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handoutMasterIdLst>
    <p:handoutMasterId r:id="rId46"/>
  </p:handoutMasterIdLst>
  <p:sldIdLst>
    <p:sldId id="257" r:id="rId2"/>
    <p:sldId id="262" r:id="rId3"/>
    <p:sldId id="263" r:id="rId4"/>
    <p:sldId id="265" r:id="rId5"/>
    <p:sldId id="306" r:id="rId6"/>
    <p:sldId id="293" r:id="rId7"/>
    <p:sldId id="295" r:id="rId8"/>
    <p:sldId id="296" r:id="rId9"/>
    <p:sldId id="297" r:id="rId10"/>
    <p:sldId id="292" r:id="rId11"/>
    <p:sldId id="298" r:id="rId12"/>
    <p:sldId id="299" r:id="rId13"/>
    <p:sldId id="300" r:id="rId14"/>
    <p:sldId id="291" r:id="rId15"/>
    <p:sldId id="266" r:id="rId16"/>
    <p:sldId id="267" r:id="rId17"/>
    <p:sldId id="269" r:id="rId18"/>
    <p:sldId id="270" r:id="rId19"/>
    <p:sldId id="271" r:id="rId20"/>
    <p:sldId id="304" r:id="rId21"/>
    <p:sldId id="272" r:id="rId22"/>
    <p:sldId id="303" r:id="rId23"/>
    <p:sldId id="305" r:id="rId24"/>
    <p:sldId id="273" r:id="rId25"/>
    <p:sldId id="276" r:id="rId26"/>
    <p:sldId id="275" r:id="rId27"/>
    <p:sldId id="277" r:id="rId28"/>
    <p:sldId id="278" r:id="rId29"/>
    <p:sldId id="301" r:id="rId30"/>
    <p:sldId id="279" r:id="rId31"/>
    <p:sldId id="280" r:id="rId32"/>
    <p:sldId id="281" r:id="rId33"/>
    <p:sldId id="282" r:id="rId34"/>
    <p:sldId id="283" r:id="rId35"/>
    <p:sldId id="284" r:id="rId36"/>
    <p:sldId id="285" r:id="rId37"/>
    <p:sldId id="286" r:id="rId38"/>
    <p:sldId id="287" r:id="rId39"/>
    <p:sldId id="288" r:id="rId40"/>
    <p:sldId id="289" r:id="rId41"/>
    <p:sldId id="302" r:id="rId42"/>
    <p:sldId id="290" r:id="rId43"/>
    <p:sldId id="294" r:id="rId4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7A3769-973A-471F-AE95-803ACD9DB45A}" type="datetime1">
              <a:rPr lang="it-IT" smtClean="0"/>
              <a:t>01/12/2020</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B562AB-E890-432E-8086-3C35B5B6BC74}" type="datetime1">
              <a:rPr lang="it-IT" smtClean="0"/>
              <a:t>01/12/2020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8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6B2AB89-642D-461B-88E3-BE7E49276E6D}" type="datetime1">
              <a:rPr lang="it-IT" smtClean="0"/>
              <a:t>01/12/2020</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FB6DF1C0-0F0C-4064-ABD6-C9C1782C86AE}" type="datetime1">
              <a:rPr lang="it-IT" smtClean="0"/>
              <a:t>01/12/2020</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CD3A0FBA-A5A6-4E7F-AECA-E819E1A4206B}" type="datetime1">
              <a:rPr lang="it-IT" smtClean="0"/>
              <a:t>01/12/2020</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85E0D28E-6F2F-4715-A424-3B01AC64AD4B}" type="datetime1">
              <a:rPr lang="it-IT" smtClean="0"/>
              <a:t>01/12/2020</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8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F953424F-4FD0-4DEA-A244-2F5A83926123}" type="datetime1">
              <a:rPr lang="it-IT" smtClean="0"/>
              <a:t>01/12/2020</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ED487A35-6EB2-4106-87BE-5998F37E93E7}" type="datetime1">
              <a:rPr lang="it-IT" smtClean="0"/>
              <a:t>01/12/2020</a:t>
            </a:fld>
            <a:endParaRPr lang="en-US"/>
          </a:p>
        </p:txBody>
      </p:sp>
      <p:sp>
        <p:nvSpPr>
          <p:cNvPr id="6" name="Segnaposto piè di pagina 5"/>
          <p:cNvSpPr>
            <a:spLocks noGrp="1"/>
          </p:cNvSpPr>
          <p:nvPr>
            <p:ph type="ftr" sz="quarter" idx="11"/>
          </p:nvPr>
        </p:nvSpPr>
        <p:spPr/>
        <p:txBody>
          <a:bodyPr rtlCol="0"/>
          <a:lstStyle/>
          <a:p>
            <a:pPr rtl="0"/>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6D0A2449-0E6F-4EC8-9AF5-127FFF9E4F17}" type="datetime1">
              <a:rPr lang="it-IT" smtClean="0"/>
              <a:t>01/12/2020</a:t>
            </a:fld>
            <a:endParaRPr lang="en-US"/>
          </a:p>
        </p:txBody>
      </p:sp>
      <p:sp>
        <p:nvSpPr>
          <p:cNvPr id="8" name="Segnaposto piè di pagina 7"/>
          <p:cNvSpPr>
            <a:spLocks noGrp="1"/>
          </p:cNvSpPr>
          <p:nvPr>
            <p:ph type="ftr" sz="quarter" idx="11"/>
          </p:nvPr>
        </p:nvSpPr>
        <p:spPr/>
        <p:txBody>
          <a:bodyPr rtlCol="0"/>
          <a:lstStyle/>
          <a:p>
            <a:pPr rtl="0"/>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43ECC08F-3232-4266-A826-505EFF618F02}" type="datetime1">
              <a:rPr lang="it-IT" smtClean="0"/>
              <a:t>01/12/2020</a:t>
            </a:fld>
            <a:endParaRPr lang="en-US"/>
          </a:p>
        </p:txBody>
      </p:sp>
      <p:sp>
        <p:nvSpPr>
          <p:cNvPr id="4" name="Segnaposto piè di pagina 3"/>
          <p:cNvSpPr>
            <a:spLocks noGrp="1"/>
          </p:cNvSpPr>
          <p:nvPr>
            <p:ph type="ftr" sz="quarter" idx="11"/>
          </p:nvPr>
        </p:nvSpPr>
        <p:spPr/>
        <p:txBody>
          <a:bodyPr rtlCol="0"/>
          <a:lstStyle/>
          <a:p>
            <a:pPr rtl="0"/>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CC19903-FCE7-40DD-9ABE-472E27EE3DF9}" type="datetime1">
              <a:rPr lang="it-IT" smtClean="0"/>
              <a:t>01/12/2020</a:t>
            </a:fld>
            <a:endParaRPr lang="en-US"/>
          </a:p>
        </p:txBody>
      </p:sp>
      <p:sp>
        <p:nvSpPr>
          <p:cNvPr id="3" name="Segnaposto piè di pagina 2"/>
          <p:cNvSpPr>
            <a:spLocks noGrp="1"/>
          </p:cNvSpPr>
          <p:nvPr>
            <p:ph type="ftr" sz="quarter" idx="11"/>
          </p:nvPr>
        </p:nvSpPr>
        <p:spPr/>
        <p:txBody>
          <a:bodyPr rtlCol="0"/>
          <a:lstStyle/>
          <a:p>
            <a:pPr rtl="0"/>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24F848B3-DD0C-4C86-9703-1DC7B521FCF8}" type="datetime1">
              <a:rPr lang="it-IT" smtClean="0"/>
              <a:t>01/12/2020</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11CFEF3-F103-4E31-9572-24F0BC84FDFF}" type="datetime1">
              <a:rPr lang="it-IT" smtClean="0"/>
              <a:t>01/12/2020</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A8228F9-9C50-4094-9999-09A1682E91E0}" type="datetime1">
              <a:rPr lang="it-IT" smtClean="0"/>
              <a:t>01/12/2020</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Primo piano di un logo&#10;&#10;Descrizione generat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tango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tango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r>
              <a:rPr lang="it-IT" sz="1800" dirty="0">
                <a:effectLst/>
                <a:latin typeface="Garamond" panose="02020404030301010803" pitchFamily="18" charset="0"/>
                <a:ea typeface="MS Mincho" panose="02020609040205080304" pitchFamily="49" charset="-128"/>
                <a:cs typeface="Times New Roman" panose="02020603050405020304" pitchFamily="18" charset="0"/>
              </a:rPr>
              <a:t>Osmosi tra i saperi: possibili integrazioni tra il linguaggio della matematica e quello del diritto.</a:t>
            </a:r>
            <a:br>
              <a:rPr lang="it-IT" sz="1800" dirty="0">
                <a:effectLst/>
                <a:latin typeface="Garamond" panose="02020404030301010803" pitchFamily="18" charset="0"/>
                <a:ea typeface="MS Mincho" panose="02020609040205080304" pitchFamily="49" charset="-128"/>
                <a:cs typeface="Times New Roman" panose="02020603050405020304" pitchFamily="18" charset="0"/>
              </a:rPr>
            </a:br>
            <a:endParaRPr lang="it" sz="1200" dirty="0">
              <a:solidFill>
                <a:schemeClr val="tx1"/>
              </a:solidFill>
              <a:latin typeface="Garamond" panose="02020404030301010803" pitchFamily="18" charset="0"/>
            </a:endParaRP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it" dirty="0">
                <a:solidFill>
                  <a:schemeClr val="tx1"/>
                </a:solidFill>
                <a:latin typeface="Garamond" panose="02020404030301010803" pitchFamily="18" charset="0"/>
              </a:rPr>
              <a:t>Michele Petrucci</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A1E20-C47D-4BEB-AB5A-896FE6AFBCD7}"/>
              </a:ext>
            </a:extLst>
          </p:cNvPr>
          <p:cNvSpPr>
            <a:spLocks noGrp="1"/>
          </p:cNvSpPr>
          <p:nvPr>
            <p:ph type="title"/>
          </p:nvPr>
        </p:nvSpPr>
        <p:spPr/>
        <p:txBody>
          <a:bodyPr/>
          <a:lstStyle/>
          <a:p>
            <a:pPr algn="ctr"/>
            <a:r>
              <a:rPr lang="it-IT" dirty="0">
                <a:latin typeface="Garamond" panose="02020404030301010803" pitchFamily="18" charset="0"/>
              </a:rPr>
              <a:t>LA CODIFICAZIONE</a:t>
            </a:r>
            <a:endParaRPr lang="it-IT" dirty="0"/>
          </a:p>
        </p:txBody>
      </p:sp>
      <p:sp>
        <p:nvSpPr>
          <p:cNvPr id="3" name="Segnaposto contenuto 2">
            <a:extLst>
              <a:ext uri="{FF2B5EF4-FFF2-40B4-BE49-F238E27FC236}">
                <a16:creationId xmlns:a16="http://schemas.microsoft.com/office/drawing/2014/main" id="{3AA9D92E-7D44-4986-A9EF-ADF2A092EAA8}"/>
              </a:ext>
            </a:extLst>
          </p:cNvPr>
          <p:cNvSpPr>
            <a:spLocks noGrp="1"/>
          </p:cNvSpPr>
          <p:nvPr>
            <p:ph idx="1"/>
          </p:nvPr>
        </p:nvSpPr>
        <p:spPr/>
        <p:txBody>
          <a:bodyPr>
            <a:normAutofit/>
          </a:bodyPr>
          <a:lstStyle/>
          <a:p>
            <a:pPr marL="0" indent="0" algn="just">
              <a:buNone/>
            </a:pPr>
            <a:r>
              <a:rPr lang="it-IT" sz="2800" dirty="0">
                <a:latin typeface="Garamond" panose="02020404030301010803" pitchFamily="18" charset="0"/>
              </a:rPr>
              <a:t>Una codificazione non è solo la registrazione delle regole che riguardano un certo campo della legge. Essa è basata sulla convinzione che le norme possano </a:t>
            </a:r>
            <a:r>
              <a:rPr lang="it-IT" sz="2800" b="1" dirty="0">
                <a:latin typeface="Garamond" panose="02020404030301010803" pitchFamily="18" charset="0"/>
              </a:rPr>
              <a:t>essere ricondotte ad un sistema razionale</a:t>
            </a:r>
            <a:r>
              <a:rPr lang="it-IT" sz="2800" dirty="0">
                <a:latin typeface="Garamond" panose="02020404030301010803" pitchFamily="18" charset="0"/>
              </a:rPr>
              <a:t>. </a:t>
            </a:r>
          </a:p>
          <a:p>
            <a:pPr algn="just"/>
            <a:r>
              <a:rPr lang="it-IT" sz="2800" dirty="0">
                <a:latin typeface="Garamond" panose="02020404030301010803" pitchFamily="18" charset="0"/>
              </a:rPr>
              <a:t>pura matematica del diritto</a:t>
            </a:r>
          </a:p>
          <a:p>
            <a:pPr algn="just"/>
            <a:r>
              <a:rPr lang="it-IT" sz="2800" dirty="0">
                <a:latin typeface="Garamond" panose="02020404030301010803" pitchFamily="18" charset="0"/>
              </a:rPr>
              <a:t>matematica delle azioni</a:t>
            </a:r>
          </a:p>
          <a:p>
            <a:pPr algn="just"/>
            <a:r>
              <a:rPr lang="it-IT" sz="2800" dirty="0">
                <a:latin typeface="Garamond" panose="02020404030301010803" pitchFamily="18" charset="0"/>
              </a:rPr>
              <a:t>calcolabilità giuridica</a:t>
            </a:r>
          </a:p>
          <a:p>
            <a:pPr algn="just"/>
            <a:r>
              <a:rPr lang="it-IT" sz="2800" dirty="0">
                <a:latin typeface="Garamond" panose="02020404030301010803" pitchFamily="18" charset="0"/>
              </a:rPr>
              <a:t>calcolo predittivo</a:t>
            </a:r>
          </a:p>
        </p:txBody>
      </p:sp>
      <p:sp>
        <p:nvSpPr>
          <p:cNvPr id="4" name="Segnaposto data 3">
            <a:extLst>
              <a:ext uri="{FF2B5EF4-FFF2-40B4-BE49-F238E27FC236}">
                <a16:creationId xmlns:a16="http://schemas.microsoft.com/office/drawing/2014/main" id="{FDB4EAD0-F2C4-404B-BABF-DFFC514AE0E7}"/>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10729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A1E20-C47D-4BEB-AB5A-896FE6AFBCD7}"/>
              </a:ext>
            </a:extLst>
          </p:cNvPr>
          <p:cNvSpPr>
            <a:spLocks noGrp="1"/>
          </p:cNvSpPr>
          <p:nvPr>
            <p:ph type="title"/>
          </p:nvPr>
        </p:nvSpPr>
        <p:spPr/>
        <p:txBody>
          <a:bodyPr/>
          <a:lstStyle/>
          <a:p>
            <a:pPr algn="ctr"/>
            <a:r>
              <a:rPr lang="it-IT" dirty="0">
                <a:latin typeface="Garamond" panose="02020404030301010803" pitchFamily="18" charset="0"/>
              </a:rPr>
              <a:t>LA CODIFICAZIONE</a:t>
            </a:r>
            <a:endParaRPr lang="it-IT" dirty="0"/>
          </a:p>
        </p:txBody>
      </p:sp>
      <p:sp>
        <p:nvSpPr>
          <p:cNvPr id="3" name="Segnaposto contenuto 2">
            <a:extLst>
              <a:ext uri="{FF2B5EF4-FFF2-40B4-BE49-F238E27FC236}">
                <a16:creationId xmlns:a16="http://schemas.microsoft.com/office/drawing/2014/main" id="{3AA9D92E-7D44-4986-A9EF-ADF2A092EAA8}"/>
              </a:ext>
            </a:extLst>
          </p:cNvPr>
          <p:cNvSpPr>
            <a:spLocks noGrp="1"/>
          </p:cNvSpPr>
          <p:nvPr>
            <p:ph idx="1"/>
          </p:nvPr>
        </p:nvSpPr>
        <p:spPr/>
        <p:txBody>
          <a:bodyPr>
            <a:normAutofit/>
          </a:bodyPr>
          <a:lstStyle/>
          <a:p>
            <a:pPr marL="0" indent="0" algn="just">
              <a:buNone/>
            </a:pPr>
            <a:r>
              <a:rPr lang="it-IT" sz="2800" dirty="0">
                <a:latin typeface="Garamond" panose="02020404030301010803" pitchFamily="18" charset="0"/>
              </a:rPr>
              <a:t>La generale misurabilità è il presupposto della generale controllabilità</a:t>
            </a:r>
          </a:p>
        </p:txBody>
      </p:sp>
      <p:sp>
        <p:nvSpPr>
          <p:cNvPr id="4" name="Segnaposto data 3">
            <a:extLst>
              <a:ext uri="{FF2B5EF4-FFF2-40B4-BE49-F238E27FC236}">
                <a16:creationId xmlns:a16="http://schemas.microsoft.com/office/drawing/2014/main" id="{FDB4EAD0-F2C4-404B-BABF-DFFC514AE0E7}"/>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555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C73B67A-B607-41E8-8210-80B09FB965DE}"/>
              </a:ext>
            </a:extLst>
          </p:cNvPr>
          <p:cNvSpPr>
            <a:spLocks noGrp="1"/>
          </p:cNvSpPr>
          <p:nvPr>
            <p:ph type="dt" sz="half" idx="10"/>
          </p:nvPr>
        </p:nvSpPr>
        <p:spPr/>
        <p:txBody>
          <a:bodyPr/>
          <a:lstStyle/>
          <a:p>
            <a:pPr rtl="0"/>
            <a:fld id="{6CC19903-FCE7-40DD-9ABE-472E27EE3DF9}" type="datetime1">
              <a:rPr lang="it-IT" smtClean="0"/>
              <a:t>01/12/2020</a:t>
            </a:fld>
            <a:endParaRPr lang="en-US"/>
          </a:p>
        </p:txBody>
      </p:sp>
      <p:pic>
        <p:nvPicPr>
          <p:cNvPr id="4" name="Immagine 3" descr="Immagine che contiene testo&#10;&#10;Descrizione generata automaticamente">
            <a:extLst>
              <a:ext uri="{FF2B5EF4-FFF2-40B4-BE49-F238E27FC236}">
                <a16:creationId xmlns:a16="http://schemas.microsoft.com/office/drawing/2014/main" id="{A32BF731-EB18-471D-AA64-E8892BD1C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287" y="585787"/>
            <a:ext cx="5305425" cy="5686425"/>
          </a:xfrm>
          <a:prstGeom prst="rect">
            <a:avLst/>
          </a:prstGeom>
        </p:spPr>
      </p:pic>
    </p:spTree>
    <p:extLst>
      <p:ext uri="{BB962C8B-B14F-4D97-AF65-F5344CB8AC3E}">
        <p14:creationId xmlns:p14="http://schemas.microsoft.com/office/powerpoint/2010/main" val="115213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7F3525-9340-4E03-BE15-5E52236F60F0}"/>
              </a:ext>
            </a:extLst>
          </p:cNvPr>
          <p:cNvSpPr>
            <a:spLocks noGrp="1"/>
          </p:cNvSpPr>
          <p:nvPr>
            <p:ph type="dt" sz="half" idx="10"/>
          </p:nvPr>
        </p:nvSpPr>
        <p:spPr/>
        <p:txBody>
          <a:bodyPr/>
          <a:lstStyle/>
          <a:p>
            <a:pPr rtl="0"/>
            <a:fld id="{6CC19903-FCE7-40DD-9ABE-472E27EE3DF9}" type="datetime1">
              <a:rPr lang="it-IT" smtClean="0"/>
              <a:t>01/12/2020</a:t>
            </a:fld>
            <a:endParaRPr lang="en-US"/>
          </a:p>
        </p:txBody>
      </p:sp>
      <p:pic>
        <p:nvPicPr>
          <p:cNvPr id="4" name="Immagine 3" descr="Immagine che contiene testo&#10;&#10;Descrizione generata automaticamente">
            <a:extLst>
              <a:ext uri="{FF2B5EF4-FFF2-40B4-BE49-F238E27FC236}">
                <a16:creationId xmlns:a16="http://schemas.microsoft.com/office/drawing/2014/main" id="{AB453F5A-53A3-4070-886F-6CEE16F35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762" y="614362"/>
            <a:ext cx="4562475" cy="5629275"/>
          </a:xfrm>
          <a:prstGeom prst="rect">
            <a:avLst/>
          </a:prstGeom>
        </p:spPr>
      </p:pic>
    </p:spTree>
    <p:extLst>
      <p:ext uri="{BB962C8B-B14F-4D97-AF65-F5344CB8AC3E}">
        <p14:creationId xmlns:p14="http://schemas.microsoft.com/office/powerpoint/2010/main" val="243817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2FAE9-8881-4992-A535-76919F9E83E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0E9877C-BBCE-4BD3-A5DD-B1B5D69282FB}"/>
              </a:ext>
            </a:extLst>
          </p:cNvPr>
          <p:cNvSpPr>
            <a:spLocks noGrp="1"/>
          </p:cNvSpPr>
          <p:nvPr>
            <p:ph idx="1"/>
          </p:nvPr>
        </p:nvSpPr>
        <p:spPr/>
        <p:txBody>
          <a:bodyPr>
            <a:normAutofit lnSpcReduction="10000"/>
          </a:bodyPr>
          <a:lstStyle/>
          <a:p>
            <a:pPr marL="0" indent="0">
              <a:buNone/>
            </a:pPr>
            <a:r>
              <a:rPr lang="it-IT" sz="3200" dirty="0">
                <a:latin typeface="Garamond" panose="02020404030301010803" pitchFamily="18" charset="0"/>
              </a:rPr>
              <a:t>Ma è ancora possibile accedere al linguaggio del diritto come un’entità di norme ed istituti composta secondo logica? </a:t>
            </a:r>
          </a:p>
          <a:p>
            <a:pPr algn="just"/>
            <a:r>
              <a:rPr lang="it-IT" sz="3200" dirty="0">
                <a:latin typeface="Garamond" panose="02020404030301010803" pitchFamily="18" charset="0"/>
              </a:rPr>
              <a:t>all’architettura chiusa del Codice si sostituisce un ordine dinamico generato </a:t>
            </a:r>
            <a:r>
              <a:rPr lang="it-IT" sz="3200" u="sng" dirty="0">
                <a:latin typeface="Garamond" panose="02020404030301010803" pitchFamily="18" charset="0"/>
              </a:rPr>
              <a:t>dalle moderne Costituzioni</a:t>
            </a:r>
            <a:r>
              <a:rPr lang="it-IT" sz="3200" dirty="0">
                <a:latin typeface="Garamond" panose="02020404030301010803" pitchFamily="18" charset="0"/>
              </a:rPr>
              <a:t>, ossia un ordine aperto derivante da un succedersi di equilibri</a:t>
            </a:r>
          </a:p>
          <a:p>
            <a:pPr algn="just"/>
            <a:r>
              <a:rPr lang="it-IT" sz="3200" dirty="0">
                <a:latin typeface="Garamond" panose="02020404030301010803" pitchFamily="18" charset="0"/>
              </a:rPr>
              <a:t>Oggi viene meno l’idea di una razionalità precostituita, data una volta per tutte.</a:t>
            </a:r>
          </a:p>
          <a:p>
            <a:endParaRPr lang="it-IT" dirty="0"/>
          </a:p>
        </p:txBody>
      </p:sp>
      <p:sp>
        <p:nvSpPr>
          <p:cNvPr id="4" name="Segnaposto data 3">
            <a:extLst>
              <a:ext uri="{FF2B5EF4-FFF2-40B4-BE49-F238E27FC236}">
                <a16:creationId xmlns:a16="http://schemas.microsoft.com/office/drawing/2014/main" id="{0D85060E-50FC-459C-94AE-82BD7F2151E7}"/>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2258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597E2A2-9C5F-4458-A649-A03DE65B8D33}"/>
              </a:ext>
            </a:extLst>
          </p:cNvPr>
          <p:cNvSpPr>
            <a:spLocks noGrp="1"/>
          </p:cNvSpPr>
          <p:nvPr>
            <p:ph type="title"/>
          </p:nvPr>
        </p:nvSpPr>
        <p:spPr/>
        <p:txBody>
          <a:bodyPr/>
          <a:lstStyle/>
          <a:p>
            <a:endParaRPr lang="it-IT"/>
          </a:p>
        </p:txBody>
      </p:sp>
      <p:sp>
        <p:nvSpPr>
          <p:cNvPr id="5" name="Segnaposto contenuto 4">
            <a:extLst>
              <a:ext uri="{FF2B5EF4-FFF2-40B4-BE49-F238E27FC236}">
                <a16:creationId xmlns:a16="http://schemas.microsoft.com/office/drawing/2014/main" id="{C26EA06A-7531-49AB-9CFD-BFB95DDB1967}"/>
              </a:ext>
            </a:extLst>
          </p:cNvPr>
          <p:cNvSpPr>
            <a:spLocks noGrp="1"/>
          </p:cNvSpPr>
          <p:nvPr>
            <p:ph idx="1"/>
          </p:nvPr>
        </p:nvSpPr>
        <p:spPr/>
        <p:txBody>
          <a:bodyPr/>
          <a:lstStyle/>
          <a:p>
            <a:endParaRPr lang="it-IT"/>
          </a:p>
        </p:txBody>
      </p:sp>
      <p:sp>
        <p:nvSpPr>
          <p:cNvPr id="2" name="Segnaposto data 1">
            <a:extLst>
              <a:ext uri="{FF2B5EF4-FFF2-40B4-BE49-F238E27FC236}">
                <a16:creationId xmlns:a16="http://schemas.microsoft.com/office/drawing/2014/main" id="{05809DC3-6A57-4F06-A9DD-F5038E1058B9}"/>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1A72F1C6-C001-439E-B999-497810481933}"/>
              </a:ext>
            </a:extLst>
          </p:cNvPr>
          <p:cNvSpPr txBox="1"/>
          <p:nvPr/>
        </p:nvSpPr>
        <p:spPr>
          <a:xfrm>
            <a:off x="3048000" y="2278151"/>
            <a:ext cx="6096000" cy="3785652"/>
          </a:xfrm>
          <a:prstGeom prst="rect">
            <a:avLst/>
          </a:prstGeom>
          <a:noFill/>
        </p:spPr>
        <p:txBody>
          <a:bodyPr wrap="square">
            <a:spAutoFit/>
          </a:bodyPr>
          <a:lstStyle/>
          <a:p>
            <a:pPr marL="457200" algn="just"/>
            <a:r>
              <a:rPr lang="it-IT" sz="2400" dirty="0">
                <a:effectLst/>
                <a:latin typeface="Garamond" panose="02020404030301010803" pitchFamily="18" charset="0"/>
                <a:ea typeface="MS Mincho" panose="02020609040205080304" pitchFamily="49" charset="-128"/>
                <a:cs typeface="Times New Roman" panose="02020603050405020304" pitchFamily="18" charset="0"/>
              </a:rPr>
              <a:t>Il diritto presenta, nel tentativo di integrazione, l’inconveniente di doversi adeguare ai comportamenti umani e chi frequenta le aule di tribunale sa che in quelle aule si presentano solo casi pratici e dunque </a:t>
            </a:r>
            <a:r>
              <a:rPr lang="it-IT" sz="2400" b="1" dirty="0">
                <a:effectLst/>
                <a:latin typeface="Garamond" panose="02020404030301010803" pitchFamily="18" charset="0"/>
                <a:ea typeface="MS Mincho" panose="02020609040205080304" pitchFamily="49" charset="-128"/>
                <a:cs typeface="Times New Roman" panose="02020603050405020304" pitchFamily="18" charset="0"/>
              </a:rPr>
              <a:t>nella transizione dalla generalità ed astrattezza al concreto</a:t>
            </a:r>
            <a:r>
              <a:rPr lang="it-IT" sz="2400" dirty="0">
                <a:effectLst/>
                <a:latin typeface="Garamond" panose="02020404030301010803" pitchFamily="18" charset="0"/>
                <a:ea typeface="MS Mincho" panose="02020609040205080304" pitchFamily="49" charset="-128"/>
                <a:cs typeface="Times New Roman" panose="02020603050405020304" pitchFamily="18" charset="0"/>
              </a:rPr>
              <a:t> c’è margine di discrezionalità, pertanto, il tentativo di tradure in modelli matematici i precetti dell’ordinamento </a:t>
            </a:r>
            <a:r>
              <a:rPr lang="it-IT" sz="2400" b="1" dirty="0">
                <a:effectLst/>
                <a:latin typeface="Garamond" panose="02020404030301010803" pitchFamily="18" charset="0"/>
                <a:ea typeface="MS Mincho" panose="02020609040205080304" pitchFamily="49" charset="-128"/>
                <a:cs typeface="Times New Roman" panose="02020603050405020304" pitchFamily="18" charset="0"/>
              </a:rPr>
              <a:t>risulta certamente arduo.</a:t>
            </a:r>
            <a:endParaRPr lang="it-IT"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405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E9B8A93-2248-46CB-91EB-6DD55D5A8E29}"/>
              </a:ext>
            </a:extLst>
          </p:cNvPr>
          <p:cNvSpPr>
            <a:spLocks noGrp="1"/>
          </p:cNvSpPr>
          <p:nvPr>
            <p:ph type="title"/>
          </p:nvPr>
        </p:nvSpPr>
        <p:spPr/>
        <p:txBody>
          <a:bodyPr/>
          <a:lstStyle/>
          <a:p>
            <a:pPr algn="ctr"/>
            <a:r>
              <a:rPr lang="it-IT" dirty="0">
                <a:latin typeface="Garamond" panose="02020404030301010803" pitchFamily="18" charset="0"/>
              </a:rPr>
              <a:t>LE NORME, LE REGOLE I PRINCIPI</a:t>
            </a:r>
          </a:p>
        </p:txBody>
      </p:sp>
      <p:sp>
        <p:nvSpPr>
          <p:cNvPr id="5" name="Segnaposto contenuto 4">
            <a:extLst>
              <a:ext uri="{FF2B5EF4-FFF2-40B4-BE49-F238E27FC236}">
                <a16:creationId xmlns:a16="http://schemas.microsoft.com/office/drawing/2014/main" id="{E7CFC54B-7B3E-4682-913C-FFF285D89E1C}"/>
              </a:ext>
            </a:extLst>
          </p:cNvPr>
          <p:cNvSpPr>
            <a:spLocks noGrp="1"/>
          </p:cNvSpPr>
          <p:nvPr>
            <p:ph idx="1"/>
          </p:nvPr>
        </p:nvSpPr>
        <p:spPr/>
        <p:txBody>
          <a:bodyPr/>
          <a:lstStyle/>
          <a:p>
            <a:pPr marL="0" indent="0" algn="just">
              <a:buNone/>
            </a:pPr>
            <a:r>
              <a:rPr lang="it-IT" sz="2400" dirty="0">
                <a:latin typeface="Garamond" panose="02020404030301010803" pitchFamily="18" charset="0"/>
              </a:rPr>
              <a:t>Non di rado si ritiene che le regole siano norme tassative, molto precise, riguardo alle quali sorge soprattutto una problematica di sussunzione (processo logico teso a  verificare da parte dell’interprete se i tratti della fattispecie astratta previsti dalla norma sono rinvenibili nel caso concreto sottoposto al suo vaglio).</a:t>
            </a:r>
          </a:p>
          <a:p>
            <a:pPr algn="just"/>
            <a:r>
              <a:rPr lang="it-IT" sz="2400" dirty="0">
                <a:latin typeface="Garamond" panose="02020404030301010803" pitchFamily="18" charset="0"/>
              </a:rPr>
              <a:t>In altri termini, ci si chiede se essa si applichi oppure no a determinate fattispecie concrete. E tale problema, così è stato sovente sostenuto, si risolverebbe in una questione di bianco o nero decidibile in modo netto con un “sì” o con un “no” senza zone grigie o ipotesi intermedie</a:t>
            </a:r>
          </a:p>
          <a:p>
            <a:endParaRPr lang="it-IT" dirty="0"/>
          </a:p>
        </p:txBody>
      </p:sp>
      <p:sp>
        <p:nvSpPr>
          <p:cNvPr id="2" name="Segnaposto data 1">
            <a:extLst>
              <a:ext uri="{FF2B5EF4-FFF2-40B4-BE49-F238E27FC236}">
                <a16:creationId xmlns:a16="http://schemas.microsoft.com/office/drawing/2014/main" id="{A2F0DBE8-79E3-41B5-9EE7-387692EB9229}"/>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30785F15-6530-4B4C-BBEB-5FC82574B25F}"/>
              </a:ext>
            </a:extLst>
          </p:cNvPr>
          <p:cNvSpPr txBox="1"/>
          <p:nvPr/>
        </p:nvSpPr>
        <p:spPr>
          <a:xfrm>
            <a:off x="3048001" y="2474893"/>
            <a:ext cx="4996070" cy="523220"/>
          </a:xfrm>
          <a:prstGeom prst="rect">
            <a:avLst/>
          </a:prstGeom>
          <a:noFill/>
        </p:spPr>
        <p:txBody>
          <a:bodyPr wrap="square">
            <a:spAutoFit/>
          </a:bodyPr>
          <a:lstStyle/>
          <a:p>
            <a:pPr marL="457200" algn="just"/>
            <a:r>
              <a:rPr lang="it-IT" sz="2800" dirty="0">
                <a:effectLst/>
                <a:latin typeface="Garamond" panose="02020404030301010803" pitchFamily="18" charset="0"/>
                <a:ea typeface="MS Mincho" panose="02020609040205080304" pitchFamily="49" charset="-128"/>
                <a:cs typeface="Times New Roman" panose="02020603050405020304" pitchFamily="18" charset="0"/>
              </a:rPr>
              <a:t>  </a:t>
            </a:r>
            <a:endParaRPr lang="it-IT"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8342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amond(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amond(in)">
                                      <p:cBhvr>
                                        <p:cTn id="3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010132C-709A-43CA-9882-023CFF0DC5D3}"/>
              </a:ext>
            </a:extLst>
          </p:cNvPr>
          <p:cNvSpPr>
            <a:spLocks noGrp="1"/>
          </p:cNvSpPr>
          <p:nvPr>
            <p:ph type="title"/>
          </p:nvPr>
        </p:nvSpPr>
        <p:spPr/>
        <p:txBody>
          <a:bodyPr/>
          <a:lstStyle/>
          <a:p>
            <a:pPr algn="ctr"/>
            <a:r>
              <a:rPr lang="it-IT" dirty="0">
                <a:latin typeface="Garamond" panose="02020404030301010803" pitchFamily="18" charset="0"/>
              </a:rPr>
              <a:t>LE NORME, LE REGOLE I PRINCIPI</a:t>
            </a:r>
            <a:endParaRPr lang="it-IT" dirty="0"/>
          </a:p>
        </p:txBody>
      </p:sp>
      <p:sp>
        <p:nvSpPr>
          <p:cNvPr id="5" name="Segnaposto contenuto 4">
            <a:extLst>
              <a:ext uri="{FF2B5EF4-FFF2-40B4-BE49-F238E27FC236}">
                <a16:creationId xmlns:a16="http://schemas.microsoft.com/office/drawing/2014/main" id="{F5BC46E9-3E87-4CC5-9A24-2E840170891D}"/>
              </a:ext>
            </a:extLst>
          </p:cNvPr>
          <p:cNvSpPr>
            <a:spLocks noGrp="1"/>
          </p:cNvSpPr>
          <p:nvPr>
            <p:ph idx="1"/>
          </p:nvPr>
        </p:nvSpPr>
        <p:spPr/>
        <p:txBody>
          <a:bodyPr/>
          <a:lstStyle/>
          <a:p>
            <a:pPr marL="0" indent="0">
              <a:buNone/>
            </a:pPr>
            <a:endParaRPr lang="it-IT" dirty="0"/>
          </a:p>
        </p:txBody>
      </p:sp>
      <p:sp>
        <p:nvSpPr>
          <p:cNvPr id="2" name="Segnaposto data 1">
            <a:extLst>
              <a:ext uri="{FF2B5EF4-FFF2-40B4-BE49-F238E27FC236}">
                <a16:creationId xmlns:a16="http://schemas.microsoft.com/office/drawing/2014/main" id="{58EAE0CE-B5FD-472A-8CC8-A02089B02C26}"/>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AF52FCBE-095F-4F31-9A0B-22444B0889A9}"/>
              </a:ext>
            </a:extLst>
          </p:cNvPr>
          <p:cNvSpPr txBox="1"/>
          <p:nvPr/>
        </p:nvSpPr>
        <p:spPr>
          <a:xfrm>
            <a:off x="3048000" y="2450143"/>
            <a:ext cx="6096000" cy="1815882"/>
          </a:xfrm>
          <a:prstGeom prst="rect">
            <a:avLst/>
          </a:prstGeom>
          <a:noFill/>
        </p:spPr>
        <p:txBody>
          <a:bodyPr wrap="square">
            <a:spAutoFit/>
          </a:bodyPr>
          <a:lstStyle/>
          <a:p>
            <a:pPr algn="just"/>
            <a:r>
              <a:rPr lang="it-IT" sz="2800" dirty="0">
                <a:latin typeface="Garamond" panose="02020404030301010803" pitchFamily="18" charset="0"/>
              </a:rPr>
              <a:t>All’opposto i principi sono sovente raffigurati come norme generiche molto vaghe, e, come si </a:t>
            </a:r>
            <a:r>
              <a:rPr lang="it-IT" sz="2800" dirty="0" err="1">
                <a:latin typeface="Garamond" panose="02020404030301010803" pitchFamily="18" charset="0"/>
              </a:rPr>
              <a:t>suol</a:t>
            </a:r>
            <a:r>
              <a:rPr lang="it-IT" sz="2800" dirty="0">
                <a:latin typeface="Garamond" panose="02020404030301010803" pitchFamily="18" charset="0"/>
              </a:rPr>
              <a:t> dire a, “fattispecie aperta”</a:t>
            </a:r>
            <a:r>
              <a:rPr lang="it-IT" dirty="0"/>
              <a:t>. </a:t>
            </a:r>
          </a:p>
        </p:txBody>
      </p:sp>
    </p:spTree>
    <p:extLst>
      <p:ext uri="{BB962C8B-B14F-4D97-AF65-F5344CB8AC3E}">
        <p14:creationId xmlns:p14="http://schemas.microsoft.com/office/powerpoint/2010/main" val="14443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3970B96-B443-4B01-8568-94778687FB88}"/>
              </a:ext>
            </a:extLst>
          </p:cNvPr>
          <p:cNvSpPr>
            <a:spLocks noGrp="1"/>
          </p:cNvSpPr>
          <p:nvPr>
            <p:ph type="title"/>
          </p:nvPr>
        </p:nvSpPr>
        <p:spPr/>
        <p:txBody>
          <a:bodyPr/>
          <a:lstStyle/>
          <a:p>
            <a:pPr algn="ctr"/>
            <a:r>
              <a:rPr lang="it-IT" dirty="0">
                <a:latin typeface="Garamond" panose="02020404030301010803" pitchFamily="18" charset="0"/>
              </a:rPr>
              <a:t>LE NORME, LE REGOLE I PRINCIPI</a:t>
            </a:r>
            <a:endParaRPr lang="it-IT" dirty="0"/>
          </a:p>
        </p:txBody>
      </p:sp>
      <p:sp>
        <p:nvSpPr>
          <p:cNvPr id="5" name="Segnaposto contenuto 4">
            <a:extLst>
              <a:ext uri="{FF2B5EF4-FFF2-40B4-BE49-F238E27FC236}">
                <a16:creationId xmlns:a16="http://schemas.microsoft.com/office/drawing/2014/main" id="{870876BA-59CE-4162-A938-9F080C994B2E}"/>
              </a:ext>
            </a:extLst>
          </p:cNvPr>
          <p:cNvSpPr>
            <a:spLocks noGrp="1"/>
          </p:cNvSpPr>
          <p:nvPr>
            <p:ph idx="1"/>
          </p:nvPr>
        </p:nvSpPr>
        <p:spPr/>
        <p:txBody>
          <a:bodyPr/>
          <a:lstStyle/>
          <a:p>
            <a:endParaRPr lang="it-IT"/>
          </a:p>
        </p:txBody>
      </p:sp>
      <p:sp>
        <p:nvSpPr>
          <p:cNvPr id="2" name="Segnaposto data 1">
            <a:extLst>
              <a:ext uri="{FF2B5EF4-FFF2-40B4-BE49-F238E27FC236}">
                <a16:creationId xmlns:a16="http://schemas.microsoft.com/office/drawing/2014/main" id="{42D51D06-0A52-41BE-878F-ABCF35370BCE}"/>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D189567A-4DAF-492A-8481-54FF800B75E0}"/>
              </a:ext>
            </a:extLst>
          </p:cNvPr>
          <p:cNvSpPr txBox="1"/>
          <p:nvPr/>
        </p:nvSpPr>
        <p:spPr>
          <a:xfrm>
            <a:off x="3048000" y="2536424"/>
            <a:ext cx="6096000" cy="3416320"/>
          </a:xfrm>
          <a:prstGeom prst="rect">
            <a:avLst/>
          </a:prstGeom>
          <a:noFill/>
        </p:spPr>
        <p:txBody>
          <a:bodyPr wrap="square">
            <a:spAutoFit/>
          </a:bodyPr>
          <a:lstStyle/>
          <a:p>
            <a:r>
              <a:rPr lang="it-IT" sz="2400" dirty="0">
                <a:latin typeface="Garamond" panose="02020404030301010803" pitchFamily="18" charset="0"/>
              </a:rPr>
              <a:t>“Uberto Scarpelli sostiene che «i </a:t>
            </a:r>
            <a:r>
              <a:rPr lang="it-IT" sz="2400" dirty="0" err="1">
                <a:latin typeface="Garamond" panose="02020404030301010803" pitchFamily="18" charset="0"/>
              </a:rPr>
              <a:t>principì</a:t>
            </a:r>
            <a:r>
              <a:rPr lang="it-IT" sz="2400" dirty="0">
                <a:latin typeface="Garamond" panose="02020404030301010803" pitchFamily="18" charset="0"/>
              </a:rPr>
              <a:t> fungono da matrici e generatori di norma» (U. Scarpelli, Diritti positivi, diritti naturali: un’analisi semiotica, in S. Caprioli, F. </a:t>
            </a:r>
            <a:r>
              <a:rPr lang="it-IT" sz="2400" dirty="0" err="1">
                <a:latin typeface="Garamond" panose="02020404030301010803" pitchFamily="18" charset="0"/>
              </a:rPr>
              <a:t>Treggiari</a:t>
            </a:r>
            <a:r>
              <a:rPr lang="it-IT" sz="2400" dirty="0">
                <a:latin typeface="Garamond" panose="02020404030301010803" pitchFamily="18" charset="0"/>
              </a:rPr>
              <a:t> (a cura di), diritti umani e civiltà giuridica. Centro studi giuridici e politici, Perugia. 1992, pp. 31-44, spec. P.39).</a:t>
            </a:r>
          </a:p>
          <a:p>
            <a:r>
              <a:rPr lang="it-IT" sz="2400" dirty="0">
                <a:latin typeface="Garamond" panose="02020404030301010803" pitchFamily="18" charset="0"/>
              </a:rPr>
              <a:t>Tale altra definizione, rinvierebbe, </a:t>
            </a:r>
            <a:r>
              <a:rPr lang="it-IT" sz="2400" i="1" dirty="0">
                <a:latin typeface="Garamond" panose="02020404030301010803" pitchFamily="18" charset="0"/>
              </a:rPr>
              <a:t>de plano</a:t>
            </a:r>
            <a:r>
              <a:rPr lang="it-IT" sz="2400" dirty="0">
                <a:latin typeface="Garamond" panose="02020404030301010803" pitchFamily="18" charset="0"/>
              </a:rPr>
              <a:t>, alla nozione </a:t>
            </a:r>
            <a:r>
              <a:rPr lang="it-IT" sz="2400" u="sng" dirty="0">
                <a:latin typeface="Garamond" panose="02020404030301010803" pitchFamily="18" charset="0"/>
              </a:rPr>
              <a:t>di base o sistema di generatori di uno spazio vettoriale</a:t>
            </a:r>
            <a:r>
              <a:rPr lang="it-IT" sz="2400" dirty="0">
                <a:latin typeface="Garamond" panose="02020404030301010803" pitchFamily="18" charset="0"/>
              </a:rPr>
              <a:t>.</a:t>
            </a:r>
          </a:p>
        </p:txBody>
      </p:sp>
    </p:spTree>
    <p:extLst>
      <p:ext uri="{BB962C8B-B14F-4D97-AF65-F5344CB8AC3E}">
        <p14:creationId xmlns:p14="http://schemas.microsoft.com/office/powerpoint/2010/main" val="10142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4A649EB-C3DF-4CE0-A87F-DBB4026ECEA3}"/>
              </a:ext>
            </a:extLst>
          </p:cNvPr>
          <p:cNvSpPr>
            <a:spLocks noGrp="1"/>
          </p:cNvSpPr>
          <p:nvPr>
            <p:ph type="title"/>
          </p:nvPr>
        </p:nvSpPr>
        <p:spPr/>
        <p:txBody>
          <a:bodyPr/>
          <a:lstStyle/>
          <a:p>
            <a:pPr algn="ctr"/>
            <a:r>
              <a:rPr lang="it-IT" dirty="0">
                <a:latin typeface="Garamond" panose="02020404030301010803" pitchFamily="18" charset="0"/>
              </a:rPr>
              <a:t>LE NORME, LE REGOLE I PRINCIPI</a:t>
            </a:r>
            <a:endParaRPr lang="it-IT" dirty="0"/>
          </a:p>
        </p:txBody>
      </p:sp>
      <p:sp>
        <p:nvSpPr>
          <p:cNvPr id="5" name="Segnaposto contenuto 4">
            <a:extLst>
              <a:ext uri="{FF2B5EF4-FFF2-40B4-BE49-F238E27FC236}">
                <a16:creationId xmlns:a16="http://schemas.microsoft.com/office/drawing/2014/main" id="{EA35724B-D1F4-445B-90CE-FC8F42360E7F}"/>
              </a:ext>
            </a:extLst>
          </p:cNvPr>
          <p:cNvSpPr>
            <a:spLocks noGrp="1"/>
          </p:cNvSpPr>
          <p:nvPr>
            <p:ph idx="1"/>
          </p:nvPr>
        </p:nvSpPr>
        <p:spPr/>
        <p:txBody>
          <a:bodyPr/>
          <a:lstStyle/>
          <a:p>
            <a:endParaRPr lang="it-IT"/>
          </a:p>
        </p:txBody>
      </p:sp>
      <p:sp>
        <p:nvSpPr>
          <p:cNvPr id="2" name="Segnaposto data 1">
            <a:extLst>
              <a:ext uri="{FF2B5EF4-FFF2-40B4-BE49-F238E27FC236}">
                <a16:creationId xmlns:a16="http://schemas.microsoft.com/office/drawing/2014/main" id="{0DF3E849-8696-4BE8-9A42-F7DB378CF765}"/>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8DA63D19-7411-4F6B-8BD3-53032D9AF85D}"/>
              </a:ext>
            </a:extLst>
          </p:cNvPr>
          <p:cNvSpPr txBox="1"/>
          <p:nvPr/>
        </p:nvSpPr>
        <p:spPr>
          <a:xfrm>
            <a:off x="3048000" y="2623739"/>
            <a:ext cx="6096000" cy="2677656"/>
          </a:xfrm>
          <a:prstGeom prst="rect">
            <a:avLst/>
          </a:prstGeom>
          <a:noFill/>
        </p:spPr>
        <p:txBody>
          <a:bodyPr wrap="square">
            <a:spAutoFit/>
          </a:bodyPr>
          <a:lstStyle/>
          <a:p>
            <a:pPr algn="just"/>
            <a:r>
              <a:rPr lang="it-IT" sz="2800" dirty="0">
                <a:latin typeface="Garamond" panose="02020404030301010803" pitchFamily="18" charset="0"/>
              </a:rPr>
              <a:t>Ai fini di questa breve indagine circa la possibilità di modellizzazione e interpretazione matematica del diritto, i principi presentano come vedremo delle difficoltà di integrazione e dunque meritano un approfondimento.</a:t>
            </a:r>
          </a:p>
        </p:txBody>
      </p:sp>
    </p:spTree>
    <p:extLst>
      <p:ext uri="{BB962C8B-B14F-4D97-AF65-F5344CB8AC3E}">
        <p14:creationId xmlns:p14="http://schemas.microsoft.com/office/powerpoint/2010/main" val="41870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2932FE8-4399-46E4-A812-21122F7FFAAD}"/>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B7004DA4-65DA-4F33-BE24-FAE396B271D7}"/>
              </a:ext>
            </a:extLst>
          </p:cNvPr>
          <p:cNvSpPr>
            <a:spLocks noGrp="1"/>
          </p:cNvSpPr>
          <p:nvPr>
            <p:ph idx="1"/>
          </p:nvPr>
        </p:nvSpPr>
        <p:spPr/>
        <p:txBody>
          <a:bodyPr/>
          <a:lstStyle/>
          <a:p>
            <a:endParaRPr lang="it-IT"/>
          </a:p>
        </p:txBody>
      </p:sp>
      <p:sp>
        <p:nvSpPr>
          <p:cNvPr id="2" name="Segnaposto data 1">
            <a:extLst>
              <a:ext uri="{FF2B5EF4-FFF2-40B4-BE49-F238E27FC236}">
                <a16:creationId xmlns:a16="http://schemas.microsoft.com/office/drawing/2014/main" id="{E82B8F56-776E-42F1-B75D-BA920076132F}"/>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6" name="CasellaDiTesto 5">
            <a:extLst>
              <a:ext uri="{FF2B5EF4-FFF2-40B4-BE49-F238E27FC236}">
                <a16:creationId xmlns:a16="http://schemas.microsoft.com/office/drawing/2014/main" id="{E778DDC4-AF45-4242-B0A2-87EB5A465C3E}"/>
              </a:ext>
            </a:extLst>
          </p:cNvPr>
          <p:cNvSpPr txBox="1"/>
          <p:nvPr/>
        </p:nvSpPr>
        <p:spPr>
          <a:xfrm>
            <a:off x="3048000" y="2358203"/>
            <a:ext cx="6096000" cy="3046988"/>
          </a:xfrm>
          <a:prstGeom prst="rect">
            <a:avLst/>
          </a:prstGeom>
          <a:noFill/>
        </p:spPr>
        <p:txBody>
          <a:bodyPr wrap="square">
            <a:spAutoFit/>
          </a:bodyPr>
          <a:lstStyle/>
          <a:p>
            <a:pPr marL="457200" algn="just"/>
            <a:r>
              <a:rPr lang="it-IT" sz="2400" dirty="0">
                <a:effectLst/>
                <a:latin typeface="Garamond" panose="02020404030301010803" pitchFamily="18" charset="0"/>
                <a:ea typeface="MS Mincho" panose="02020609040205080304" pitchFamily="49" charset="-128"/>
                <a:cs typeface="Times New Roman" panose="02020603050405020304" pitchFamily="18" charset="0"/>
              </a:rPr>
              <a:t>Questo breve intervento si colloca in linea di continuità con la attenta partecipazione che, nel passato, il liceo Jacopo </a:t>
            </a:r>
            <a:r>
              <a:rPr lang="it-IT" sz="2400" dirty="0">
                <a:latin typeface="Garamond" panose="02020404030301010803" pitchFamily="18" charset="0"/>
                <a:ea typeface="MS Mincho" panose="02020609040205080304" pitchFamily="49" charset="-128"/>
                <a:cs typeface="Times New Roman" panose="02020603050405020304" pitchFamily="18" charset="0"/>
              </a:rPr>
              <a:t>S</a:t>
            </a:r>
            <a:r>
              <a:rPr lang="it-IT" sz="2400" dirty="0">
                <a:effectLst/>
                <a:latin typeface="Garamond" panose="02020404030301010803" pitchFamily="18" charset="0"/>
                <a:ea typeface="MS Mincho" panose="02020609040205080304" pitchFamily="49" charset="-128"/>
                <a:cs typeface="Times New Roman" panose="02020603050405020304" pitchFamily="18" charset="0"/>
              </a:rPr>
              <a:t>annazaro ha assicurato al dibattito culturale intorno al rapporto tra la cultura classica e scientifica con la indizione di numerose conferenze ed il sostegno a gruppi di </a:t>
            </a:r>
            <a:r>
              <a:rPr lang="it-IT" sz="2400" dirty="0">
                <a:latin typeface="Garamond" panose="02020404030301010803" pitchFamily="18" charset="0"/>
                <a:ea typeface="MS Mincho" panose="02020609040205080304" pitchFamily="49" charset="-128"/>
                <a:cs typeface="Times New Roman" panose="02020603050405020304" pitchFamily="18" charset="0"/>
              </a:rPr>
              <a:t>studio</a:t>
            </a:r>
            <a:r>
              <a:rPr lang="it-IT" sz="2400" dirty="0">
                <a:effectLst/>
                <a:latin typeface="Garamond" panose="02020404030301010803" pitchFamily="18" charset="0"/>
                <a:ea typeface="MS Mincho" panose="02020609040205080304" pitchFamily="49" charset="-128"/>
                <a:cs typeface="Times New Roman" panose="02020603050405020304" pitchFamily="18" charset="0"/>
              </a:rPr>
              <a:t> dei quali io ho avuto l’onore di far parte.</a:t>
            </a:r>
            <a:endParaRPr lang="it-IT"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43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760BD1-09F2-4FAD-870A-04419A984ECA}"/>
              </a:ext>
            </a:extLst>
          </p:cNvPr>
          <p:cNvSpPr>
            <a:spLocks noGrp="1"/>
          </p:cNvSpPr>
          <p:nvPr>
            <p:ph type="title"/>
          </p:nvPr>
        </p:nvSpPr>
        <p:spPr/>
        <p:txBody>
          <a:bodyPr/>
          <a:lstStyle/>
          <a:p>
            <a:pPr algn="ctr"/>
            <a:r>
              <a:rPr lang="it-IT" dirty="0">
                <a:latin typeface="Garamond" panose="02020404030301010803" pitchFamily="18" charset="0"/>
              </a:rPr>
              <a:t>LE NORME, LE REGOLE I PRINCIPI</a:t>
            </a:r>
            <a:endParaRPr lang="it-IT" dirty="0"/>
          </a:p>
        </p:txBody>
      </p:sp>
      <p:sp>
        <p:nvSpPr>
          <p:cNvPr id="3" name="Segnaposto contenuto 2">
            <a:extLst>
              <a:ext uri="{FF2B5EF4-FFF2-40B4-BE49-F238E27FC236}">
                <a16:creationId xmlns:a16="http://schemas.microsoft.com/office/drawing/2014/main" id="{4D22495A-7C5C-4E9F-843C-64164B6FEC75}"/>
              </a:ext>
            </a:extLst>
          </p:cNvPr>
          <p:cNvSpPr>
            <a:spLocks noGrp="1"/>
          </p:cNvSpPr>
          <p:nvPr>
            <p:ph idx="1"/>
          </p:nvPr>
        </p:nvSpPr>
        <p:spPr/>
        <p:txBody>
          <a:bodyPr>
            <a:normAutofit/>
          </a:bodyPr>
          <a:lstStyle/>
          <a:p>
            <a:r>
              <a:rPr lang="it-IT" sz="3200" dirty="0">
                <a:effectLst/>
                <a:latin typeface="Garamond" panose="02020404030301010803" pitchFamily="18" charset="0"/>
                <a:ea typeface="MS Mincho" panose="02020609040205080304" pitchFamily="49" charset="-128"/>
                <a:cs typeface="Times New Roman" panose="02020603050405020304" pitchFamily="18" charset="0"/>
              </a:rPr>
              <a:t>nella letteratura giuridica esistono molte definizioni di clausola generale e spesso non risultano chiare le linee di confine tra questa figura, i principi generali e i concetti giuridici indeterminati </a:t>
            </a:r>
            <a:endParaRPr lang="it-IT" sz="3200" dirty="0"/>
          </a:p>
        </p:txBody>
      </p:sp>
      <p:sp>
        <p:nvSpPr>
          <p:cNvPr id="4" name="Segnaposto data 3">
            <a:extLst>
              <a:ext uri="{FF2B5EF4-FFF2-40B4-BE49-F238E27FC236}">
                <a16:creationId xmlns:a16="http://schemas.microsoft.com/office/drawing/2014/main" id="{8C774EC6-B884-4492-8B6C-11967722BB7C}"/>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37107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CD924-2119-4CB3-8817-65487A57C512}"/>
              </a:ext>
            </a:extLst>
          </p:cNvPr>
          <p:cNvSpPr>
            <a:spLocks noGrp="1"/>
          </p:cNvSpPr>
          <p:nvPr>
            <p:ph type="title"/>
          </p:nvPr>
        </p:nvSpPr>
        <p:spPr>
          <a:xfrm>
            <a:off x="1066800" y="642594"/>
            <a:ext cx="10058400" cy="1371600"/>
          </a:xfrm>
        </p:spPr>
        <p:txBody>
          <a:bodyPr anchor="ctr">
            <a:normAutofit/>
          </a:bodyPr>
          <a:lstStyle/>
          <a:p>
            <a:pPr algn="ctr"/>
            <a:r>
              <a:rPr lang="it-IT" sz="4400" dirty="0">
                <a:latin typeface="Garamond" panose="02020404030301010803" pitchFamily="18" charset="0"/>
              </a:rPr>
              <a:t>IL CASO RENAULT</a:t>
            </a:r>
          </a:p>
        </p:txBody>
      </p:sp>
      <p:pic>
        <p:nvPicPr>
          <p:cNvPr id="5" name="Immagine 4">
            <a:extLst>
              <a:ext uri="{FF2B5EF4-FFF2-40B4-BE49-F238E27FC236}">
                <a16:creationId xmlns:a16="http://schemas.microsoft.com/office/drawing/2014/main" id="{E6E1F763-6D64-451C-ACF9-2CD94A6FC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261" y="2103120"/>
            <a:ext cx="6783478" cy="3849624"/>
          </a:xfrm>
          <a:prstGeom prst="rect">
            <a:avLst/>
          </a:prstGeom>
          <a:noFill/>
        </p:spPr>
      </p:pic>
      <p:sp>
        <p:nvSpPr>
          <p:cNvPr id="3" name="Segnaposto data 2">
            <a:extLst>
              <a:ext uri="{FF2B5EF4-FFF2-40B4-BE49-F238E27FC236}">
                <a16:creationId xmlns:a16="http://schemas.microsoft.com/office/drawing/2014/main" id="{9CEF13B3-85CA-473B-8E0C-3240A7345565}"/>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43ECC08F-3232-4266-A826-505EFF618F02}" type="datetime1">
              <a:rPr lang="it-IT" smtClean="0"/>
              <a:pPr rtl="0">
                <a:spcAft>
                  <a:spcPts val="600"/>
                </a:spcAft>
              </a:pPr>
              <a:t>01/12/2020</a:t>
            </a:fld>
            <a:endParaRPr lang="en-US"/>
          </a:p>
        </p:txBody>
      </p:sp>
    </p:spTree>
    <p:extLst>
      <p:ext uri="{BB962C8B-B14F-4D97-AF65-F5344CB8AC3E}">
        <p14:creationId xmlns:p14="http://schemas.microsoft.com/office/powerpoint/2010/main" val="40787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75E7B6-E842-4364-AFB8-7CAD6B47980E}"/>
              </a:ext>
            </a:extLst>
          </p:cNvPr>
          <p:cNvSpPr>
            <a:spLocks noGrp="1"/>
          </p:cNvSpPr>
          <p:nvPr>
            <p:ph type="title"/>
          </p:nvPr>
        </p:nvSpPr>
        <p:spPr/>
        <p:txBody>
          <a:bodyPr/>
          <a:lstStyle/>
          <a:p>
            <a:pPr algn="ctr"/>
            <a:r>
              <a:rPr lang="it-IT" sz="4000" dirty="0">
                <a:latin typeface="Garamond" panose="02020404030301010803" pitchFamily="18" charset="0"/>
              </a:rPr>
              <a:t>IL CASO RENAULT</a:t>
            </a:r>
            <a:endParaRPr lang="it-IT" dirty="0"/>
          </a:p>
        </p:txBody>
      </p:sp>
      <p:sp>
        <p:nvSpPr>
          <p:cNvPr id="3" name="Segnaposto contenuto 2">
            <a:extLst>
              <a:ext uri="{FF2B5EF4-FFF2-40B4-BE49-F238E27FC236}">
                <a16:creationId xmlns:a16="http://schemas.microsoft.com/office/drawing/2014/main" id="{554B795C-B4ED-4DAA-98DD-892895D79E3C}"/>
              </a:ext>
            </a:extLst>
          </p:cNvPr>
          <p:cNvSpPr>
            <a:spLocks noGrp="1"/>
          </p:cNvSpPr>
          <p:nvPr>
            <p:ph idx="1"/>
          </p:nvPr>
        </p:nvSpPr>
        <p:spPr/>
        <p:txBody>
          <a:bodyPr>
            <a:normAutofit fontScale="92500" lnSpcReduction="10000"/>
          </a:bodyPr>
          <a:lstStyle/>
          <a:p>
            <a:pPr marL="264795" indent="0" algn="just">
              <a:buNone/>
            </a:pPr>
            <a:r>
              <a:rPr lang="it-IT" sz="1800" dirty="0">
                <a:effectLst/>
                <a:latin typeface="Garamond" panose="02020404030301010803" pitchFamily="18" charset="0"/>
                <a:ea typeface="MS Mincho" panose="02020609040205080304" pitchFamily="49" charset="-128"/>
                <a:cs typeface="Times New Roman" panose="02020603050405020304" pitchFamily="18" charset="0"/>
              </a:rPr>
              <a:t>La casa automobilistica recede da un certo numero di contratti stipulati con i concessionari, sostenendo che si era verificata una delle ipotesi contrattualmente previste e che, quindi, in base alla norma del codice civile in tema di recesso (art. 1373 c.c.), poteva legittimamente recedere.</a:t>
            </a:r>
            <a:endParaRPr lang="it-IT"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it-IT" sz="1800" dirty="0">
                <a:effectLst/>
                <a:latin typeface="Garamond" panose="02020404030301010803" pitchFamily="18" charset="0"/>
                <a:ea typeface="MS Mincho" panose="02020609040205080304" pitchFamily="49" charset="-128"/>
                <a:cs typeface="Times New Roman" panose="02020603050405020304" pitchFamily="18" charset="0"/>
              </a:rPr>
              <a:t>I concessionari interessati alla revoca, che evidentemente formavano un unico centro di interesse, fondarono  </a:t>
            </a:r>
            <a:r>
              <a:rPr lang="it-IT" sz="1800" b="1" dirty="0">
                <a:effectLst/>
                <a:latin typeface="Garamond" panose="02020404030301010803" pitchFamily="18" charset="0"/>
                <a:ea typeface="MS Mincho" panose="02020609040205080304" pitchFamily="49" charset="-128"/>
                <a:cs typeface="Times New Roman" panose="02020603050405020304" pitchFamily="18" charset="0"/>
              </a:rPr>
              <a:t>l’Associazione Concessionari Revocati</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 con lo scopo di «programmare, provvedere, sviluppare, organizzare, gestire ogni iniziativa ed attività idonea alla tutela e difesa, </a:t>
            </a:r>
            <a:r>
              <a:rPr lang="it-IT" sz="1800" dirty="0" err="1">
                <a:effectLst/>
                <a:latin typeface="Garamond" panose="02020404030301010803" pitchFamily="18" charset="0"/>
                <a:ea typeface="MS Mincho" panose="02020609040205080304" pitchFamily="49" charset="-128"/>
                <a:cs typeface="Times New Roman" panose="02020603050405020304" pitchFamily="18" charset="0"/>
              </a:rPr>
              <a:t>nonchè</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 alla rappresentanza, dei diritti dei Concessionari d'auto revocati dalle case automobilistiche (concessionari) aventi sede nel territorio […]»</a:t>
            </a:r>
          </a:p>
          <a:p>
            <a:pPr marL="264795" indent="0" algn="just">
              <a:buNone/>
            </a:pPr>
            <a:r>
              <a:rPr lang="it-IT" sz="1800" dirty="0">
                <a:effectLst/>
                <a:latin typeface="Garamond" panose="02020404030301010803" pitchFamily="18" charset="0"/>
                <a:ea typeface="MS Mincho" panose="02020609040205080304" pitchFamily="49" charset="-128"/>
                <a:cs typeface="Times New Roman" panose="02020603050405020304" pitchFamily="18" charset="0"/>
              </a:rPr>
              <a:t>L'Associazione ed i concessionari revocati convenivano, quindi, la Renault Italia spa davanti al Tribunale di Roma, allo scopo di ottenere la declaratoria di illegittimità del recesso per abuso del diritto, e la conseguente condanna della Renault Italia spa al risarcimento dei danni subiti per effetto dell'abusivo recesso. Renault Italia spa si costituiva chiedendo il rigetto della domanda, con la condanna alle spese. I concessionari sostenevano che la </a:t>
            </a:r>
            <a:r>
              <a:rPr lang="it-IT" sz="1800" dirty="0">
                <a:latin typeface="Garamond" panose="02020404030301010803" pitchFamily="18" charset="0"/>
                <a:ea typeface="MS Mincho" panose="02020609040205080304" pitchFamily="49" charset="-128"/>
                <a:cs typeface="Times New Roman" panose="02020603050405020304" pitchFamily="18" charset="0"/>
              </a:rPr>
              <a:t>R</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enault utilizzava le ipotesi contrattualmente previste di recesso in modo strumentale al fine di realizzare un disegno di razionalizzazione della rete di distribuzione. </a:t>
            </a:r>
            <a:endParaRPr lang="it-IT"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it-IT" dirty="0"/>
          </a:p>
        </p:txBody>
      </p:sp>
      <p:sp>
        <p:nvSpPr>
          <p:cNvPr id="4" name="Segnaposto data 3">
            <a:extLst>
              <a:ext uri="{FF2B5EF4-FFF2-40B4-BE49-F238E27FC236}">
                <a16:creationId xmlns:a16="http://schemas.microsoft.com/office/drawing/2014/main" id="{5C7C0D4E-991C-4D25-9EF4-FB25F94D3554}"/>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16526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D6035-E122-4772-850F-55EA28332A28}"/>
              </a:ext>
            </a:extLst>
          </p:cNvPr>
          <p:cNvSpPr>
            <a:spLocks noGrp="1"/>
          </p:cNvSpPr>
          <p:nvPr>
            <p:ph type="title"/>
          </p:nvPr>
        </p:nvSpPr>
        <p:spPr/>
        <p:txBody>
          <a:bodyPr/>
          <a:lstStyle/>
          <a:p>
            <a:pPr algn="ctr"/>
            <a:r>
              <a:rPr lang="it-IT" dirty="0">
                <a:latin typeface="Garamond" panose="02020404030301010803" pitchFamily="18" charset="0"/>
              </a:rPr>
              <a:t>IL CASO RENAULT</a:t>
            </a:r>
          </a:p>
        </p:txBody>
      </p:sp>
      <p:sp>
        <p:nvSpPr>
          <p:cNvPr id="3" name="Segnaposto contenuto 2">
            <a:extLst>
              <a:ext uri="{FF2B5EF4-FFF2-40B4-BE49-F238E27FC236}">
                <a16:creationId xmlns:a16="http://schemas.microsoft.com/office/drawing/2014/main" id="{A96ADC7B-C8D3-483E-8B3A-D237DD009C7A}"/>
              </a:ext>
            </a:extLst>
          </p:cNvPr>
          <p:cNvSpPr>
            <a:spLocks noGrp="1"/>
          </p:cNvSpPr>
          <p:nvPr>
            <p:ph idx="1"/>
          </p:nvPr>
        </p:nvSpPr>
        <p:spPr/>
        <p:txBody>
          <a:bodyPr>
            <a:normAutofit/>
          </a:bodyPr>
          <a:lstStyle/>
          <a:p>
            <a:pPr algn="just"/>
            <a:r>
              <a:rPr lang="it-IT" sz="2800" dirty="0">
                <a:latin typeface="Garamond" panose="02020404030301010803" pitchFamily="18" charset="0"/>
              </a:rPr>
              <a:t>Addirittura riteneva la Corte di merito che «la previsione del recesso </a:t>
            </a:r>
            <a:r>
              <a:rPr lang="it-IT" sz="2800" i="1" dirty="0">
                <a:latin typeface="Garamond" panose="02020404030301010803" pitchFamily="18" charset="0"/>
              </a:rPr>
              <a:t>ad </a:t>
            </a:r>
            <a:r>
              <a:rPr lang="it-IT" sz="2800" i="1" dirty="0" err="1">
                <a:latin typeface="Garamond" panose="02020404030301010803" pitchFamily="18" charset="0"/>
              </a:rPr>
              <a:t>nutum</a:t>
            </a:r>
            <a:r>
              <a:rPr lang="it-IT" sz="2800" i="1" dirty="0">
                <a:latin typeface="Garamond" panose="02020404030301010803" pitchFamily="18" charset="0"/>
              </a:rPr>
              <a:t> </a:t>
            </a:r>
            <a:r>
              <a:rPr lang="it-IT" sz="2800" dirty="0">
                <a:latin typeface="Garamond" panose="02020404030301010803" pitchFamily="18" charset="0"/>
              </a:rPr>
              <a:t>in favore della Renault Italia rendesse superfluo ogni controllo causale sull'esercizio di tale potere».</a:t>
            </a:r>
          </a:p>
        </p:txBody>
      </p:sp>
      <p:sp>
        <p:nvSpPr>
          <p:cNvPr id="4" name="Segnaposto data 3">
            <a:extLst>
              <a:ext uri="{FF2B5EF4-FFF2-40B4-BE49-F238E27FC236}">
                <a16:creationId xmlns:a16="http://schemas.microsoft.com/office/drawing/2014/main" id="{0CA252C9-DE44-4395-A3AF-AD81256008B6}"/>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3643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23FEE96-F945-4A4E-BC7F-B41486E24628}"/>
              </a:ext>
            </a:extLst>
          </p:cNvPr>
          <p:cNvSpPr>
            <a:spLocks noGrp="1"/>
          </p:cNvSpPr>
          <p:nvPr>
            <p:ph type="title"/>
          </p:nvPr>
        </p:nvSpPr>
        <p:spPr/>
        <p:txBody>
          <a:bodyPr/>
          <a:lstStyle/>
          <a:p>
            <a:endParaRPr lang="it-IT"/>
          </a:p>
        </p:txBody>
      </p:sp>
      <p:sp>
        <p:nvSpPr>
          <p:cNvPr id="5" name="Segnaposto contenuto 4">
            <a:extLst>
              <a:ext uri="{FF2B5EF4-FFF2-40B4-BE49-F238E27FC236}">
                <a16:creationId xmlns:a16="http://schemas.microsoft.com/office/drawing/2014/main" id="{94D8B29D-928B-43A5-8772-1A77B446AC8E}"/>
              </a:ext>
            </a:extLst>
          </p:cNvPr>
          <p:cNvSpPr>
            <a:spLocks noGrp="1"/>
          </p:cNvSpPr>
          <p:nvPr>
            <p:ph idx="1"/>
          </p:nvPr>
        </p:nvSpPr>
        <p:spPr/>
        <p:txBody>
          <a:bodyPr/>
          <a:lstStyle/>
          <a:p>
            <a:endParaRPr lang="it-IT"/>
          </a:p>
        </p:txBody>
      </p:sp>
      <p:sp>
        <p:nvSpPr>
          <p:cNvPr id="2" name="Segnaposto data 1">
            <a:extLst>
              <a:ext uri="{FF2B5EF4-FFF2-40B4-BE49-F238E27FC236}">
                <a16:creationId xmlns:a16="http://schemas.microsoft.com/office/drawing/2014/main" id="{0E52019D-FBE0-43C8-9BB9-5A1EE6628886}"/>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DAE8257D-F5F6-45CB-B424-4A3A3E5A4888}"/>
              </a:ext>
            </a:extLst>
          </p:cNvPr>
          <p:cNvSpPr txBox="1"/>
          <p:nvPr/>
        </p:nvSpPr>
        <p:spPr>
          <a:xfrm>
            <a:off x="3048000" y="2507813"/>
            <a:ext cx="6096000" cy="2308324"/>
          </a:xfrm>
          <a:prstGeom prst="rect">
            <a:avLst/>
          </a:prstGeom>
          <a:noFill/>
        </p:spPr>
        <p:txBody>
          <a:bodyPr wrap="square">
            <a:spAutoFit/>
          </a:bodyPr>
          <a:lstStyle/>
          <a:p>
            <a:pPr algn="just"/>
            <a:r>
              <a:rPr lang="it-IT" sz="2400" dirty="0">
                <a:latin typeface="Garamond" panose="02020404030301010803" pitchFamily="18" charset="0"/>
              </a:rPr>
              <a:t>Questo esempio dimostra che non è pacifico il parallelismo tra interpretazione/deduzione delle leggi dai principi e da questi delle decisioni giudiziarie da un lato e la deduzione di verità dimostrate dagli assiomi o altre verità dimostrate. </a:t>
            </a:r>
            <a:endParaRPr lang="it-IT"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endParaRPr lang="it-IT" sz="2400" dirty="0">
              <a:latin typeface="Garamond" panose="02020404030301010803" pitchFamily="18" charset="0"/>
            </a:endParaRPr>
          </a:p>
        </p:txBody>
      </p:sp>
    </p:spTree>
    <p:extLst>
      <p:ext uri="{BB962C8B-B14F-4D97-AF65-F5344CB8AC3E}">
        <p14:creationId xmlns:p14="http://schemas.microsoft.com/office/powerpoint/2010/main" val="357109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844205B-07F0-4587-BB71-AC62F354C24D}"/>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35969EAD-A737-47E8-95F5-82570C93DAA5}"/>
              </a:ext>
            </a:extLst>
          </p:cNvPr>
          <p:cNvSpPr>
            <a:spLocks noGrp="1"/>
          </p:cNvSpPr>
          <p:nvPr>
            <p:ph idx="1"/>
          </p:nvPr>
        </p:nvSpPr>
        <p:spPr/>
        <p:txBody>
          <a:bodyPr/>
          <a:lstStyle/>
          <a:p>
            <a:endParaRPr lang="it-IT"/>
          </a:p>
        </p:txBody>
      </p:sp>
      <p:sp>
        <p:nvSpPr>
          <p:cNvPr id="2" name="Segnaposto data 1">
            <a:extLst>
              <a:ext uri="{FF2B5EF4-FFF2-40B4-BE49-F238E27FC236}">
                <a16:creationId xmlns:a16="http://schemas.microsoft.com/office/drawing/2014/main" id="{0252BEA4-6CB8-46CB-81B1-A6442D41B8CF}"/>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4AAABDD6-DB56-4FB9-9D70-DCD7B5271074}"/>
              </a:ext>
            </a:extLst>
          </p:cNvPr>
          <p:cNvSpPr txBox="1"/>
          <p:nvPr/>
        </p:nvSpPr>
        <p:spPr>
          <a:xfrm>
            <a:off x="3048000" y="2970648"/>
            <a:ext cx="6096000" cy="2677656"/>
          </a:xfrm>
          <a:prstGeom prst="rect">
            <a:avLst/>
          </a:prstGeom>
          <a:noFill/>
        </p:spPr>
        <p:txBody>
          <a:bodyPr wrap="square">
            <a:spAutoFit/>
          </a:bodyPr>
          <a:lstStyle/>
          <a:p>
            <a:pPr algn="just"/>
            <a:r>
              <a:rPr lang="it-IT" sz="2400" dirty="0">
                <a:latin typeface="Garamond" panose="02020404030301010803" pitchFamily="18" charset="0"/>
                <a:ea typeface="MS Mincho" panose="02020609040205080304" pitchFamily="49" charset="-128"/>
                <a:cs typeface="Times New Roman" panose="02020603050405020304" pitchFamily="18" charset="0"/>
              </a:rPr>
              <a:t>Ci </a:t>
            </a:r>
            <a:r>
              <a:rPr lang="it-IT" sz="2400" dirty="0">
                <a:effectLst/>
                <a:latin typeface="Garamond" panose="02020404030301010803" pitchFamily="18" charset="0"/>
                <a:ea typeface="MS Mincho" panose="02020609040205080304" pitchFamily="49" charset="-128"/>
                <a:cs typeface="Times New Roman" panose="02020603050405020304" pitchFamily="18" charset="0"/>
              </a:rPr>
              <a:t>chiediamo se </a:t>
            </a:r>
            <a:r>
              <a:rPr lang="it-IT" sz="2400" u="sng" dirty="0">
                <a:effectLst/>
                <a:latin typeface="Garamond" panose="02020404030301010803" pitchFamily="18" charset="0"/>
                <a:ea typeface="MS Mincho" panose="02020609040205080304" pitchFamily="49" charset="-128"/>
                <a:cs typeface="Times New Roman" panose="02020603050405020304" pitchFamily="18" charset="0"/>
              </a:rPr>
              <a:t>l’interpretazione</a:t>
            </a:r>
            <a:r>
              <a:rPr lang="it-IT" sz="2400" dirty="0">
                <a:effectLst/>
                <a:latin typeface="Garamond" panose="02020404030301010803" pitchFamily="18" charset="0"/>
                <a:ea typeface="MS Mincho" panose="02020609040205080304" pitchFamily="49" charset="-128"/>
                <a:cs typeface="Times New Roman" panose="02020603050405020304" pitchFamily="18" charset="0"/>
              </a:rPr>
              <a:t> giuridica è davvero </a:t>
            </a:r>
            <a:r>
              <a:rPr lang="it-IT" sz="2400" u="sng" dirty="0">
                <a:effectLst/>
                <a:latin typeface="Garamond" panose="02020404030301010803" pitchFamily="18" charset="0"/>
                <a:ea typeface="MS Mincho" panose="02020609040205080304" pitchFamily="49" charset="-128"/>
                <a:cs typeface="Times New Roman" panose="02020603050405020304" pitchFamily="18" charset="0"/>
              </a:rPr>
              <a:t>permeabile a modelli matematici</a:t>
            </a:r>
            <a:r>
              <a:rPr lang="it-IT" sz="2400" dirty="0">
                <a:effectLst/>
                <a:latin typeface="Garamond" panose="02020404030301010803" pitchFamily="18" charset="0"/>
                <a:ea typeface="MS Mincho" panose="02020609040205080304" pitchFamily="49" charset="-128"/>
                <a:cs typeface="Times New Roman" panose="02020603050405020304" pitchFamily="18" charset="0"/>
              </a:rPr>
              <a:t>, o comunque modelli tali da determinare la prevedibilità del giudizio?</a:t>
            </a:r>
          </a:p>
          <a:p>
            <a:pPr algn="just"/>
            <a:r>
              <a:rPr lang="it-IT" sz="2400" dirty="0">
                <a:latin typeface="Garamond" panose="02020404030301010803" pitchFamily="18" charset="0"/>
                <a:ea typeface="MS Mincho" panose="02020609040205080304" pitchFamily="49" charset="-128"/>
                <a:cs typeface="Times New Roman" panose="02020603050405020304" pitchFamily="18" charset="0"/>
              </a:rPr>
              <a:t>Luigi Viola (Avvocato, Interpretazione della legge con modelli matematici, Milano 2018) fornisce 3 approcci teorici al problema posto</a:t>
            </a:r>
            <a:r>
              <a:rPr lang="it-IT" dirty="0">
                <a:latin typeface="Garamond" panose="02020404030301010803" pitchFamily="18" charset="0"/>
                <a:ea typeface="MS Mincho" panose="02020609040205080304" pitchFamily="49" charset="-128"/>
                <a:cs typeface="Times New Roman" panose="02020603050405020304" pitchFamily="18" charset="0"/>
              </a:rPr>
              <a:t>.</a:t>
            </a:r>
            <a:endParaRPr lang="it-IT" dirty="0"/>
          </a:p>
        </p:txBody>
      </p:sp>
    </p:spTree>
    <p:extLst>
      <p:ext uri="{BB962C8B-B14F-4D97-AF65-F5344CB8AC3E}">
        <p14:creationId xmlns:p14="http://schemas.microsoft.com/office/powerpoint/2010/main" val="2991120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9F71743-A83D-45EB-8ACA-0AE2CCD9727C}"/>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5F3913E6-6C06-4E94-AB7A-5EB6A2EEA6D3}"/>
              </a:ext>
            </a:extLst>
          </p:cNvPr>
          <p:cNvSpPr>
            <a:spLocks noGrp="1"/>
          </p:cNvSpPr>
          <p:nvPr>
            <p:ph idx="1"/>
          </p:nvPr>
        </p:nvSpPr>
        <p:spPr>
          <a:xfrm>
            <a:off x="1066800" y="2099805"/>
            <a:ext cx="10058400" cy="3849624"/>
          </a:xfrm>
        </p:spPr>
        <p:txBody>
          <a:bodyPr/>
          <a:lstStyle/>
          <a:p>
            <a:endParaRPr lang="it-IT" dirty="0"/>
          </a:p>
        </p:txBody>
      </p:sp>
      <p:sp>
        <p:nvSpPr>
          <p:cNvPr id="2" name="Segnaposto data 1">
            <a:extLst>
              <a:ext uri="{FF2B5EF4-FFF2-40B4-BE49-F238E27FC236}">
                <a16:creationId xmlns:a16="http://schemas.microsoft.com/office/drawing/2014/main" id="{AACA0B9E-CE97-4374-AB8C-36FD0CD026E7}"/>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86F9162F-AAD4-4FBA-A397-1A9DBE5A68B5}"/>
              </a:ext>
            </a:extLst>
          </p:cNvPr>
          <p:cNvSpPr txBox="1"/>
          <p:nvPr/>
        </p:nvSpPr>
        <p:spPr>
          <a:xfrm>
            <a:off x="3048000" y="2624233"/>
            <a:ext cx="6096000" cy="2800767"/>
          </a:xfrm>
          <a:prstGeom prst="rect">
            <a:avLst/>
          </a:prstGeom>
          <a:noFill/>
        </p:spPr>
        <p:txBody>
          <a:bodyPr wrap="square">
            <a:spAutoFit/>
          </a:bodyPr>
          <a:lstStyle/>
          <a:p>
            <a:pPr algn="just"/>
            <a:r>
              <a:rPr lang="it-IT" sz="2200" dirty="0">
                <a:effectLst/>
                <a:latin typeface="Garamond" panose="02020404030301010803" pitchFamily="18" charset="0"/>
                <a:ea typeface="MS Mincho" panose="02020609040205080304" pitchFamily="49" charset="-128"/>
                <a:cs typeface="Times New Roman" panose="02020603050405020304" pitchFamily="18" charset="0"/>
              </a:rPr>
              <a:t>Luigi Viola, avvocato e studioso del tema dell’interpretazione della legge con modelli matematici ha scritto una monografia (per Diritto Avanzato, Milano Agosto 2018) che «partendo dalla valorizzazione dell’unica disposizione di legge che si occupa </a:t>
            </a:r>
            <a:r>
              <a:rPr lang="it-IT" sz="2200" i="1" dirty="0" err="1">
                <a:effectLst/>
                <a:latin typeface="Garamond" panose="02020404030301010803" pitchFamily="18" charset="0"/>
                <a:ea typeface="MS Mincho" panose="02020609040205080304" pitchFamily="49" charset="-128"/>
                <a:cs typeface="Times New Roman" panose="02020603050405020304" pitchFamily="18" charset="0"/>
              </a:rPr>
              <a:t>expressis</a:t>
            </a:r>
            <a:r>
              <a:rPr lang="it-IT" sz="2200" i="1" dirty="0">
                <a:effectLst/>
                <a:latin typeface="Garamond" panose="02020404030301010803" pitchFamily="18" charset="0"/>
                <a:ea typeface="MS Mincho" panose="02020609040205080304" pitchFamily="49" charset="-128"/>
                <a:cs typeface="Times New Roman" panose="02020603050405020304" pitchFamily="18" charset="0"/>
              </a:rPr>
              <a:t> </a:t>
            </a:r>
            <a:r>
              <a:rPr lang="it-IT" sz="2200" i="1" dirty="0" err="1">
                <a:effectLst/>
                <a:latin typeface="Garamond" panose="02020404030301010803" pitchFamily="18" charset="0"/>
                <a:ea typeface="MS Mincho" panose="02020609040205080304" pitchFamily="49" charset="-128"/>
                <a:cs typeface="Times New Roman" panose="02020603050405020304" pitchFamily="18" charset="0"/>
              </a:rPr>
              <a:t>verbis</a:t>
            </a:r>
            <a:r>
              <a:rPr lang="it-IT" sz="2200" i="1" dirty="0">
                <a:effectLst/>
                <a:latin typeface="Garamond" panose="02020404030301010803" pitchFamily="18" charset="0"/>
                <a:ea typeface="MS Mincho" panose="02020609040205080304" pitchFamily="49" charset="-128"/>
                <a:cs typeface="Times New Roman" panose="02020603050405020304" pitchFamily="18" charset="0"/>
              </a:rPr>
              <a:t>» </a:t>
            </a:r>
            <a:r>
              <a:rPr lang="it-IT" sz="2200" dirty="0">
                <a:effectLst/>
                <a:latin typeface="Garamond" panose="02020404030301010803" pitchFamily="18" charset="0"/>
                <a:ea typeface="MS Mincho" panose="02020609040205080304" pitchFamily="49" charset="-128"/>
                <a:cs typeface="Times New Roman" panose="02020603050405020304" pitchFamily="18" charset="0"/>
              </a:rPr>
              <a:t>della interpretazione della legge ovvero l’art. 12 Preleggi perviene ad un modello matematico della stessa.</a:t>
            </a:r>
            <a:endParaRPr lang="it-IT" sz="2200" dirty="0"/>
          </a:p>
        </p:txBody>
      </p:sp>
    </p:spTree>
    <p:extLst>
      <p:ext uri="{BB962C8B-B14F-4D97-AF65-F5344CB8AC3E}">
        <p14:creationId xmlns:p14="http://schemas.microsoft.com/office/powerpoint/2010/main" val="249323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2BB61-7FFA-451C-86DD-A1F1F386028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287E146-3555-4B19-A04C-8879F800E329}"/>
              </a:ext>
            </a:extLst>
          </p:cNvPr>
          <p:cNvSpPr>
            <a:spLocks noGrp="1"/>
          </p:cNvSpPr>
          <p:nvPr>
            <p:ph idx="1"/>
          </p:nvPr>
        </p:nvSpPr>
        <p:spPr/>
        <p:txBody>
          <a:bodyPr/>
          <a:lstStyle/>
          <a:p>
            <a:r>
              <a:rPr lang="it-IT" sz="4000" dirty="0">
                <a:effectLst/>
                <a:latin typeface="Garamond" panose="02020404030301010803" pitchFamily="18" charset="0"/>
                <a:ea typeface="MS Mincho" panose="02020609040205080304" pitchFamily="49" charset="-128"/>
                <a:cs typeface="Times New Roman" panose="02020603050405020304" pitchFamily="18" charset="0"/>
              </a:rPr>
              <a:t>La teoria oggettiva</a:t>
            </a:r>
            <a:endParaRPr lang="it-IT" dirty="0"/>
          </a:p>
          <a:p>
            <a:r>
              <a:rPr lang="it-IT" sz="4000" dirty="0">
                <a:latin typeface="Garamond" panose="02020404030301010803" pitchFamily="18" charset="0"/>
                <a:ea typeface="MS Mincho" panose="02020609040205080304" pitchFamily="49" charset="-128"/>
                <a:cs typeface="Times New Roman" panose="02020603050405020304" pitchFamily="18" charset="0"/>
              </a:rPr>
              <a:t>La teoria soggettiva</a:t>
            </a:r>
          </a:p>
          <a:p>
            <a:r>
              <a:rPr lang="it-IT" sz="4000" dirty="0">
                <a:latin typeface="Garamond" panose="02020404030301010803" pitchFamily="18" charset="0"/>
                <a:ea typeface="MS Mincho" panose="02020609040205080304" pitchFamily="49" charset="-128"/>
                <a:cs typeface="Times New Roman" panose="02020603050405020304" pitchFamily="18" charset="0"/>
              </a:rPr>
              <a:t>La teoria mediana</a:t>
            </a:r>
            <a:endParaRPr lang="it-IT" sz="4000" dirty="0"/>
          </a:p>
        </p:txBody>
      </p:sp>
      <p:sp>
        <p:nvSpPr>
          <p:cNvPr id="4" name="Segnaposto data 3">
            <a:extLst>
              <a:ext uri="{FF2B5EF4-FFF2-40B4-BE49-F238E27FC236}">
                <a16:creationId xmlns:a16="http://schemas.microsoft.com/office/drawing/2014/main" id="{BFDB5EE4-85ED-4425-9781-7B53B06D06DB}"/>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7397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EEA7E-5272-4715-8D0C-81A8FFC47BD4}"/>
              </a:ext>
            </a:extLst>
          </p:cNvPr>
          <p:cNvSpPr>
            <a:spLocks noGrp="1"/>
          </p:cNvSpPr>
          <p:nvPr>
            <p:ph type="title"/>
          </p:nvPr>
        </p:nvSpPr>
        <p:spPr/>
        <p:txBody>
          <a:bodyPr/>
          <a:lstStyle/>
          <a:p>
            <a:pPr algn="ctr"/>
            <a:r>
              <a:rPr lang="it-IT" dirty="0">
                <a:latin typeface="Garamond" panose="02020404030301010803" pitchFamily="18" charset="0"/>
              </a:rPr>
              <a:t>LA TEORIA MEDIANA</a:t>
            </a:r>
          </a:p>
        </p:txBody>
      </p:sp>
      <p:sp>
        <p:nvSpPr>
          <p:cNvPr id="3" name="Segnaposto data 2">
            <a:extLst>
              <a:ext uri="{FF2B5EF4-FFF2-40B4-BE49-F238E27FC236}">
                <a16:creationId xmlns:a16="http://schemas.microsoft.com/office/drawing/2014/main" id="{9E6E2743-FE79-4541-84BE-B2E7B1F5020C}"/>
              </a:ext>
            </a:extLst>
          </p:cNvPr>
          <p:cNvSpPr>
            <a:spLocks noGrp="1"/>
          </p:cNvSpPr>
          <p:nvPr>
            <p:ph type="dt" sz="half" idx="10"/>
          </p:nvPr>
        </p:nvSpPr>
        <p:spPr/>
        <p:txBody>
          <a:bodyPr/>
          <a:lstStyle/>
          <a:p>
            <a:pPr rtl="0"/>
            <a:fld id="{43ECC08F-3232-4266-A826-505EFF618F02}" type="datetime1">
              <a:rPr lang="it-IT" smtClean="0"/>
              <a:t>01/12/2020</a:t>
            </a:fld>
            <a:endParaRPr lang="en-US"/>
          </a:p>
        </p:txBody>
      </p:sp>
      <p:sp>
        <p:nvSpPr>
          <p:cNvPr id="5" name="CasellaDiTesto 4">
            <a:extLst>
              <a:ext uri="{FF2B5EF4-FFF2-40B4-BE49-F238E27FC236}">
                <a16:creationId xmlns:a16="http://schemas.microsoft.com/office/drawing/2014/main" id="{C9567501-48AA-4216-B38C-37D0693D4480}"/>
              </a:ext>
            </a:extLst>
          </p:cNvPr>
          <p:cNvSpPr txBox="1"/>
          <p:nvPr/>
        </p:nvSpPr>
        <p:spPr>
          <a:xfrm>
            <a:off x="3048000" y="2416651"/>
            <a:ext cx="6096000" cy="3416320"/>
          </a:xfrm>
          <a:prstGeom prst="rect">
            <a:avLst/>
          </a:prstGeom>
          <a:noFill/>
        </p:spPr>
        <p:txBody>
          <a:bodyPr wrap="square">
            <a:spAutoFit/>
          </a:bodyPr>
          <a:lstStyle/>
          <a:p>
            <a:pPr algn="just"/>
            <a:r>
              <a:rPr lang="it-IT" sz="2400" dirty="0">
                <a:effectLst/>
                <a:latin typeface="Garamond" panose="02020404030301010803" pitchFamily="18" charset="0"/>
                <a:ea typeface="MS Mincho" panose="02020609040205080304" pitchFamily="49" charset="-128"/>
                <a:cs typeface="Times New Roman" panose="02020603050405020304" pitchFamily="18" charset="0"/>
              </a:rPr>
              <a:t>Si ritiene che la risposta possa essere positiva, seppur con delle precisazioni, ciò per merito proprio della lettera della legge, con particolare riferimento all'articolo 12 preleggi, che assume un ruolo centrale dirimente rispetto ai conflitti interpretativi: se tutti sono soggetti alla legge, ivi compresi i giudici ex art. 101 comma 2 Cost., allora ogni conflitto -anche interpretativo- deve trovare la sua risposta nella legge stessa</a:t>
            </a:r>
            <a:endParaRPr lang="it-IT" sz="2400" dirty="0"/>
          </a:p>
        </p:txBody>
      </p:sp>
    </p:spTree>
    <p:extLst>
      <p:ext uri="{BB962C8B-B14F-4D97-AF65-F5344CB8AC3E}">
        <p14:creationId xmlns:p14="http://schemas.microsoft.com/office/powerpoint/2010/main" val="8950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D6B6E44-B8B5-4C51-BB0C-CB4FC4CA1FFB}"/>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5B9B445C-F87A-4AFF-B512-2CAD15832956}"/>
              </a:ext>
            </a:extLst>
          </p:cNvPr>
          <p:cNvSpPr txBox="1"/>
          <p:nvPr/>
        </p:nvSpPr>
        <p:spPr>
          <a:xfrm>
            <a:off x="3048000" y="1308655"/>
            <a:ext cx="6096000" cy="4093428"/>
          </a:xfrm>
          <a:prstGeom prst="rect">
            <a:avLst/>
          </a:prstGeom>
          <a:noFill/>
        </p:spPr>
        <p:txBody>
          <a:bodyPr wrap="square">
            <a:spAutoFit/>
          </a:bodyPr>
          <a:lstStyle/>
          <a:p>
            <a:pPr algn="just"/>
            <a:r>
              <a:rPr lang="it-IT" sz="2000" dirty="0">
                <a:latin typeface="Garamond" panose="02020404030301010803" pitchFamily="18" charset="0"/>
              </a:rPr>
              <a:t>Con una recente sentenza il Consiglio di Stato (C. Stato, sez. III, 08-08-2018, n. 4872) ha statuito che “Sussiste il primato dell'interpretazione letterale, principio pacifico che esprime </a:t>
            </a:r>
            <a:r>
              <a:rPr lang="it-IT" sz="2000" b="1" dirty="0">
                <a:latin typeface="Garamond" panose="02020404030301010803" pitchFamily="18" charset="0"/>
              </a:rPr>
              <a:t>l'assiomatica verità per cui l'ordinamento giuridico è costruito attraverso proposizioni formali</a:t>
            </a:r>
            <a:r>
              <a:rPr lang="it-IT" sz="2000" dirty="0">
                <a:latin typeface="Garamond" panose="02020404030301010803" pitchFamily="18" charset="0"/>
              </a:rPr>
              <a:t>, i cui enunciati sono espressi in formulazioni linguistiche, con lo scopo di rendere chiaro e intellegibile il significato delle regole poste; </a:t>
            </a:r>
            <a:r>
              <a:rPr lang="it-IT" sz="2000" u="sng" dirty="0">
                <a:latin typeface="Garamond" panose="02020404030301010803" pitchFamily="18" charset="0"/>
              </a:rPr>
              <a:t>la certezza del diritto è garantita innanzitutto dalla precisione del linguaggio e dalla univocità della relazione tra il significante ed il significato</a:t>
            </a:r>
            <a:r>
              <a:rPr lang="it-IT" sz="2000" dirty="0">
                <a:latin typeface="Garamond" panose="02020404030301010803" pitchFamily="18" charset="0"/>
              </a:rPr>
              <a:t>; ciò non implica la neutralizzazione degli altri canoni ermeneutici, che però vengono in rilievo solo secondariamente se l'interpretazione testuale è ambigua (</a:t>
            </a:r>
            <a:r>
              <a:rPr lang="it-IT" sz="2000" i="1" dirty="0">
                <a:latin typeface="Garamond" panose="02020404030301010803" pitchFamily="18" charset="0"/>
              </a:rPr>
              <a:t>in </a:t>
            </a:r>
            <a:r>
              <a:rPr lang="it-IT" sz="2000" i="1" dirty="0" err="1">
                <a:latin typeface="Garamond" panose="02020404030301010803" pitchFamily="18" charset="0"/>
              </a:rPr>
              <a:t>claris</a:t>
            </a:r>
            <a:r>
              <a:rPr lang="it-IT" sz="2000" i="1" dirty="0">
                <a:latin typeface="Garamond" panose="02020404030301010803" pitchFamily="18" charset="0"/>
              </a:rPr>
              <a:t> non </a:t>
            </a:r>
            <a:r>
              <a:rPr lang="it-IT" sz="2000" i="1" dirty="0" err="1">
                <a:latin typeface="Garamond" panose="02020404030301010803" pitchFamily="18" charset="0"/>
              </a:rPr>
              <a:t>fit</a:t>
            </a:r>
            <a:r>
              <a:rPr lang="it-IT" sz="2000" i="1" dirty="0">
                <a:latin typeface="Garamond" panose="02020404030301010803" pitchFamily="18" charset="0"/>
              </a:rPr>
              <a:t> </a:t>
            </a:r>
            <a:r>
              <a:rPr lang="it-IT" sz="2000" i="1" dirty="0" err="1">
                <a:latin typeface="Garamond" panose="02020404030301010803" pitchFamily="18" charset="0"/>
              </a:rPr>
              <a:t>interpretatio</a:t>
            </a:r>
            <a:r>
              <a:rPr lang="it-IT" sz="2000" dirty="0">
                <a:latin typeface="Garamond" panose="02020404030301010803" pitchFamily="18" charset="0"/>
              </a:rPr>
              <a:t>)</a:t>
            </a:r>
          </a:p>
        </p:txBody>
      </p:sp>
    </p:spTree>
    <p:extLst>
      <p:ext uri="{BB962C8B-B14F-4D97-AF65-F5344CB8AC3E}">
        <p14:creationId xmlns:p14="http://schemas.microsoft.com/office/powerpoint/2010/main" val="11239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persona, donna, guardando, inpiedi&#10;&#10;Descrizione generata automaticamente">
            <a:extLst>
              <a:ext uri="{FF2B5EF4-FFF2-40B4-BE49-F238E27FC236}">
                <a16:creationId xmlns:a16="http://schemas.microsoft.com/office/drawing/2014/main" id="{63EEAB59-A663-462D-983C-1805BF7772C2}"/>
              </a:ext>
            </a:extLst>
          </p:cNvPr>
          <p:cNvPicPr>
            <a:picLocks noChangeAspect="1"/>
          </p:cNvPicPr>
          <p:nvPr/>
        </p:nvPicPr>
        <p:blipFill rotWithShape="1">
          <a:blip r:embed="rId2">
            <a:extLst>
              <a:ext uri="{28A0092B-C50C-407E-A947-70E740481C1C}">
                <a14:useLocalDpi xmlns:a14="http://schemas.microsoft.com/office/drawing/2010/main" val="0"/>
              </a:ext>
            </a:extLst>
          </a:blip>
          <a:srcRect t="2931" r="1" b="28308"/>
          <a:stretch/>
        </p:blipFill>
        <p:spPr>
          <a:xfrm>
            <a:off x="228599" y="237744"/>
            <a:ext cx="7696201" cy="6382512"/>
          </a:xfrm>
          <a:prstGeom prst="rect">
            <a:avLst/>
          </a:prstGeom>
          <a:noFill/>
          <a:ln>
            <a:noFill/>
          </a:ln>
        </p:spPr>
      </p:pic>
      <p:sp>
        <p:nvSpPr>
          <p:cNvPr id="3" name="Segnaposto data 2">
            <a:extLst>
              <a:ext uri="{FF2B5EF4-FFF2-40B4-BE49-F238E27FC236}">
                <a16:creationId xmlns:a16="http://schemas.microsoft.com/office/drawing/2014/main" id="{6AC7D927-6A7A-40A1-9C65-7C9F71BBF6D7}"/>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43ECC08F-3232-4266-A826-505EFF618F02}" type="datetime1">
              <a:rPr lang="it-IT" smtClean="0"/>
              <a:pPr rtl="0">
                <a:spcAft>
                  <a:spcPts val="600"/>
                </a:spcAft>
              </a:pPr>
              <a:t>01/12/2020</a:t>
            </a:fld>
            <a:endParaRPr lang="en-US"/>
          </a:p>
        </p:txBody>
      </p:sp>
      <p:sp>
        <p:nvSpPr>
          <p:cNvPr id="2" name="Titolo 1">
            <a:extLst>
              <a:ext uri="{FF2B5EF4-FFF2-40B4-BE49-F238E27FC236}">
                <a16:creationId xmlns:a16="http://schemas.microsoft.com/office/drawing/2014/main" id="{9FEFD16A-3E4A-4545-83D6-06A1BBD203A8}"/>
              </a:ext>
            </a:extLst>
          </p:cNvPr>
          <p:cNvSpPr>
            <a:spLocks noGrp="1"/>
          </p:cNvSpPr>
          <p:nvPr>
            <p:ph type="title"/>
          </p:nvPr>
        </p:nvSpPr>
        <p:spPr>
          <a:xfrm>
            <a:off x="8477250" y="603504"/>
            <a:ext cx="3144774" cy="1645920"/>
          </a:xfrm>
        </p:spPr>
        <p:txBody>
          <a:bodyPr anchor="b">
            <a:normAutofit/>
          </a:bodyPr>
          <a:lstStyle/>
          <a:p>
            <a:pPr>
              <a:lnSpc>
                <a:spcPct val="90000"/>
              </a:lnSpc>
            </a:pPr>
            <a:r>
              <a:rPr lang="it-IT" b="0" i="0" dirty="0">
                <a:effectLst/>
                <a:latin typeface="Garamond" panose="02020404030301010803" pitchFamily="18" charset="0"/>
              </a:rPr>
              <a:t>Gottfried Wilhelm von Leibniz</a:t>
            </a:r>
            <a:br>
              <a:rPr lang="it-IT" b="0" i="0" dirty="0">
                <a:effectLst/>
              </a:rPr>
            </a:br>
            <a:endParaRPr lang="it-IT" dirty="0"/>
          </a:p>
        </p:txBody>
      </p:sp>
      <p:sp>
        <p:nvSpPr>
          <p:cNvPr id="10" name="Text Placeholder 4">
            <a:extLst>
              <a:ext uri="{FF2B5EF4-FFF2-40B4-BE49-F238E27FC236}">
                <a16:creationId xmlns:a16="http://schemas.microsoft.com/office/drawing/2014/main" id="{33AFE11B-AC56-4FEE-AFC6-2C8341F94E58}"/>
              </a:ext>
            </a:extLst>
          </p:cNvPr>
          <p:cNvSpPr>
            <a:spLocks noGrp="1"/>
          </p:cNvSpPr>
          <p:nvPr>
            <p:ph type="body" sz="half" idx="2"/>
          </p:nvPr>
        </p:nvSpPr>
        <p:spPr>
          <a:xfrm>
            <a:off x="8477250" y="2386584"/>
            <a:ext cx="3144774" cy="3511296"/>
          </a:xfrm>
        </p:spPr>
        <p:txBody>
          <a:bodyPr>
            <a:normAutofit/>
          </a:bodyPr>
          <a:lstStyle/>
          <a:p>
            <a:pPr algn="just"/>
            <a:r>
              <a:rPr lang="it-IT" sz="1800" dirty="0">
                <a:effectLst/>
                <a:latin typeface="Garamond" panose="02020404030301010803" pitchFamily="18" charset="0"/>
                <a:ea typeface="MS Mincho" panose="02020609040205080304" pitchFamily="49" charset="-128"/>
                <a:cs typeface="Times New Roman" panose="02020603050405020304" pitchFamily="18" charset="0"/>
              </a:rPr>
              <a:t>In premessa vorrei segnalare il tentativo di integrazione operato dal filosofo, giurista e matematico tedesco Leibniz che cercò di adattare al diritto, i criteri e le formule di una scienza esatta dimostrando che la matematica poteva tranquillamente essere utilizzata ed applicata anche riguardo all’ordinamento giuridico. </a:t>
            </a:r>
            <a:endParaRPr lang="it-IT"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6380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2D1C78-E1CA-4896-9D21-0CCAD2494E2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409432FC-F5B5-40C4-9CEA-F27EA7BBD2A9}"/>
              </a:ext>
            </a:extLst>
          </p:cNvPr>
          <p:cNvSpPr>
            <a:spLocks noGrp="1"/>
          </p:cNvSpPr>
          <p:nvPr>
            <p:ph idx="1"/>
          </p:nvPr>
        </p:nvSpPr>
        <p:spPr>
          <a:xfrm>
            <a:off x="1066800" y="2145523"/>
            <a:ext cx="10058400" cy="3849624"/>
          </a:xfrm>
        </p:spPr>
        <p:txBody>
          <a:bodyPr/>
          <a:lstStyle/>
          <a:p>
            <a:r>
              <a:rPr lang="it-IT" sz="1800" dirty="0">
                <a:effectLst/>
                <a:latin typeface="Garamond" panose="02020404030301010803" pitchFamily="18" charset="0"/>
                <a:ea typeface="MS Mincho" panose="02020609040205080304" pitchFamily="49" charset="-128"/>
                <a:cs typeface="Times New Roman" panose="02020603050405020304" pitchFamily="18" charset="0"/>
              </a:rPr>
              <a:t>Per Luigi Viola, è possibile trovare nella matematica (non sostitutiva dell’attività del giurista, ma integrante questo) una soluzione al problema posto perché:</a:t>
            </a:r>
            <a:endParaRPr lang="it-IT"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it-IT" dirty="0"/>
              <a:t>-	</a:t>
            </a:r>
            <a:r>
              <a:rPr lang="it-IT" sz="1800" dirty="0">
                <a:latin typeface="Garamond" panose="02020404030301010803" pitchFamily="18" charset="0"/>
              </a:rPr>
              <a:t>l'art. 3 Cost. impone di trattare in modo uguale situazioni giuridiche uguali relativamente ai cittadini; tale enunciazione, invero, è espressione di un principio matematico in quanto equivale a dire che a parità di variabili (situazioni uguali), il risultato deve essere uguale (trattamento giuridico); esemplificando, se indichiamo con F1 fatto compiuto da Tizio, mentre con F2 il medesimo fatto compiuto, però, da Caio e con T il trattamento giuridico consequenziale, avremo questa proporzione: F1:T=F2:T.</a:t>
            </a:r>
          </a:p>
          <a:p>
            <a:pPr algn="just"/>
            <a:r>
              <a:rPr lang="it-IT" sz="1800" dirty="0">
                <a:latin typeface="Garamond" panose="02020404030301010803" pitchFamily="18" charset="0"/>
              </a:rPr>
              <a:t>l'articolo 12 preleggi fissa già una regola, che anche un metodo vincolante, per risolvere i conflitti interpretativi, spiegando sia le tipologie in interpretazioni possibili e sia l'eventuale prevalenza di una sull'altra (ad esempio legittimando l'interpretazione una logica solo in subordine rispetto a quella letterale);</a:t>
            </a:r>
          </a:p>
        </p:txBody>
      </p:sp>
      <p:sp>
        <p:nvSpPr>
          <p:cNvPr id="4" name="Segnaposto data 3">
            <a:extLst>
              <a:ext uri="{FF2B5EF4-FFF2-40B4-BE49-F238E27FC236}">
                <a16:creationId xmlns:a16="http://schemas.microsoft.com/office/drawing/2014/main" id="{954094D8-59B1-46DD-9B96-1DD3766DC243}"/>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8925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005740-6BF4-472C-839F-856FDCAD5B6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486BB3E-8931-4F16-9AE7-908E8195CCD3}"/>
              </a:ext>
            </a:extLst>
          </p:cNvPr>
          <p:cNvSpPr>
            <a:spLocks noGrp="1"/>
          </p:cNvSpPr>
          <p:nvPr>
            <p:ph idx="1"/>
          </p:nvPr>
        </p:nvSpPr>
        <p:spPr/>
        <p:txBody>
          <a:bodyPr/>
          <a:lstStyle/>
          <a:p>
            <a:pPr algn="just"/>
            <a:r>
              <a:rPr lang="it-IT" sz="1800" dirty="0">
                <a:effectLst/>
                <a:latin typeface="Garamond" panose="02020404030301010803" pitchFamily="18" charset="0"/>
                <a:ea typeface="MS Mincho" panose="02020609040205080304" pitchFamily="49" charset="-128"/>
                <a:cs typeface="Times New Roman" panose="02020603050405020304" pitchFamily="18" charset="0"/>
              </a:rPr>
              <a:t>l'articolo 12 preleggi (di seguito lo analizzeremo nel dettaglio) e un algoritmo in quanto impone all’interprete una sequenza predeterminata di operazioni, che sono strumentali per la produzione di una soluzione; l'algoritmo può essere definito come un insieme di istruzioni elementari; che consentono di risolvere un problema, trasformando i dati iniziali del problema stesso nel risultato, cioè l'insieme dei dati finali che rappresentano la soluzione; </a:t>
            </a:r>
            <a:r>
              <a:rPr lang="it-IT" sz="1800" i="1" dirty="0">
                <a:effectLst/>
                <a:latin typeface="Garamond" panose="02020404030301010803" pitchFamily="18" charset="0"/>
                <a:ea typeface="MS Mincho" panose="02020609040205080304" pitchFamily="49" charset="-128"/>
                <a:cs typeface="Times New Roman" panose="02020603050405020304" pitchFamily="18" charset="0"/>
              </a:rPr>
              <a:t>id est</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 è un insieme di istruzioni semplici per l'esecuzione di un certo compito;</a:t>
            </a:r>
            <a:endParaRPr lang="it-IT"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it-IT" dirty="0"/>
          </a:p>
        </p:txBody>
      </p:sp>
      <p:sp>
        <p:nvSpPr>
          <p:cNvPr id="4" name="Segnaposto data 3">
            <a:extLst>
              <a:ext uri="{FF2B5EF4-FFF2-40B4-BE49-F238E27FC236}">
                <a16:creationId xmlns:a16="http://schemas.microsoft.com/office/drawing/2014/main" id="{25D2E186-6DCE-4C2C-91ED-5911FE79F69B}"/>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23616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75A1F7-33AE-45AC-8E26-93D5E6D40B49}"/>
              </a:ext>
            </a:extLst>
          </p:cNvPr>
          <p:cNvSpPr>
            <a:spLocks noGrp="1"/>
          </p:cNvSpPr>
          <p:nvPr>
            <p:ph type="title"/>
          </p:nvPr>
        </p:nvSpPr>
        <p:spPr/>
        <p:txBody>
          <a:bodyPr/>
          <a:lstStyle/>
          <a:p>
            <a:pPr algn="ctr"/>
            <a:r>
              <a:rPr lang="it-IT" dirty="0">
                <a:latin typeface="Garamond" panose="02020404030301010803" pitchFamily="18" charset="0"/>
              </a:rPr>
              <a:t>Art. 12 Preleggi</a:t>
            </a:r>
          </a:p>
        </p:txBody>
      </p:sp>
      <p:sp>
        <p:nvSpPr>
          <p:cNvPr id="3" name="Segnaposto contenuto 2">
            <a:extLst>
              <a:ext uri="{FF2B5EF4-FFF2-40B4-BE49-F238E27FC236}">
                <a16:creationId xmlns:a16="http://schemas.microsoft.com/office/drawing/2014/main" id="{A8455D16-D7A8-421A-9D74-89C01B9A0CF6}"/>
              </a:ext>
            </a:extLst>
          </p:cNvPr>
          <p:cNvSpPr>
            <a:spLocks noGrp="1"/>
          </p:cNvSpPr>
          <p:nvPr>
            <p:ph idx="1"/>
          </p:nvPr>
        </p:nvSpPr>
        <p:spPr/>
        <p:txBody>
          <a:bodyPr>
            <a:normAutofit/>
          </a:bodyPr>
          <a:lstStyle/>
          <a:p>
            <a:r>
              <a:rPr lang="it-IT" sz="1800" dirty="0">
                <a:latin typeface="Garamond" panose="02020404030301010803" pitchFamily="18" charset="0"/>
              </a:rPr>
              <a:t>Nell'applicare la legge non si può ad essa attribuire altro senso che quello fatto palese dal significato proprio delle parole secondo la connessione di esse, e dalla intenzione del legislatore. Se una controversia non può essere decisa con una precisa disposizione, si ha riguardo alle disposizioni che regolano casi simili o materie analoghe; se il caso rimane ancora dubbio, si decide secondo i principi generali dell'ordinamento giuridico dello Stato.</a:t>
            </a:r>
          </a:p>
        </p:txBody>
      </p:sp>
      <p:sp>
        <p:nvSpPr>
          <p:cNvPr id="4" name="Segnaposto data 3">
            <a:extLst>
              <a:ext uri="{FF2B5EF4-FFF2-40B4-BE49-F238E27FC236}">
                <a16:creationId xmlns:a16="http://schemas.microsoft.com/office/drawing/2014/main" id="{D8189618-941B-496F-9AC8-C103EAA794E1}"/>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71162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1454C-6C72-4A71-BD6F-6735B7EA2795}"/>
              </a:ext>
            </a:extLst>
          </p:cNvPr>
          <p:cNvSpPr>
            <a:spLocks noGrp="1"/>
          </p:cNvSpPr>
          <p:nvPr>
            <p:ph type="title"/>
          </p:nvPr>
        </p:nvSpPr>
        <p:spPr/>
        <p:txBody>
          <a:bodyPr/>
          <a:lstStyle/>
          <a:p>
            <a:pPr algn="ctr"/>
            <a:r>
              <a:rPr lang="it-IT" dirty="0">
                <a:latin typeface="Garamond" panose="02020404030301010803" pitchFamily="18" charset="0"/>
              </a:rPr>
              <a:t>STRUTTURA ALGORITMICA e matematica art. 12 preleggi</a:t>
            </a:r>
          </a:p>
        </p:txBody>
      </p:sp>
      <p:sp>
        <p:nvSpPr>
          <p:cNvPr id="3" name="Segnaposto contenuto 2">
            <a:extLst>
              <a:ext uri="{FF2B5EF4-FFF2-40B4-BE49-F238E27FC236}">
                <a16:creationId xmlns:a16="http://schemas.microsoft.com/office/drawing/2014/main" id="{78FF7440-90A1-48E4-9D3D-CF5A06804E3D}"/>
              </a:ext>
            </a:extLst>
          </p:cNvPr>
          <p:cNvSpPr>
            <a:spLocks noGrp="1"/>
          </p:cNvSpPr>
          <p:nvPr>
            <p:ph idx="1"/>
          </p:nvPr>
        </p:nvSpPr>
        <p:spPr/>
        <p:txBody>
          <a:bodyPr>
            <a:normAutofit lnSpcReduction="10000"/>
          </a:bodyPr>
          <a:lstStyle/>
          <a:p>
            <a:pPr marL="457200" algn="just"/>
            <a:r>
              <a:rPr lang="it-IT" sz="1800" dirty="0">
                <a:effectLst/>
                <a:latin typeface="Garamond" panose="02020404030301010803" pitchFamily="18" charset="0"/>
                <a:ea typeface="MS Mincho" panose="02020609040205080304" pitchFamily="49" charset="-128"/>
                <a:cs typeface="Times New Roman" panose="02020603050405020304" pitchFamily="18" charset="0"/>
              </a:rPr>
              <a:t> interpretazione letterale (</a:t>
            </a:r>
            <a:r>
              <a:rPr lang="it-IT" sz="1800" b="1" dirty="0">
                <a:effectLst/>
                <a:latin typeface="Garamond" panose="02020404030301010803" pitchFamily="18" charset="0"/>
                <a:ea typeface="MS Mincho" panose="02020609040205080304" pitchFamily="49" charset="-128"/>
                <a:cs typeface="Times New Roman" panose="02020603050405020304" pitchFamily="18" charset="0"/>
              </a:rPr>
              <a:t>IL</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a:t>
            </a:r>
          </a:p>
          <a:p>
            <a:pPr marL="449580" algn="just"/>
            <a:r>
              <a:rPr lang="it-IT" sz="1800" dirty="0">
                <a:effectLst/>
                <a:latin typeface="Garamond" panose="02020404030301010803" pitchFamily="18" charset="0"/>
                <a:ea typeface="MS Mincho" panose="02020609040205080304" pitchFamily="49" charset="-128"/>
                <a:cs typeface="Times New Roman" panose="02020603050405020304" pitchFamily="18" charset="0"/>
              </a:rPr>
              <a:t> Nell'applicare la legge non si può ad essa attribuire altro senso che quello fatto palese dal significato proprio delle parole secondo la connessione di esse,</a:t>
            </a:r>
          </a:p>
          <a:p>
            <a:pPr marL="449580" algn="just"/>
            <a:r>
              <a:rPr lang="it-IT" sz="1800" dirty="0">
                <a:latin typeface="Garamond" panose="02020404030301010803" pitchFamily="18" charset="0"/>
              </a:rPr>
              <a:t>interpretazione per ratio (</a:t>
            </a:r>
            <a:r>
              <a:rPr lang="it-IT" sz="1800" b="1" dirty="0">
                <a:latin typeface="Garamond" panose="02020404030301010803" pitchFamily="18" charset="0"/>
              </a:rPr>
              <a:t>IR</a:t>
            </a:r>
            <a:r>
              <a:rPr lang="it-IT" sz="1800" dirty="0">
                <a:latin typeface="Garamond" panose="02020404030301010803" pitchFamily="18" charset="0"/>
              </a:rPr>
              <a:t>):</a:t>
            </a:r>
          </a:p>
          <a:p>
            <a:pPr marL="449580" algn="just"/>
            <a:r>
              <a:rPr lang="it-IT" sz="1800" dirty="0">
                <a:latin typeface="Garamond" panose="02020404030301010803" pitchFamily="18" charset="0"/>
              </a:rPr>
              <a:t>e dalla intenzione del legislatore</a:t>
            </a:r>
          </a:p>
          <a:p>
            <a:r>
              <a:rPr lang="it-IT" sz="1800" dirty="0">
                <a:latin typeface="Garamond" panose="02020404030301010803" pitchFamily="18" charset="0"/>
              </a:rPr>
              <a:t> interpretazione per analogia legis (</a:t>
            </a:r>
            <a:r>
              <a:rPr lang="it-IT" sz="1800" b="1" dirty="0">
                <a:latin typeface="Garamond" panose="02020404030301010803" pitchFamily="18" charset="0"/>
              </a:rPr>
              <a:t>AL</a:t>
            </a:r>
            <a:r>
              <a:rPr lang="it-IT" sz="1800" dirty="0">
                <a:latin typeface="Garamond" panose="02020404030301010803" pitchFamily="18" charset="0"/>
              </a:rPr>
              <a:t>):</a:t>
            </a:r>
          </a:p>
          <a:p>
            <a:r>
              <a:rPr lang="it-IT" sz="1800" dirty="0">
                <a:latin typeface="Garamond" panose="02020404030301010803" pitchFamily="18" charset="0"/>
              </a:rPr>
              <a:t>Se una controversia non può essere decisa con una precisa disposizione, si ha riguardo alle disposizioni che regolano casi simili o materie analoghe; </a:t>
            </a:r>
          </a:p>
          <a:p>
            <a:r>
              <a:rPr lang="it-IT" sz="1800" dirty="0">
                <a:latin typeface="Garamond" panose="02020404030301010803" pitchFamily="18" charset="0"/>
              </a:rPr>
              <a:t> interpretazione per analogia iuris (</a:t>
            </a:r>
            <a:r>
              <a:rPr lang="it-IT" sz="1800" b="1" dirty="0">
                <a:latin typeface="Garamond" panose="02020404030301010803" pitchFamily="18" charset="0"/>
              </a:rPr>
              <a:t>AI</a:t>
            </a:r>
            <a:r>
              <a:rPr lang="it-IT" sz="1800" dirty="0">
                <a:latin typeface="Garamond" panose="02020404030301010803" pitchFamily="18" charset="0"/>
              </a:rPr>
              <a:t>):</a:t>
            </a:r>
          </a:p>
          <a:p>
            <a:r>
              <a:rPr lang="it-IT" sz="1800" dirty="0">
                <a:latin typeface="Garamond" panose="02020404030301010803" pitchFamily="18" charset="0"/>
              </a:rPr>
              <a:t>se il caso rimane ancora dubbio, si decide secondo i principi generali dell'ordinamento giuridico dello Stato.</a:t>
            </a:r>
          </a:p>
          <a:p>
            <a:pPr marL="449580" algn="just"/>
            <a:endParaRPr lang="it-IT" dirty="0"/>
          </a:p>
        </p:txBody>
      </p:sp>
      <p:sp>
        <p:nvSpPr>
          <p:cNvPr id="4" name="Segnaposto data 3">
            <a:extLst>
              <a:ext uri="{FF2B5EF4-FFF2-40B4-BE49-F238E27FC236}">
                <a16:creationId xmlns:a16="http://schemas.microsoft.com/office/drawing/2014/main" id="{96B223C0-839B-4C1C-AD11-11A56AFC01AC}"/>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793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1FDD05-2959-42E3-8A7B-96C91DE2B567}"/>
              </a:ext>
            </a:extLst>
          </p:cNvPr>
          <p:cNvSpPr>
            <a:spLocks noGrp="1"/>
          </p:cNvSpPr>
          <p:nvPr>
            <p:ph type="title"/>
          </p:nvPr>
        </p:nvSpPr>
        <p:spPr/>
        <p:txBody>
          <a:bodyPr/>
          <a:lstStyle/>
          <a:p>
            <a:pPr algn="ctr"/>
            <a:r>
              <a:rPr lang="it-IT" dirty="0">
                <a:latin typeface="Garamond" panose="02020404030301010803" pitchFamily="18" charset="0"/>
              </a:rPr>
              <a:t>STRUTTURA ALGORITMICA e matematica art. 12 preleggi</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89BE888-88FF-4159-90FA-E59E4C76DC85}"/>
                  </a:ext>
                </a:extLst>
              </p:cNvPr>
              <p:cNvSpPr>
                <a:spLocks noGrp="1"/>
              </p:cNvSpPr>
              <p:nvPr>
                <p:ph idx="1"/>
              </p:nvPr>
            </p:nvSpPr>
            <p:spPr/>
            <p:txBody>
              <a:bodyPr/>
              <a:lstStyle/>
              <a:p>
                <a:r>
                  <a:rPr lang="it-IT" sz="1800" dirty="0">
                    <a:effectLst/>
                    <a:latin typeface="Garamond" panose="02020404030301010803" pitchFamily="18" charset="0"/>
                    <a:ea typeface="MS Mincho" panose="02020609040205080304" pitchFamily="49" charset="-128"/>
                    <a:cs typeface="Times New Roman" panose="02020603050405020304" pitchFamily="18" charset="0"/>
                  </a:rPr>
                  <a:t>Il legislatore, nella formulazione dell’art. 12 gradua i criteri interpretativi della legge secondo una precisa scala gerarchica esprimibile con la seguente </a:t>
                </a:r>
                <a:r>
                  <a:rPr lang="it-IT" sz="1800" b="1" dirty="0">
                    <a:effectLst/>
                    <a:latin typeface="Garamond" panose="02020404030301010803" pitchFamily="18" charset="0"/>
                    <a:ea typeface="MS Mincho" panose="02020609040205080304" pitchFamily="49" charset="-128"/>
                    <a:cs typeface="Times New Roman" panose="02020603050405020304" pitchFamily="18" charset="0"/>
                  </a:rPr>
                  <a:t>disequazione di primo grado</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a:t>
                </a:r>
              </a:p>
              <a:p>
                <a14:m>
                  <m:oMath xmlns:m="http://schemas.openxmlformats.org/officeDocument/2006/math">
                    <m:r>
                      <m:rPr>
                        <m:sty m:val="p"/>
                      </m:rP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IL</m:t>
                    </m:r>
                    <m: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m:t>
                    </m:r>
                    <m:r>
                      <m:rPr>
                        <m:sty m:val="p"/>
                      </m:rP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IR</m:t>
                    </m:r>
                    <m: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m:t>
                    </m:r>
                    <m:r>
                      <m:rPr>
                        <m:sty m:val="p"/>
                      </m:rP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AL</m:t>
                    </m:r>
                    <m: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m:t>
                    </m:r>
                    <m:r>
                      <m:rPr>
                        <m:sty m:val="p"/>
                      </m:rPr>
                      <a:rPr lang="it-IT" sz="1800" smtClean="0">
                        <a:effectLst/>
                        <a:latin typeface="Cambria Math" panose="02040503050406030204" pitchFamily="18" charset="0"/>
                        <a:ea typeface="MS Mincho" panose="02020609040205080304" pitchFamily="49" charset="-128"/>
                        <a:cs typeface="Times New Roman" panose="02020603050405020304" pitchFamily="18" charset="0"/>
                      </a:rPr>
                      <m:t>AI</m:t>
                    </m:r>
                  </m:oMath>
                </a14:m>
                <a:endParaRPr lang="it-IT" sz="1800" dirty="0">
                  <a:effectLst/>
                  <a:latin typeface="Garamond" panose="02020404030301010803" pitchFamily="18" charset="0"/>
                  <a:ea typeface="MS Mincho" panose="02020609040205080304" pitchFamily="49" charset="-128"/>
                  <a:cs typeface="Times New Roman" panose="02020603050405020304" pitchFamily="18" charset="0"/>
                </a:endParaRPr>
              </a:p>
              <a:p>
                <a:r>
                  <a:rPr lang="it-IT" sz="1800" dirty="0">
                    <a:latin typeface="Garamond" panose="02020404030301010803" pitchFamily="18" charset="0"/>
                  </a:rPr>
                  <a:t> se </a:t>
                </a:r>
              </a:p>
              <a:p>
                <a:pPr lvl="1"/>
                <a:r>
                  <a:rPr lang="it-IT" sz="1600" dirty="0">
                    <a:latin typeface="Garamond" panose="02020404030301010803" pitchFamily="18" charset="0"/>
                  </a:rPr>
                  <a:t>non sussiste una precisa disposizione;</a:t>
                </a:r>
              </a:p>
              <a:p>
                <a:pPr lvl="1"/>
                <a:r>
                  <a:rPr lang="it-IT" sz="1600" dirty="0">
                    <a:latin typeface="Garamond" panose="02020404030301010803" pitchFamily="18" charset="0"/>
                  </a:rPr>
                  <a:t>oppure si è in presenza di una disposizione applicabile al caso, ma con un significato non preciso perché contraddetto da altre interpretazioni di pari peso in formule </a:t>
                </a:r>
                <a:r>
                  <a:rPr lang="it-IT" sz="1600" b="1" dirty="0">
                    <a:latin typeface="Garamond" panose="02020404030301010803" pitchFamily="18" charset="0"/>
                  </a:rPr>
                  <a:t>+IL-IL=0</a:t>
                </a:r>
                <a:r>
                  <a:rPr lang="it-IT" sz="1600" dirty="0">
                    <a:latin typeface="Garamond" panose="02020404030301010803" pitchFamily="18" charset="0"/>
                  </a:rPr>
                  <a:t>;</a:t>
                </a:r>
              </a:p>
              <a:p>
                <a:r>
                  <a:rPr lang="it-IT" sz="1800" dirty="0">
                    <a:latin typeface="Garamond" panose="02020404030301010803" pitchFamily="18" charset="0"/>
                  </a:rPr>
                  <a:t>allora</a:t>
                </a:r>
              </a:p>
              <a:p>
                <a:pPr lvl="1"/>
                <a:r>
                  <a:rPr lang="it-IT" sz="1600" dirty="0">
                    <a:latin typeface="Garamond" panose="02020404030301010803" pitchFamily="18" charset="0"/>
                  </a:rPr>
                  <a:t> l’interprete è legittimato alla interpretazione per analogia </a:t>
                </a:r>
                <a:r>
                  <a:rPr lang="it-IT" sz="1600" b="1" dirty="0">
                    <a:latin typeface="Garamond" panose="02020404030301010803" pitchFamily="18" charset="0"/>
                  </a:rPr>
                  <a:t>AL</a:t>
                </a:r>
              </a:p>
              <a:p>
                <a:pPr lvl="2"/>
                <a:r>
                  <a:rPr lang="it-IT" sz="1500" dirty="0">
                    <a:latin typeface="Garamond" panose="02020404030301010803" pitchFamily="18" charset="0"/>
                  </a:rPr>
                  <a:t>Se il caso rimane ancora dubbio </a:t>
                </a:r>
                <a:r>
                  <a:rPr lang="it-IT" sz="1500" b="1" dirty="0">
                    <a:latin typeface="Garamond" panose="02020404030301010803" pitchFamily="18" charset="0"/>
                  </a:rPr>
                  <a:t>AL=0</a:t>
                </a:r>
              </a:p>
              <a:p>
                <a:pPr lvl="2"/>
                <a:r>
                  <a:rPr lang="it-IT" sz="1500" dirty="0">
                    <a:latin typeface="Garamond" panose="02020404030301010803" pitchFamily="18" charset="0"/>
                  </a:rPr>
                  <a:t>Allora </a:t>
                </a:r>
                <a:r>
                  <a:rPr lang="it-IT" sz="1600" dirty="0">
                    <a:latin typeface="Garamond" panose="02020404030301010803" pitchFamily="18" charset="0"/>
                  </a:rPr>
                  <a:t>si decide secondo i principi generali dell'ordinamento giuridico dello Stato </a:t>
                </a:r>
                <a:r>
                  <a:rPr lang="it-IT" sz="1600" b="1" dirty="0">
                    <a:latin typeface="Garamond" panose="02020404030301010803" pitchFamily="18" charset="0"/>
                  </a:rPr>
                  <a:t>AI</a:t>
                </a:r>
              </a:p>
              <a:p>
                <a:pPr lvl="2"/>
                <a:endParaRPr lang="it-IT" sz="1500" dirty="0">
                  <a:latin typeface="Garamond" panose="02020404030301010803" pitchFamily="18" charset="0"/>
                </a:endParaRPr>
              </a:p>
              <a:p>
                <a:endParaRPr lang="it-IT" dirty="0"/>
              </a:p>
              <a:p>
                <a:endParaRPr lang="it-IT" dirty="0"/>
              </a:p>
              <a:p>
                <a:endParaRPr lang="it-IT" sz="1800" dirty="0">
                  <a:latin typeface="Garamond" panose="02020404030301010803" pitchFamily="18" charset="0"/>
                </a:endParaRPr>
              </a:p>
              <a:p>
                <a:endParaRPr lang="it-IT" sz="1800" dirty="0">
                  <a:latin typeface="Garamond" panose="02020404030301010803" pitchFamily="18" charset="0"/>
                </a:endParaRPr>
              </a:p>
              <a:p>
                <a:pPr marL="274320" lvl="1" indent="0">
                  <a:buNone/>
                </a:pPr>
                <a:endParaRPr lang="it-IT" sz="1800" dirty="0">
                  <a:latin typeface="Garamond" panose="02020404030301010803" pitchFamily="18" charset="0"/>
                </a:endParaRPr>
              </a:p>
              <a:p>
                <a:pPr lvl="1"/>
                <a:endParaRPr lang="it-IT" sz="1800" dirty="0">
                  <a:latin typeface="Garamond" panose="02020404030301010803" pitchFamily="18" charset="0"/>
                </a:endParaRPr>
              </a:p>
              <a:p>
                <a:endParaRPr lang="it-IT" sz="1800" dirty="0">
                  <a:effectLst/>
                  <a:latin typeface="Garamond" panose="02020404030301010803" pitchFamily="18" charset="0"/>
                  <a:ea typeface="MS Mincho" panose="02020609040205080304" pitchFamily="49" charset="-128"/>
                  <a:cs typeface="Times New Roman" panose="02020603050405020304" pitchFamily="18" charset="0"/>
                </a:endParaRPr>
              </a:p>
              <a:p>
                <a:endParaRPr lang="it-IT" dirty="0"/>
              </a:p>
            </p:txBody>
          </p:sp>
        </mc:Choice>
        <mc:Fallback xmlns="">
          <p:sp>
            <p:nvSpPr>
              <p:cNvPr id="3" name="Segnaposto contenuto 2">
                <a:extLst>
                  <a:ext uri="{FF2B5EF4-FFF2-40B4-BE49-F238E27FC236}">
                    <a16:creationId xmlns:a16="http://schemas.microsoft.com/office/drawing/2014/main" id="{589BE888-88FF-4159-90FA-E59E4C76DC85}"/>
                  </a:ext>
                </a:extLst>
              </p:cNvPr>
              <p:cNvSpPr>
                <a:spLocks noGrp="1" noRot="1" noChangeAspect="1" noMove="1" noResize="1" noEditPoints="1" noAdjustHandles="1" noChangeArrowheads="1" noChangeShapeType="1" noTextEdit="1"/>
              </p:cNvSpPr>
              <p:nvPr>
                <p:ph idx="1"/>
              </p:nvPr>
            </p:nvSpPr>
            <p:spPr>
              <a:blipFill>
                <a:blip r:embed="rId2"/>
                <a:stretch>
                  <a:fillRect l="-424" t="-316" r="-606"/>
                </a:stretch>
              </a:blipFill>
            </p:spPr>
            <p:txBody>
              <a:bodyPr/>
              <a:lstStyle/>
              <a:p>
                <a:r>
                  <a:rPr lang="it-IT">
                    <a:noFill/>
                  </a:rPr>
                  <a:t> </a:t>
                </a:r>
              </a:p>
            </p:txBody>
          </p:sp>
        </mc:Fallback>
      </mc:AlternateContent>
      <p:sp>
        <p:nvSpPr>
          <p:cNvPr id="4" name="Segnaposto data 3">
            <a:extLst>
              <a:ext uri="{FF2B5EF4-FFF2-40B4-BE49-F238E27FC236}">
                <a16:creationId xmlns:a16="http://schemas.microsoft.com/office/drawing/2014/main" id="{9E40AFE9-8522-4ECC-98E5-AED62D7F2CF0}"/>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2380765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03769F-4B05-47FB-BE4B-DBEE3F672FEF}"/>
              </a:ext>
            </a:extLst>
          </p:cNvPr>
          <p:cNvSpPr>
            <a:spLocks noGrp="1"/>
          </p:cNvSpPr>
          <p:nvPr>
            <p:ph type="title"/>
          </p:nvPr>
        </p:nvSpPr>
        <p:spPr/>
        <p:txBody>
          <a:bodyPr/>
          <a:lstStyle/>
          <a:p>
            <a:pPr algn="ctr"/>
            <a:r>
              <a:rPr lang="it-IT" dirty="0">
                <a:latin typeface="Garamond" panose="02020404030301010803" pitchFamily="18" charset="0"/>
              </a:rPr>
              <a:t>STRUTTURA ALGORITMICA e matematica art. 12 preleggi</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9F4AF85-F830-48EB-8F22-8647DD66C8B1}"/>
                  </a:ext>
                </a:extLst>
              </p:cNvPr>
              <p:cNvSpPr>
                <a:spLocks noGrp="1"/>
              </p:cNvSpPr>
              <p:nvPr>
                <p:ph idx="1"/>
              </p:nvPr>
            </p:nvSpPr>
            <p:spPr/>
            <p:txBody>
              <a:bodyPr/>
              <a:lstStyle/>
              <a:p>
                <a:pPr algn="just"/>
                <a:r>
                  <a:rPr lang="it-IT" sz="1800" dirty="0">
                    <a:effectLst/>
                    <a:latin typeface="Garamond" panose="02020404030301010803" pitchFamily="18" charset="0"/>
                    <a:ea typeface="MS Mincho" panose="02020609040205080304" pitchFamily="49" charset="-128"/>
                    <a:cs typeface="Times New Roman" panose="02020603050405020304" pitchFamily="18" charset="0"/>
                  </a:rPr>
                  <a:t>In generale se più interpretazioni letterali </a:t>
                </a:r>
                <a14:m>
                  <m:oMath xmlns:m="http://schemas.openxmlformats.org/officeDocument/2006/math">
                    <m:sSub>
                      <m:sSubPr>
                        <m:ctrlPr>
                          <a:rPr lang="it-IT" sz="1800" i="1">
                            <a:effectLst/>
                            <a:latin typeface="Cambria Math" panose="02040503050406030204" pitchFamily="18" charset="0"/>
                            <a:ea typeface="MS Mincho" panose="02020609040205080304" pitchFamily="49" charset="-128"/>
                            <a:cs typeface="Times New Roman" panose="02020603050405020304" pitchFamily="18" charset="0"/>
                          </a:rPr>
                        </m:ctrlPr>
                      </m:sSubPr>
                      <m:e>
                        <m:r>
                          <m:rPr>
                            <m:sty m:val="p"/>
                          </m:rPr>
                          <a:rPr lang="it-IT" sz="1800">
                            <a:effectLst/>
                            <a:latin typeface="Cambria Math" panose="02040503050406030204" pitchFamily="18" charset="0"/>
                            <a:ea typeface="MS Mincho" panose="02020609040205080304" pitchFamily="49" charset="-128"/>
                            <a:cs typeface="Times New Roman" panose="02020603050405020304" pitchFamily="18" charset="0"/>
                          </a:rPr>
                          <m:t>IL</m:t>
                        </m:r>
                      </m:e>
                      <m:sub>
                        <m:r>
                          <a:rPr lang="it-IT" sz="1800" i="1">
                            <a:effectLst/>
                            <a:latin typeface="Cambria Math" panose="02040503050406030204" pitchFamily="18" charset="0"/>
                            <a:ea typeface="MS Mincho" panose="02020609040205080304" pitchFamily="49" charset="-128"/>
                            <a:cs typeface="Times New Roman" panose="02020603050405020304" pitchFamily="18" charset="0"/>
                          </a:rPr>
                          <m:t>𝑛</m:t>
                        </m:r>
                      </m:sub>
                    </m:sSub>
                  </m:oMath>
                </a14:m>
                <a:r>
                  <a:rPr lang="it-IT" sz="1800" dirty="0">
                    <a:effectLst/>
                    <a:latin typeface="Garamond" panose="02020404030301010803" pitchFamily="18" charset="0"/>
                    <a:ea typeface="MS Mincho" panose="02020609040205080304" pitchFamily="49" charset="-128"/>
                    <a:cs typeface="Times New Roman" panose="02020603050405020304" pitchFamily="18" charset="0"/>
                  </a:rPr>
                  <a:t> si contraddicono allora la disposizione non ha un significato preciso il che legittima la interpretazione </a:t>
                </a:r>
                <a:r>
                  <a:rPr lang="it-IT" sz="1800" b="1" dirty="0">
                    <a:effectLst/>
                    <a:latin typeface="Garamond" panose="02020404030301010803" pitchFamily="18" charset="0"/>
                    <a:ea typeface="MS Mincho" panose="02020609040205080304" pitchFamily="49" charset="-128"/>
                    <a:cs typeface="Times New Roman" panose="02020603050405020304" pitchFamily="18" charset="0"/>
                  </a:rPr>
                  <a:t>analogica</a:t>
                </a:r>
              </a:p>
              <a:p>
                <a:pPr algn="just"/>
                <a14:m>
                  <m:oMath xmlns:m="http://schemas.openxmlformats.org/officeDocument/2006/math">
                    <m:r>
                      <a:rPr lang="it-IT" sz="1800" b="1" i="0">
                        <a:effectLst/>
                        <a:latin typeface="Cambria Math" panose="02040503050406030204" pitchFamily="18" charset="0"/>
                        <a:ea typeface="MS Mincho" panose="02020609040205080304" pitchFamily="49" charset="-128"/>
                        <a:cs typeface="Times New Roman" panose="02020603050405020304" pitchFamily="18" charset="0"/>
                      </a:rPr>
                      <m:t>𝐈</m:t>
                    </m:r>
                    <m:r>
                      <a:rPr lang="it-IT" sz="1800" b="1" i="1">
                        <a:effectLst/>
                        <a:latin typeface="Cambria Math" panose="02040503050406030204" pitchFamily="18" charset="0"/>
                        <a:ea typeface="MS Mincho" panose="02020609040205080304" pitchFamily="49" charset="-128"/>
                        <a:cs typeface="Times New Roman" panose="02020603050405020304" pitchFamily="18" charset="0"/>
                      </a:rPr>
                      <m:t>𝐏</m:t>
                    </m:r>
                    <m:r>
                      <a:rPr lang="it-IT" sz="1800" b="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1" i="1">
                        <a:effectLst/>
                        <a:latin typeface="Cambria Math" panose="02040503050406030204" pitchFamily="18" charset="0"/>
                        <a:ea typeface="MS Mincho" panose="02020609040205080304" pitchFamily="49" charset="-128"/>
                        <a:cs typeface="Times New Roman" panose="02020603050405020304" pitchFamily="18" charset="0"/>
                      </a:rPr>
                      <m:t>𝐀𝐋</m:t>
                    </m:r>
                    <m:r>
                      <a:rPr lang="it-IT" sz="1800" b="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1" i="1">
                        <a:effectLst/>
                        <a:latin typeface="Cambria Math" panose="02040503050406030204" pitchFamily="18" charset="0"/>
                        <a:ea typeface="MS Mincho" panose="02020609040205080304" pitchFamily="49" charset="-128"/>
                        <a:cs typeface="Times New Roman" panose="02020603050405020304" pitchFamily="18" charset="0"/>
                      </a:rPr>
                      <m:t>𝐈𝐋</m:t>
                    </m:r>
                    <m:r>
                      <a:rPr lang="it-IT" sz="1800" b="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1" i="1">
                        <a:effectLst/>
                        <a:latin typeface="Cambria Math" panose="02040503050406030204" pitchFamily="18" charset="0"/>
                        <a:ea typeface="MS Mincho" panose="02020609040205080304" pitchFamily="49" charset="-128"/>
                        <a:cs typeface="Times New Roman" panose="02020603050405020304" pitchFamily="18" charset="0"/>
                      </a:rPr>
                      <m:t>𝟎</m:t>
                    </m:r>
                  </m:oMath>
                </a14:m>
                <a:endParaRPr lang="it-IT" sz="1800" b="1" dirty="0">
                  <a:effectLst/>
                  <a:latin typeface="Garamond" panose="02020404030301010803" pitchFamily="18" charset="0"/>
                  <a:ea typeface="MS Mincho" panose="02020609040205080304" pitchFamily="49" charset="-128"/>
                  <a:cs typeface="Times New Roman" panose="02020603050405020304" pitchFamily="18" charset="0"/>
                </a:endParaRPr>
              </a:p>
              <a:p>
                <a:pPr algn="just"/>
                <a:r>
                  <a:rPr lang="it-IT" sz="1800" dirty="0">
                    <a:latin typeface="Garamond" panose="02020404030301010803" pitchFamily="18" charset="0"/>
                  </a:rPr>
                  <a:t>L’ordinamento giuridico, in quanto insieme di disposizione di leggi, </a:t>
                </a:r>
                <a:r>
                  <a:rPr lang="it-IT" sz="1800" b="1" dirty="0">
                    <a:latin typeface="Garamond" panose="02020404030301010803" pitchFamily="18" charset="0"/>
                  </a:rPr>
                  <a:t>è incompatibile con la contraddizione</a:t>
                </a:r>
                <a:r>
                  <a:rPr lang="it-IT" sz="1800" dirty="0">
                    <a:latin typeface="Garamond" panose="02020404030301010803" pitchFamily="18" charset="0"/>
                  </a:rPr>
                  <a:t>;</a:t>
                </a:r>
              </a:p>
              <a:p>
                <a:pPr algn="just"/>
                <a:r>
                  <a:rPr lang="it-IT" sz="1800" dirty="0">
                    <a:latin typeface="Garamond" panose="02020404030301010803" pitchFamily="18" charset="0"/>
                  </a:rPr>
                  <a:t>Il principio di non contraddizione trova la sua principale </a:t>
                </a:r>
                <a:r>
                  <a:rPr lang="it-IT" sz="1800" b="1" dirty="0">
                    <a:latin typeface="Garamond" panose="02020404030301010803" pitchFamily="18" charset="0"/>
                  </a:rPr>
                  <a:t>linfa legittimante nell’art. 3 Cost</a:t>
                </a:r>
                <a:r>
                  <a:rPr lang="it-IT" sz="1800" dirty="0">
                    <a:latin typeface="Garamond" panose="02020404030301010803" pitchFamily="18" charset="0"/>
                  </a:rPr>
                  <a:t>. che impone di trattare in modo uguale situazioni giuridiche uguali e, per l’effetto, di non trattare in modo uguale situazioni giuridiche diseguali.</a:t>
                </a:r>
              </a:p>
              <a:p>
                <a:pPr algn="just"/>
                <a:endParaRPr lang="it-IT" sz="1800" dirty="0">
                  <a:latin typeface="Garamond" panose="02020404030301010803" pitchFamily="18" charset="0"/>
                </a:endParaRPr>
              </a:p>
              <a:p>
                <a:pPr algn="just"/>
                <a:endParaRPr lang="it-IT" sz="1800" b="1" dirty="0">
                  <a:latin typeface="Garamond" panose="02020404030301010803" pitchFamily="18" charset="0"/>
                  <a:ea typeface="MS Mincho" panose="02020609040205080304" pitchFamily="49" charset="-128"/>
                  <a:cs typeface="Times New Roman" panose="02020603050405020304" pitchFamily="18" charset="0"/>
                </a:endParaRPr>
              </a:p>
              <a:p>
                <a:pPr algn="just"/>
                <a:endParaRPr lang="it-IT" sz="1800" b="1" dirty="0">
                  <a:effectLst/>
                  <a:latin typeface="Garamond" panose="02020404030301010803" pitchFamily="18" charset="0"/>
                  <a:ea typeface="MS Mincho" panose="02020609040205080304" pitchFamily="49" charset="-128"/>
                  <a:cs typeface="Times New Roman" panose="02020603050405020304" pitchFamily="18" charset="0"/>
                </a:endParaRPr>
              </a:p>
              <a:p>
                <a:endParaRPr lang="it-IT" dirty="0"/>
              </a:p>
            </p:txBody>
          </p:sp>
        </mc:Choice>
        <mc:Fallback xmlns="">
          <p:sp>
            <p:nvSpPr>
              <p:cNvPr id="3" name="Segnaposto contenuto 2">
                <a:extLst>
                  <a:ext uri="{FF2B5EF4-FFF2-40B4-BE49-F238E27FC236}">
                    <a16:creationId xmlns:a16="http://schemas.microsoft.com/office/drawing/2014/main" id="{C9F4AF85-F830-48EB-8F22-8647DD66C8B1}"/>
                  </a:ext>
                </a:extLst>
              </p:cNvPr>
              <p:cNvSpPr>
                <a:spLocks noGrp="1" noRot="1" noChangeAspect="1" noMove="1" noResize="1" noEditPoints="1" noAdjustHandles="1" noChangeArrowheads="1" noChangeShapeType="1" noTextEdit="1"/>
              </p:cNvSpPr>
              <p:nvPr>
                <p:ph idx="1"/>
              </p:nvPr>
            </p:nvSpPr>
            <p:spPr>
              <a:blipFill>
                <a:blip r:embed="rId2"/>
                <a:stretch>
                  <a:fillRect l="-424" t="-316" r="-485"/>
                </a:stretch>
              </a:blipFill>
            </p:spPr>
            <p:txBody>
              <a:bodyPr/>
              <a:lstStyle/>
              <a:p>
                <a:r>
                  <a:rPr lang="it-IT">
                    <a:noFill/>
                  </a:rPr>
                  <a:t> </a:t>
                </a:r>
              </a:p>
            </p:txBody>
          </p:sp>
        </mc:Fallback>
      </mc:AlternateContent>
      <p:sp>
        <p:nvSpPr>
          <p:cNvPr id="4" name="Segnaposto data 3">
            <a:extLst>
              <a:ext uri="{FF2B5EF4-FFF2-40B4-BE49-F238E27FC236}">
                <a16:creationId xmlns:a16="http://schemas.microsoft.com/office/drawing/2014/main" id="{0FC722BA-8E24-41F0-A2A2-E8243B638273}"/>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1505932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F1D86F-29AF-484E-8FD8-81B758E9DAB7}"/>
              </a:ext>
            </a:extLst>
          </p:cNvPr>
          <p:cNvSpPr>
            <a:spLocks noGrp="1"/>
          </p:cNvSpPr>
          <p:nvPr>
            <p:ph type="title"/>
          </p:nvPr>
        </p:nvSpPr>
        <p:spPr/>
        <p:txBody>
          <a:bodyPr>
            <a:normAutofit fontScale="90000"/>
          </a:bodyPr>
          <a:lstStyle/>
          <a:p>
            <a:pPr algn="ctr"/>
            <a:r>
              <a:rPr lang="it-IT" dirty="0">
                <a:latin typeface="Garamond" panose="02020404030301010803" pitchFamily="18" charset="0"/>
              </a:rPr>
              <a:t>UN MODELLO MATEMATICO PER RISOLVERE I CONFLITTI INTERPRETATIVI</a:t>
            </a:r>
          </a:p>
        </p:txBody>
      </p:sp>
      <p:sp>
        <p:nvSpPr>
          <p:cNvPr id="3" name="Segnaposto contenuto 2">
            <a:extLst>
              <a:ext uri="{FF2B5EF4-FFF2-40B4-BE49-F238E27FC236}">
                <a16:creationId xmlns:a16="http://schemas.microsoft.com/office/drawing/2014/main" id="{151252EB-B0D3-4F0B-95F1-18C4F2B03453}"/>
              </a:ext>
            </a:extLst>
          </p:cNvPr>
          <p:cNvSpPr>
            <a:spLocks noGrp="1"/>
          </p:cNvSpPr>
          <p:nvPr>
            <p:ph idx="1"/>
          </p:nvPr>
        </p:nvSpPr>
        <p:spPr/>
        <p:txBody>
          <a:bodyPr/>
          <a:lstStyle/>
          <a:p>
            <a:pPr algn="just"/>
            <a:r>
              <a:rPr lang="it-IT" sz="1800" dirty="0">
                <a:effectLst/>
                <a:latin typeface="Garamond" panose="02020404030301010803" pitchFamily="18" charset="0"/>
                <a:ea typeface="MS Mincho" panose="02020609040205080304" pitchFamily="49" charset="-128"/>
                <a:cs typeface="Times New Roman" panose="02020603050405020304" pitchFamily="18" charset="0"/>
              </a:rPr>
              <a:t>Ciò posto Luigi Viola “ritiene possibile elaborare un modello matematico, che permetta di risolvere i conflitti interpretativi alla luce del </a:t>
            </a:r>
            <a:r>
              <a:rPr lang="it-IT" sz="1800" i="1" dirty="0" err="1">
                <a:effectLst/>
                <a:latin typeface="Garamond" panose="02020404030301010803" pitchFamily="18" charset="0"/>
                <a:ea typeface="MS Mincho" panose="02020609040205080304" pitchFamily="49" charset="-128"/>
                <a:cs typeface="Times New Roman" panose="02020603050405020304" pitchFamily="18" charset="0"/>
              </a:rPr>
              <a:t>dictum</a:t>
            </a:r>
            <a:r>
              <a:rPr lang="it-IT" sz="1800" i="1" dirty="0">
                <a:effectLst/>
                <a:latin typeface="Garamond" panose="02020404030301010803" pitchFamily="18" charset="0"/>
                <a:ea typeface="MS Mincho" panose="02020609040205080304" pitchFamily="49" charset="-128"/>
                <a:cs typeface="Times New Roman" panose="02020603050405020304" pitchFamily="18" charset="0"/>
              </a:rPr>
              <a:t> </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dell’art. 12 preleggi” </a:t>
            </a:r>
            <a:r>
              <a:rPr lang="it-IT" sz="1800" dirty="0">
                <a:latin typeface="Garamond" panose="02020404030301010803" pitchFamily="18" charset="0"/>
                <a:ea typeface="MS Mincho" panose="02020609040205080304" pitchFamily="49" charset="-128"/>
                <a:cs typeface="Times New Roman" panose="02020603050405020304" pitchFamily="18" charset="0"/>
              </a:rPr>
              <a:t>s</a:t>
            </a:r>
            <a:r>
              <a:rPr lang="it-IT" sz="1800" dirty="0">
                <a:effectLst/>
                <a:latin typeface="Garamond" panose="02020404030301010803" pitchFamily="18" charset="0"/>
                <a:ea typeface="MS Mincho" panose="02020609040205080304" pitchFamily="49" charset="-128"/>
                <a:cs typeface="Times New Roman" panose="02020603050405020304" pitchFamily="18" charset="0"/>
              </a:rPr>
              <a:t>ul rilevo delle seguenti osservazioni:</a:t>
            </a:r>
          </a:p>
          <a:p>
            <a:pPr algn="just"/>
            <a:r>
              <a:rPr lang="it-IT" sz="1800" dirty="0">
                <a:latin typeface="Garamond" panose="02020404030301010803" pitchFamily="18" charset="0"/>
              </a:rPr>
              <a:t>Sono possibili 4 interpretazioni (comprensive di interpretazioni unite e/o composte tra loro);</a:t>
            </a:r>
          </a:p>
          <a:p>
            <a:pPr algn="just"/>
            <a:r>
              <a:rPr lang="it-IT" sz="1800" dirty="0">
                <a:latin typeface="Garamond" panose="02020404030301010803" pitchFamily="18" charset="0"/>
              </a:rPr>
              <a:t>L’analogia </a:t>
            </a:r>
            <a:r>
              <a:rPr lang="it-IT" sz="1800" i="1" dirty="0">
                <a:latin typeface="Garamond" panose="02020404030301010803" pitchFamily="18" charset="0"/>
              </a:rPr>
              <a:t>legis </a:t>
            </a:r>
            <a:r>
              <a:rPr lang="it-IT" sz="1800" dirty="0">
                <a:latin typeface="Garamond" panose="02020404030301010803" pitchFamily="18" charset="0"/>
              </a:rPr>
              <a:t>prima, e </a:t>
            </a:r>
            <a:r>
              <a:rPr lang="it-IT" sz="1800" i="1" dirty="0">
                <a:latin typeface="Garamond" panose="02020404030301010803" pitchFamily="18" charset="0"/>
              </a:rPr>
              <a:t>iuris </a:t>
            </a:r>
            <a:r>
              <a:rPr lang="it-IT" sz="1800" dirty="0">
                <a:latin typeface="Garamond" panose="02020404030301010803" pitchFamily="18" charset="0"/>
              </a:rPr>
              <a:t>dopo, sono utilizzabili solo in assenza di un “</a:t>
            </a:r>
            <a:r>
              <a:rPr lang="it-IT" sz="1800" i="1" dirty="0">
                <a:latin typeface="Garamond" panose="02020404030301010803" pitchFamily="18" charset="0"/>
              </a:rPr>
              <a:t>precisa disposizione”</a:t>
            </a:r>
            <a:r>
              <a:rPr lang="it-IT" sz="1800" dirty="0">
                <a:latin typeface="Garamond" panose="02020404030301010803" pitchFamily="18" charset="0"/>
              </a:rPr>
              <a:t> (IL=0);</a:t>
            </a:r>
          </a:p>
          <a:p>
            <a:pPr algn="just"/>
            <a:r>
              <a:rPr lang="it-IT" sz="1800" dirty="0">
                <a:latin typeface="Garamond" panose="02020404030301010803" pitchFamily="18" charset="0"/>
              </a:rPr>
              <a:t>In presenza di quattro interpretazioni divergenti, l’interpretazione analogica non può mai prevalere su quella letterale (IL≥IR≥AL≥AI);</a:t>
            </a:r>
          </a:p>
          <a:p>
            <a:pPr algn="just"/>
            <a:r>
              <a:rPr lang="it-IT" sz="1800" dirty="0">
                <a:latin typeface="Garamond" panose="02020404030301010803" pitchFamily="18" charset="0"/>
              </a:rPr>
              <a:t>In caso di contraddizione tra interpretazioni letterali, il risultato non può ritenersi pari ad una “</a:t>
            </a:r>
            <a:r>
              <a:rPr lang="it-IT" sz="1800" i="1" dirty="0">
                <a:latin typeface="Garamond" panose="02020404030301010803" pitchFamily="18" charset="0"/>
              </a:rPr>
              <a:t>precisa disposizione”, </a:t>
            </a:r>
            <a:r>
              <a:rPr lang="it-IT" sz="1800" dirty="0">
                <a:latin typeface="Garamond" panose="02020404030301010803" pitchFamily="18" charset="0"/>
              </a:rPr>
              <a:t>così da legittimare l’analogia </a:t>
            </a:r>
            <a:r>
              <a:rPr lang="it-IT" sz="1800" i="1" dirty="0">
                <a:latin typeface="Garamond" panose="02020404030301010803" pitchFamily="18" charset="0"/>
              </a:rPr>
              <a:t>legis </a:t>
            </a:r>
            <a:r>
              <a:rPr lang="it-IT" sz="1800" dirty="0">
                <a:latin typeface="Garamond" panose="02020404030301010803" pitchFamily="18" charset="0"/>
              </a:rPr>
              <a:t>ed, in caso dubbio, l’analogia </a:t>
            </a:r>
            <a:r>
              <a:rPr lang="it-IT" sz="1800" i="1" dirty="0">
                <a:latin typeface="Garamond" panose="02020404030301010803" pitchFamily="18" charset="0"/>
              </a:rPr>
              <a:t>iuris;</a:t>
            </a:r>
            <a:endParaRPr lang="it-IT" sz="1800" dirty="0">
              <a:latin typeface="Garamond" panose="02020404030301010803" pitchFamily="18" charset="0"/>
            </a:endParaRPr>
          </a:p>
          <a:p>
            <a:pPr algn="just"/>
            <a:r>
              <a:rPr lang="it-IT" sz="1800" dirty="0">
                <a:latin typeface="Garamond" panose="02020404030301010803" pitchFamily="18" charset="0"/>
              </a:rPr>
              <a:t>Il numero di possibili interpretazioni dello stesso tipo non è fissato in modo rigido in generale saranno n</a:t>
            </a:r>
            <a:r>
              <a:rPr lang="it-IT" dirty="0"/>
              <a:t>.</a:t>
            </a:r>
          </a:p>
          <a:p>
            <a:endParaRPr lang="it-IT" dirty="0"/>
          </a:p>
        </p:txBody>
      </p:sp>
      <p:sp>
        <p:nvSpPr>
          <p:cNvPr id="4" name="Segnaposto data 3">
            <a:extLst>
              <a:ext uri="{FF2B5EF4-FFF2-40B4-BE49-F238E27FC236}">
                <a16:creationId xmlns:a16="http://schemas.microsoft.com/office/drawing/2014/main" id="{83100EDD-6110-4821-8560-E98BF7D44ECE}"/>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2499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B76A0-509A-45E1-AA33-90CDAECBD904}"/>
              </a:ext>
            </a:extLst>
          </p:cNvPr>
          <p:cNvSpPr>
            <a:spLocks noGrp="1"/>
          </p:cNvSpPr>
          <p:nvPr>
            <p:ph type="title"/>
          </p:nvPr>
        </p:nvSpPr>
        <p:spPr/>
        <p:txBody>
          <a:bodyPr/>
          <a:lstStyle/>
          <a:p>
            <a:pPr algn="ctr"/>
            <a:r>
              <a:rPr lang="it-IT" dirty="0">
                <a:latin typeface="Garamond" panose="02020404030301010803" pitchFamily="18" charset="0"/>
              </a:rPr>
              <a:t>IL MODELLO MATEMATICO DELL’ART. 12 PRELEGGI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3479051-66E7-47A2-8808-6498D813F5C0}"/>
                  </a:ext>
                </a:extLst>
              </p:cNvPr>
              <p:cNvSpPr>
                <a:spLocks noGrp="1"/>
              </p:cNvSpPr>
              <p:nvPr>
                <p:ph idx="1"/>
              </p:nvPr>
            </p:nvSpPr>
            <p:spPr/>
            <p:txBody>
              <a:bodyPr/>
              <a:lstStyle/>
              <a:p>
                <a:endParaRPr lang="it-IT" sz="1800" dirty="0">
                  <a:effectLst/>
                  <a:latin typeface="Garamond" panose="02020404030301010803" pitchFamily="18" charset="0"/>
                  <a:ea typeface="MS Mincho" panose="02020609040205080304" pitchFamily="49" charset="-128"/>
                  <a:cs typeface="Times New Roman" panose="02020603050405020304" pitchFamily="18" charset="0"/>
                </a:endParaRPr>
              </a:p>
              <a:p>
                <a:pPr algn="just"/>
                <a:r>
                  <a:rPr lang="it-IT" sz="1800" dirty="0">
                    <a:latin typeface="Garamond" panose="02020404030301010803" pitchFamily="18" charset="0"/>
                    <a:ea typeface="MS Mincho" panose="02020609040205080304" pitchFamily="49" charset="-128"/>
                    <a:cs typeface="Times New Roman" panose="02020603050405020304" pitchFamily="18" charset="0"/>
                  </a:rPr>
                  <a:t>Su tali, ulteriori premesse, Luigi Viola ritiene predicabile l’interpretazione (</a:t>
                </a:r>
                <a:r>
                  <a:rPr lang="it-IT" sz="1800" b="1" dirty="0">
                    <a:latin typeface="Garamond" panose="02020404030301010803" pitchFamily="18" charset="0"/>
                    <a:ea typeface="MS Mincho" panose="02020609040205080304" pitchFamily="49" charset="-128"/>
                    <a:cs typeface="Times New Roman" panose="02020603050405020304" pitchFamily="18" charset="0"/>
                  </a:rPr>
                  <a:t>IP) </a:t>
                </a:r>
                <a:r>
                  <a:rPr lang="it-IT" sz="1800" dirty="0">
                    <a:latin typeface="Garamond" panose="02020404030301010803" pitchFamily="18" charset="0"/>
                    <a:ea typeface="MS Mincho" panose="02020609040205080304" pitchFamily="49" charset="-128"/>
                    <a:cs typeface="Times New Roman" panose="02020603050405020304" pitchFamily="18" charset="0"/>
                  </a:rPr>
                  <a:t>come di seguito:</a:t>
                </a:r>
                <a:r>
                  <a:rPr lang="it-IT" sz="1800" b="1" dirty="0">
                    <a:latin typeface="Garamond" panose="02020404030301010803" pitchFamily="18" charset="0"/>
                    <a:ea typeface="MS Mincho" panose="02020609040205080304" pitchFamily="49" charset="-128"/>
                    <a:cs typeface="Times New Roman" panose="02020603050405020304" pitchFamily="18" charset="0"/>
                  </a:rPr>
                  <a:t> </a:t>
                </a:r>
                <a:endParaRPr lang="it-IT" sz="1800" dirty="0">
                  <a:latin typeface="Garamond" panose="02020404030301010803" pitchFamily="18" charset="0"/>
                </a:endParaRPr>
              </a:p>
              <a:p>
                <a:pPr algn="just"/>
                <a14:m>
                  <m:oMath xmlns:m="http://schemas.openxmlformats.org/officeDocument/2006/math">
                    <m:r>
                      <m:rPr>
                        <m:sty m:val="p"/>
                      </m:rPr>
                      <a:rPr lang="it-IT" sz="1800">
                        <a:latin typeface="Cambria Math" panose="02040503050406030204" pitchFamily="18" charset="0"/>
                      </a:rPr>
                      <m:t>IP</m:t>
                    </m:r>
                    <m:r>
                      <a:rPr lang="it-IT" sz="1800">
                        <a:latin typeface="Cambria Math" panose="02040503050406030204" pitchFamily="18" charset="0"/>
                      </a:rPr>
                      <m:t>=</m:t>
                    </m:r>
                    <m:d>
                      <m:dPr>
                        <m:ctrlPr>
                          <a:rPr lang="it-IT" sz="1800" i="1">
                            <a:latin typeface="Cambria Math" panose="02040503050406030204" pitchFamily="18" charset="0"/>
                          </a:rPr>
                        </m:ctrlPr>
                      </m:dPr>
                      <m:e>
                        <m:nary>
                          <m:naryPr>
                            <m:chr m:val="∑"/>
                            <m:limLoc m:val="undOvr"/>
                            <m:ctrlPr>
                              <a:rPr lang="it-IT" sz="1800" i="1">
                                <a:latin typeface="Cambria Math" panose="02040503050406030204" pitchFamily="18" charset="0"/>
                              </a:rPr>
                            </m:ctrlPr>
                          </m:naryPr>
                          <m:sub>
                            <m:r>
                              <m:rPr>
                                <m:sty m:val="p"/>
                              </m:rPr>
                              <a:rPr lang="it-IT" sz="1800">
                                <a:latin typeface="Cambria Math" panose="02040503050406030204" pitchFamily="18" charset="0"/>
                              </a:rPr>
                              <m:t>n</m:t>
                            </m:r>
                            <m:r>
                              <a:rPr lang="it-IT" sz="1800">
                                <a:latin typeface="Cambria Math" panose="02040503050406030204" pitchFamily="18" charset="0"/>
                              </a:rPr>
                              <m:t>=0</m:t>
                            </m:r>
                          </m:sub>
                          <m:sup>
                            <m:r>
                              <a:rPr lang="it-IT" sz="1800">
                                <a:latin typeface="Cambria Math" panose="02040503050406030204" pitchFamily="18" charset="0"/>
                              </a:rPr>
                              <m:t>∝</m:t>
                            </m:r>
                          </m:sup>
                          <m:e>
                            <m:sSub>
                              <m:sSubPr>
                                <m:ctrlPr>
                                  <a:rPr lang="it-IT" sz="1800" i="1">
                                    <a:latin typeface="Cambria Math" panose="02040503050406030204" pitchFamily="18" charset="0"/>
                                  </a:rPr>
                                </m:ctrlPr>
                              </m:sSubPr>
                              <m:e>
                                <m:r>
                                  <m:rPr>
                                    <m:sty m:val="p"/>
                                  </m:rPr>
                                  <a:rPr lang="it-IT" sz="1800">
                                    <a:latin typeface="Cambria Math" panose="02040503050406030204" pitchFamily="18" charset="0"/>
                                  </a:rPr>
                                  <m:t>IL</m:t>
                                </m:r>
                              </m:e>
                              <m:sub>
                                <m:r>
                                  <m:rPr>
                                    <m:sty m:val="p"/>
                                  </m:rPr>
                                  <a:rPr lang="it-IT" sz="1800">
                                    <a:latin typeface="Cambria Math" panose="02040503050406030204" pitchFamily="18" charset="0"/>
                                  </a:rPr>
                                  <m:t>n</m:t>
                                </m:r>
                              </m:sub>
                            </m:sSub>
                            <m:r>
                              <a:rPr lang="it-IT" sz="1800">
                                <a:latin typeface="Cambria Math" panose="02040503050406030204" pitchFamily="18" charset="0"/>
                              </a:rPr>
                              <m:t>∧</m:t>
                            </m:r>
                          </m:e>
                        </m:nary>
                        <m:nary>
                          <m:naryPr>
                            <m:chr m:val="∑"/>
                            <m:limLoc m:val="undOvr"/>
                            <m:ctrlPr>
                              <a:rPr lang="it-IT" sz="1800" i="1">
                                <a:latin typeface="Cambria Math" panose="02040503050406030204" pitchFamily="18" charset="0"/>
                              </a:rPr>
                            </m:ctrlPr>
                          </m:naryPr>
                          <m:sub>
                            <m:r>
                              <m:rPr>
                                <m:sty m:val="p"/>
                              </m:rPr>
                              <a:rPr lang="it-IT" sz="1800">
                                <a:latin typeface="Cambria Math" panose="02040503050406030204" pitchFamily="18" charset="0"/>
                              </a:rPr>
                              <m:t>n</m:t>
                            </m:r>
                            <m:r>
                              <a:rPr lang="it-IT" sz="1800">
                                <a:latin typeface="Cambria Math" panose="02040503050406030204" pitchFamily="18" charset="0"/>
                              </a:rPr>
                              <m:t>=0</m:t>
                            </m:r>
                          </m:sub>
                          <m:sup>
                            <m:r>
                              <a:rPr lang="it-IT" sz="1800">
                                <a:latin typeface="Cambria Math" panose="02040503050406030204" pitchFamily="18" charset="0"/>
                              </a:rPr>
                              <m:t>∝</m:t>
                            </m:r>
                          </m:sup>
                          <m:e>
                            <m:sSub>
                              <m:sSubPr>
                                <m:ctrlPr>
                                  <a:rPr lang="it-IT" sz="1800" i="1">
                                    <a:latin typeface="Cambria Math" panose="02040503050406030204" pitchFamily="18" charset="0"/>
                                  </a:rPr>
                                </m:ctrlPr>
                              </m:sSubPr>
                              <m:e>
                                <m:r>
                                  <m:rPr>
                                    <m:sty m:val="p"/>
                                  </m:rPr>
                                  <a:rPr lang="it-IT" sz="1800">
                                    <a:latin typeface="Cambria Math" panose="02040503050406030204" pitchFamily="18" charset="0"/>
                                  </a:rPr>
                                  <m:t>IR</m:t>
                                </m:r>
                              </m:e>
                              <m:sub>
                                <m:r>
                                  <m:rPr>
                                    <m:sty m:val="p"/>
                                  </m:rPr>
                                  <a:rPr lang="it-IT" sz="1800">
                                    <a:latin typeface="Cambria Math" panose="02040503050406030204" pitchFamily="18" charset="0"/>
                                  </a:rPr>
                                  <m:t>n</m:t>
                                </m:r>
                              </m:sub>
                            </m:sSub>
                          </m:e>
                        </m:nary>
                      </m:e>
                    </m:d>
                    <m:r>
                      <a:rPr lang="it-IT" sz="1800" i="1">
                        <a:latin typeface="Cambria Math" panose="02040503050406030204" pitchFamily="18" charset="0"/>
                      </a:rPr>
                      <m:t>∘</m:t>
                    </m:r>
                    <m:d>
                      <m:dPr>
                        <m:begChr m:val="["/>
                        <m:endChr m:val="]"/>
                        <m:ctrlPr>
                          <a:rPr lang="it-IT" sz="1800" i="1">
                            <a:latin typeface="Cambria Math" panose="02040503050406030204" pitchFamily="18" charset="0"/>
                          </a:rPr>
                        </m:ctrlPr>
                      </m:dPr>
                      <m:e>
                        <m:r>
                          <m:rPr>
                            <m:sty m:val="p"/>
                          </m:rPr>
                          <a:rPr lang="it-IT" sz="1800">
                            <a:latin typeface="Cambria Math" panose="02040503050406030204" pitchFamily="18" charset="0"/>
                          </a:rPr>
                          <m:t>IL</m:t>
                        </m:r>
                        <m:r>
                          <a:rPr lang="it-IT" sz="1800">
                            <a:latin typeface="Cambria Math" panose="02040503050406030204" pitchFamily="18" charset="0"/>
                          </a:rPr>
                          <m:t>=0⇒</m:t>
                        </m:r>
                        <m:nary>
                          <m:naryPr>
                            <m:chr m:val="∑"/>
                            <m:limLoc m:val="undOvr"/>
                            <m:ctrlPr>
                              <a:rPr lang="it-IT" sz="1800" i="1">
                                <a:latin typeface="Cambria Math" panose="02040503050406030204" pitchFamily="18" charset="0"/>
                              </a:rPr>
                            </m:ctrlPr>
                          </m:naryPr>
                          <m:sub>
                            <m:r>
                              <m:rPr>
                                <m:sty m:val="p"/>
                              </m:rPr>
                              <a:rPr lang="it-IT" sz="1800">
                                <a:latin typeface="Cambria Math" panose="02040503050406030204" pitchFamily="18" charset="0"/>
                              </a:rPr>
                              <m:t>n</m:t>
                            </m:r>
                            <m:r>
                              <a:rPr lang="it-IT" sz="1800">
                                <a:latin typeface="Cambria Math" panose="02040503050406030204" pitchFamily="18" charset="0"/>
                              </a:rPr>
                              <m:t>=0</m:t>
                            </m:r>
                          </m:sub>
                          <m:sup>
                            <m:r>
                              <a:rPr lang="it-IT" sz="1800">
                                <a:latin typeface="Cambria Math" panose="02040503050406030204" pitchFamily="18" charset="0"/>
                              </a:rPr>
                              <m:t>∝</m:t>
                            </m:r>
                          </m:sup>
                          <m:e>
                            <m:sSub>
                              <m:sSubPr>
                                <m:ctrlPr>
                                  <a:rPr lang="it-IT" sz="1800" i="1">
                                    <a:latin typeface="Cambria Math" panose="02040503050406030204" pitchFamily="18" charset="0"/>
                                  </a:rPr>
                                </m:ctrlPr>
                              </m:sSubPr>
                              <m:e>
                                <m:r>
                                  <m:rPr>
                                    <m:sty m:val="p"/>
                                  </m:rPr>
                                  <a:rPr lang="it-IT" sz="1800">
                                    <a:latin typeface="Cambria Math" panose="02040503050406030204" pitchFamily="18" charset="0"/>
                                  </a:rPr>
                                  <m:t>AL</m:t>
                                </m:r>
                              </m:e>
                              <m:sub>
                                <m:r>
                                  <m:rPr>
                                    <m:sty m:val="p"/>
                                  </m:rPr>
                                  <a:rPr lang="it-IT" sz="1800">
                                    <a:latin typeface="Cambria Math" panose="02040503050406030204" pitchFamily="18" charset="0"/>
                                  </a:rPr>
                                  <m:t>n</m:t>
                                </m:r>
                              </m:sub>
                            </m:sSub>
                          </m:e>
                        </m:nary>
                      </m:e>
                    </m:d>
                    <m:r>
                      <a:rPr lang="it-IT" sz="1800" i="1">
                        <a:latin typeface="Cambria Math" panose="02040503050406030204" pitchFamily="18" charset="0"/>
                      </a:rPr>
                      <m:t>∘</m:t>
                    </m:r>
                    <m:d>
                      <m:dPr>
                        <m:begChr m:val="{"/>
                        <m:endChr m:val="}"/>
                        <m:ctrlPr>
                          <a:rPr lang="it-IT" sz="1800" i="1">
                            <a:latin typeface="Cambria Math" panose="02040503050406030204" pitchFamily="18" charset="0"/>
                          </a:rPr>
                        </m:ctrlPr>
                      </m:dPr>
                      <m:e>
                        <m:r>
                          <m:rPr>
                            <m:sty m:val="p"/>
                          </m:rPr>
                          <a:rPr lang="it-IT" sz="1800">
                            <a:latin typeface="Cambria Math" panose="02040503050406030204" pitchFamily="18" charset="0"/>
                          </a:rPr>
                          <m:t>AL</m:t>
                        </m:r>
                        <m:r>
                          <a:rPr lang="it-IT" sz="1800">
                            <a:latin typeface="Cambria Math" panose="02040503050406030204" pitchFamily="18" charset="0"/>
                          </a:rPr>
                          <m:t>=0⇒</m:t>
                        </m:r>
                        <m:nary>
                          <m:naryPr>
                            <m:chr m:val="∑"/>
                            <m:limLoc m:val="undOvr"/>
                            <m:ctrlPr>
                              <a:rPr lang="it-IT" sz="1800" i="1">
                                <a:latin typeface="Cambria Math" panose="02040503050406030204" pitchFamily="18" charset="0"/>
                              </a:rPr>
                            </m:ctrlPr>
                          </m:naryPr>
                          <m:sub>
                            <m:r>
                              <m:rPr>
                                <m:sty m:val="p"/>
                              </m:rPr>
                              <a:rPr lang="it-IT" sz="1800">
                                <a:latin typeface="Cambria Math" panose="02040503050406030204" pitchFamily="18" charset="0"/>
                              </a:rPr>
                              <m:t>n</m:t>
                            </m:r>
                            <m:r>
                              <a:rPr lang="it-IT" sz="1800">
                                <a:latin typeface="Cambria Math" panose="02040503050406030204" pitchFamily="18" charset="0"/>
                              </a:rPr>
                              <m:t>=0</m:t>
                            </m:r>
                          </m:sub>
                          <m:sup>
                            <m:r>
                              <a:rPr lang="it-IT" sz="1800">
                                <a:latin typeface="Cambria Math" panose="02040503050406030204" pitchFamily="18" charset="0"/>
                              </a:rPr>
                              <m:t>∝</m:t>
                            </m:r>
                          </m:sup>
                          <m:e>
                            <m:sSub>
                              <m:sSubPr>
                                <m:ctrlPr>
                                  <a:rPr lang="it-IT" sz="1800" i="1">
                                    <a:latin typeface="Cambria Math" panose="02040503050406030204" pitchFamily="18" charset="0"/>
                                  </a:rPr>
                                </m:ctrlPr>
                              </m:sSubPr>
                              <m:e>
                                <m:r>
                                  <m:rPr>
                                    <m:sty m:val="p"/>
                                  </m:rPr>
                                  <a:rPr lang="it-IT" sz="1800">
                                    <a:latin typeface="Cambria Math" panose="02040503050406030204" pitchFamily="18" charset="0"/>
                                  </a:rPr>
                                  <m:t>AI</m:t>
                                </m:r>
                              </m:e>
                              <m:sub>
                                <m:r>
                                  <m:rPr>
                                    <m:sty m:val="p"/>
                                  </m:rPr>
                                  <a:rPr lang="it-IT" sz="1800">
                                    <a:latin typeface="Cambria Math" panose="02040503050406030204" pitchFamily="18" charset="0"/>
                                  </a:rPr>
                                  <m:t>n</m:t>
                                </m:r>
                              </m:sub>
                            </m:sSub>
                          </m:e>
                        </m:nary>
                      </m:e>
                    </m:d>
                  </m:oMath>
                </a14:m>
                <a:endParaRPr lang="it-IT" sz="1800" dirty="0">
                  <a:latin typeface="Garamond" panose="02020404030301010803" pitchFamily="18" charset="0"/>
                </a:endParaRPr>
              </a:p>
              <a:p>
                <a:pPr algn="just"/>
                <a:r>
                  <a:rPr lang="it-IT" sz="1800" dirty="0">
                    <a:latin typeface="Garamond" panose="02020404030301010803" pitchFamily="18" charset="0"/>
                    <a:ea typeface="MS Mincho" panose="02020609040205080304" pitchFamily="49" charset="-128"/>
                    <a:cs typeface="Times New Roman" panose="02020603050405020304" pitchFamily="18" charset="0"/>
                  </a:rPr>
                  <a:t>Espressa, dunque, tramite l’intersezione tra la somma di  interpretazioni letterali e secondo Ratio; nel caso di assenza di univoca interpretazione letterale (</a:t>
                </a:r>
                <a:r>
                  <a:rPr lang="it-IT" sz="1800" b="1" dirty="0">
                    <a:latin typeface="Garamond" panose="02020404030301010803" pitchFamily="18" charset="0"/>
                    <a:ea typeface="MS Mincho" panose="02020609040205080304" pitchFamily="49" charset="-128"/>
                    <a:cs typeface="Times New Roman" panose="02020603050405020304" pitchFamily="18" charset="0"/>
                  </a:rPr>
                  <a:t>IP) </a:t>
                </a:r>
                <a:r>
                  <a:rPr lang="it-IT" sz="1800" dirty="0">
                    <a:latin typeface="Garamond" panose="02020404030301010803" pitchFamily="18" charset="0"/>
                    <a:ea typeface="MS Mincho" panose="02020609040205080304" pitchFamily="49" charset="-128"/>
                    <a:cs typeface="Times New Roman" panose="02020603050405020304" pitchFamily="18" charset="0"/>
                  </a:rPr>
                  <a:t>sarà data per analogia legis (</a:t>
                </a:r>
                <a:r>
                  <a:rPr lang="it-IT" sz="1800" b="1" dirty="0">
                    <a:latin typeface="Garamond" panose="02020404030301010803" pitchFamily="18" charset="0"/>
                    <a:ea typeface="MS Mincho" panose="02020609040205080304" pitchFamily="49" charset="-128"/>
                    <a:cs typeface="Times New Roman" panose="02020603050405020304" pitchFamily="18" charset="0"/>
                  </a:rPr>
                  <a:t>AL</a:t>
                </a:r>
                <a:r>
                  <a:rPr lang="it-IT" sz="1800" dirty="0">
                    <a:latin typeface="Garamond" panose="02020404030301010803" pitchFamily="18" charset="0"/>
                    <a:ea typeface="MS Mincho" panose="02020609040205080304" pitchFamily="49" charset="-128"/>
                    <a:cs typeface="Times New Roman" panose="02020603050405020304" pitchFamily="18" charset="0"/>
                  </a:rPr>
                  <a:t>) e, in via ulteriormente gradata, se non risulta univoca la individuazione di un provvedimento per via analogica si fa luogo alla interpretazione per analogia iuris (</a:t>
                </a:r>
                <a:r>
                  <a:rPr lang="it-IT" sz="1800" b="1" dirty="0">
                    <a:latin typeface="Garamond" panose="02020404030301010803" pitchFamily="18" charset="0"/>
                    <a:ea typeface="MS Mincho" panose="02020609040205080304" pitchFamily="49" charset="-128"/>
                    <a:cs typeface="Times New Roman" panose="02020603050405020304" pitchFamily="18" charset="0"/>
                  </a:rPr>
                  <a:t>AI</a:t>
                </a:r>
                <a:r>
                  <a:rPr lang="it-IT" sz="1800" dirty="0">
                    <a:latin typeface="Garamond" panose="02020404030301010803" pitchFamily="18" charset="0"/>
                    <a:ea typeface="MS Mincho" panose="02020609040205080304" pitchFamily="49" charset="-128"/>
                    <a:cs typeface="Times New Roman" panose="02020603050405020304" pitchFamily="18" charset="0"/>
                  </a:rPr>
                  <a:t>)</a:t>
                </a:r>
              </a:p>
              <a:p>
                <a:pPr algn="just"/>
                <a:endParaRPr lang="it-IT" sz="1800" dirty="0">
                  <a:latin typeface="Garamond" panose="02020404030301010803" pitchFamily="18" charset="0"/>
                </a:endParaRPr>
              </a:p>
              <a:p>
                <a:endParaRPr lang="it-IT" dirty="0"/>
              </a:p>
            </p:txBody>
          </p:sp>
        </mc:Choice>
        <mc:Fallback xmlns="">
          <p:sp>
            <p:nvSpPr>
              <p:cNvPr id="3" name="Segnaposto contenuto 2">
                <a:extLst>
                  <a:ext uri="{FF2B5EF4-FFF2-40B4-BE49-F238E27FC236}">
                    <a16:creationId xmlns:a16="http://schemas.microsoft.com/office/drawing/2014/main" id="{23479051-66E7-47A2-8808-6498D813F5C0}"/>
                  </a:ext>
                </a:extLst>
              </p:cNvPr>
              <p:cNvSpPr>
                <a:spLocks noGrp="1" noRot="1" noChangeAspect="1" noMove="1" noResize="1" noEditPoints="1" noAdjustHandles="1" noChangeArrowheads="1" noChangeShapeType="1" noTextEdit="1"/>
              </p:cNvSpPr>
              <p:nvPr>
                <p:ph idx="1"/>
              </p:nvPr>
            </p:nvSpPr>
            <p:spPr>
              <a:blipFill>
                <a:blip r:embed="rId2"/>
                <a:stretch>
                  <a:fillRect l="-424" r="-485"/>
                </a:stretch>
              </a:blipFill>
            </p:spPr>
            <p:txBody>
              <a:bodyPr/>
              <a:lstStyle/>
              <a:p>
                <a:r>
                  <a:rPr lang="it-IT">
                    <a:noFill/>
                  </a:rPr>
                  <a:t> </a:t>
                </a:r>
              </a:p>
            </p:txBody>
          </p:sp>
        </mc:Fallback>
      </mc:AlternateContent>
      <p:sp>
        <p:nvSpPr>
          <p:cNvPr id="4" name="Segnaposto data 3">
            <a:extLst>
              <a:ext uri="{FF2B5EF4-FFF2-40B4-BE49-F238E27FC236}">
                <a16:creationId xmlns:a16="http://schemas.microsoft.com/office/drawing/2014/main" id="{4D6DAC0F-C933-4ECD-8C53-64647709D08D}"/>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21045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583C29-076F-49CA-BCE6-E3BB76EC70A6}"/>
              </a:ext>
            </a:extLst>
          </p:cNvPr>
          <p:cNvSpPr>
            <a:spLocks noGrp="1"/>
          </p:cNvSpPr>
          <p:nvPr>
            <p:ph type="title"/>
          </p:nvPr>
        </p:nvSpPr>
        <p:spPr/>
        <p:txBody>
          <a:bodyPr/>
          <a:lstStyle/>
          <a:p>
            <a:pPr algn="ctr"/>
            <a:r>
              <a:rPr lang="it-IT" dirty="0">
                <a:latin typeface="Garamond" panose="02020404030301010803" pitchFamily="18" charset="0"/>
              </a:rPr>
              <a:t>UN ESEMPIO DI APPLICAZIONE</a:t>
            </a:r>
          </a:p>
        </p:txBody>
      </p:sp>
      <p:sp>
        <p:nvSpPr>
          <p:cNvPr id="3" name="Segnaposto contenuto 2">
            <a:extLst>
              <a:ext uri="{FF2B5EF4-FFF2-40B4-BE49-F238E27FC236}">
                <a16:creationId xmlns:a16="http://schemas.microsoft.com/office/drawing/2014/main" id="{FEC61158-F0C4-4911-BE8E-BDBE5E5B4E3C}"/>
              </a:ext>
            </a:extLst>
          </p:cNvPr>
          <p:cNvSpPr>
            <a:spLocks noGrp="1"/>
          </p:cNvSpPr>
          <p:nvPr>
            <p:ph idx="1"/>
          </p:nvPr>
        </p:nvSpPr>
        <p:spPr/>
        <p:txBody>
          <a:bodyPr/>
          <a:lstStyle/>
          <a:p>
            <a:r>
              <a:rPr lang="it-IT" sz="1800" dirty="0">
                <a:latin typeface="Garamond" panose="02020404030301010803" pitchFamily="18" charset="0"/>
              </a:rPr>
              <a:t>La Cassazione a Sezioni Unite si è trovata a rispondere alla seguente richiesta di interpretazione: come va decodificato l’inciso “</a:t>
            </a:r>
            <a:r>
              <a:rPr lang="it-IT" sz="1800" i="1" dirty="0">
                <a:latin typeface="Garamond" panose="02020404030301010803" pitchFamily="18" charset="0"/>
              </a:rPr>
              <a:t>l’azienda è un complesso di beni organizzati dall’imprenditore per l’esercizio dell’impresa” ex art 2555 c.c.?</a:t>
            </a:r>
            <a:endParaRPr lang="it-IT" sz="1800" dirty="0">
              <a:latin typeface="Garamond" panose="02020404030301010803" pitchFamily="18" charset="0"/>
            </a:endParaRPr>
          </a:p>
          <a:p>
            <a:r>
              <a:rPr lang="it-IT" sz="1800" dirty="0">
                <a:latin typeface="Garamond" panose="02020404030301010803" pitchFamily="18" charset="0"/>
              </a:rPr>
              <a:t>Tesi interpretative a confronto:</a:t>
            </a:r>
          </a:p>
          <a:p>
            <a:r>
              <a:rPr lang="it-IT" sz="1800" b="1" dirty="0">
                <a:latin typeface="Garamond" panose="02020404030301010803" pitchFamily="18" charset="0"/>
              </a:rPr>
              <a:t>Prima tesi (+IL)</a:t>
            </a:r>
            <a:r>
              <a:rPr lang="it-IT" sz="1800" dirty="0">
                <a:latin typeface="Garamond" panose="02020404030301010803" pitchFamily="18" charset="0"/>
              </a:rPr>
              <a:t>: l’inciso va decodificato in modo rigido nel senso che i beni non hanno rilevanza ex se, ma solo in quanto organizzati dall’imprenditore; la nozione è unitaria perché nell’enunciazione dell’art. 2555 c.c. non sono presenti virgole o congiunzioni; di conseguenza di questa tesi è che l’azienda </a:t>
            </a:r>
            <a:r>
              <a:rPr lang="it-IT" sz="1800" b="1" dirty="0">
                <a:latin typeface="Garamond" panose="02020404030301010803" pitchFamily="18" charset="0"/>
              </a:rPr>
              <a:t>non sarebbe autonomamente usucapibile.</a:t>
            </a:r>
            <a:endParaRPr lang="it-IT" sz="1800" dirty="0">
              <a:latin typeface="Garamond" panose="02020404030301010803" pitchFamily="18" charset="0"/>
            </a:endParaRPr>
          </a:p>
          <a:p>
            <a:r>
              <a:rPr lang="it-IT" sz="1800" b="1" dirty="0">
                <a:latin typeface="Garamond" panose="02020404030301010803" pitchFamily="18" charset="0"/>
              </a:rPr>
              <a:t>Seconda tesi (-IL): </a:t>
            </a:r>
            <a:r>
              <a:rPr lang="it-IT" sz="1800" dirty="0">
                <a:latin typeface="Garamond" panose="02020404030301010803" pitchFamily="18" charset="0"/>
              </a:rPr>
              <a:t>l’inciso va decodificato in modo elastico nel senso che i beni hanno rilevanza </a:t>
            </a:r>
            <a:r>
              <a:rPr lang="it-IT" sz="1800" i="1" dirty="0">
                <a:latin typeface="Garamond" panose="02020404030301010803" pitchFamily="18" charset="0"/>
              </a:rPr>
              <a:t>ex se </a:t>
            </a:r>
            <a:r>
              <a:rPr lang="it-IT" sz="1800" dirty="0">
                <a:latin typeface="Garamond" panose="02020404030301010803" pitchFamily="18" charset="0"/>
              </a:rPr>
              <a:t>e non solo in quanto organizzati dall’imprenditore; ne segue che è possibile usucapire l’azienda </a:t>
            </a:r>
            <a:r>
              <a:rPr lang="it-IT" sz="1800" b="1" dirty="0">
                <a:latin typeface="Garamond" panose="02020404030301010803" pitchFamily="18" charset="0"/>
              </a:rPr>
              <a:t>(-IL)</a:t>
            </a:r>
            <a:endParaRPr lang="it-IT" sz="1800" dirty="0">
              <a:latin typeface="Garamond" panose="02020404030301010803" pitchFamily="18" charset="0"/>
            </a:endParaRPr>
          </a:p>
          <a:p>
            <a:endParaRPr lang="it-IT" dirty="0"/>
          </a:p>
        </p:txBody>
      </p:sp>
      <p:sp>
        <p:nvSpPr>
          <p:cNvPr id="4" name="Segnaposto data 3">
            <a:extLst>
              <a:ext uri="{FF2B5EF4-FFF2-40B4-BE49-F238E27FC236}">
                <a16:creationId xmlns:a16="http://schemas.microsoft.com/office/drawing/2014/main" id="{20DCA26D-C010-4CCF-BE42-8B43DBDBBA89}"/>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16294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0D6533-2872-42A7-89E0-36BF6D0CECAA}"/>
              </a:ext>
            </a:extLst>
          </p:cNvPr>
          <p:cNvSpPr>
            <a:spLocks noGrp="1"/>
          </p:cNvSpPr>
          <p:nvPr>
            <p:ph type="title"/>
          </p:nvPr>
        </p:nvSpPr>
        <p:spPr/>
        <p:txBody>
          <a:bodyPr/>
          <a:lstStyle/>
          <a:p>
            <a:pPr algn="ctr"/>
            <a:r>
              <a:rPr lang="it-IT" dirty="0">
                <a:latin typeface="Garamond" panose="02020404030301010803" pitchFamily="18" charset="0"/>
              </a:rPr>
              <a:t>UN ESEMPIO DI APPLICAZIONE</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FF4195F8-6484-4537-A040-0855C08D5A47}"/>
                  </a:ext>
                </a:extLst>
              </p:cNvPr>
              <p:cNvSpPr>
                <a:spLocks noGrp="1"/>
              </p:cNvSpPr>
              <p:nvPr>
                <p:ph idx="1"/>
              </p:nvPr>
            </p:nvSpPr>
            <p:spPr/>
            <p:txBody>
              <a:bodyPr/>
              <a:lstStyle/>
              <a:p>
                <a:r>
                  <a:rPr lang="it-IT" sz="2000" dirty="0">
                    <a:latin typeface="Garamond" panose="02020404030301010803" pitchFamily="18" charset="0"/>
                  </a:rPr>
                  <a:t>In accordo con la seconda tesi si ha:</a:t>
                </a:r>
              </a:p>
              <a:p>
                <a:r>
                  <a:rPr lang="it-IT" sz="2000" dirty="0">
                    <a:latin typeface="Garamond" panose="02020404030301010803" pitchFamily="18" charset="0"/>
                  </a:rPr>
                  <a:t>è scritto “beni” ed i beni sono cose che, in quanto tali, sono usucapibili ex art. 1140 c.c. </a:t>
                </a:r>
                <a:r>
                  <a:rPr lang="it-IT" sz="2000" b="1" dirty="0">
                    <a:latin typeface="Garamond" panose="02020404030301010803" pitchFamily="18" charset="0"/>
                  </a:rPr>
                  <a:t>(-IL)</a:t>
                </a:r>
                <a:endParaRPr lang="it-IT" sz="2000" dirty="0">
                  <a:latin typeface="Garamond" panose="02020404030301010803" pitchFamily="18" charset="0"/>
                </a:endParaRPr>
              </a:p>
              <a:p>
                <a:r>
                  <a:rPr lang="it-IT" sz="2000" dirty="0">
                    <a:latin typeface="Garamond" panose="02020404030301010803" pitchFamily="18" charset="0"/>
                  </a:rPr>
                  <a:t>l’azienda è </a:t>
                </a:r>
                <a:r>
                  <a:rPr lang="it-IT" sz="2000" b="1" dirty="0">
                    <a:latin typeface="Garamond" panose="02020404030301010803" pitchFamily="18" charset="0"/>
                  </a:rPr>
                  <a:t>separabile</a:t>
                </a:r>
                <a:r>
                  <a:rPr lang="it-IT" sz="2000" dirty="0">
                    <a:latin typeface="Garamond" panose="02020404030301010803" pitchFamily="18" charset="0"/>
                  </a:rPr>
                  <a:t> (dai beni) visto che può essersene trasferito il solo godimento ex art. 2256 comma 1 c.c. </a:t>
                </a:r>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rPr>
                          <m:t>𝐀𝐋</m:t>
                        </m:r>
                      </m:e>
                      <m:sub>
                        <m:r>
                          <a:rPr lang="it-IT" sz="2000" b="1" i="1">
                            <a:latin typeface="Cambria Math" panose="02040503050406030204" pitchFamily="18" charset="0"/>
                          </a:rPr>
                          <m:t>𝟎</m:t>
                        </m:r>
                      </m:sub>
                    </m:sSub>
                  </m:oMath>
                </a14:m>
                <a:endParaRPr lang="it-IT" sz="2000" dirty="0">
                  <a:latin typeface="Garamond" panose="02020404030301010803" pitchFamily="18" charset="0"/>
                </a:endParaRPr>
              </a:p>
              <a:p>
                <a:r>
                  <a:rPr lang="it-IT" sz="2000" dirty="0">
                    <a:latin typeface="Garamond" panose="02020404030301010803" pitchFamily="18" charset="0"/>
                  </a:rPr>
                  <a:t>l’azienda è </a:t>
                </a:r>
                <a:r>
                  <a:rPr lang="it-IT" sz="2000" b="1" dirty="0">
                    <a:latin typeface="Garamond" panose="02020404030301010803" pitchFamily="18" charset="0"/>
                  </a:rPr>
                  <a:t>separabile</a:t>
                </a:r>
                <a:r>
                  <a:rPr lang="it-IT" sz="2000" dirty="0">
                    <a:latin typeface="Garamond" panose="02020404030301010803" pitchFamily="18" charset="0"/>
                  </a:rPr>
                  <a:t> (dai beni) visto che può essersene trasferito il solo usufrutto ex art. 2561 comma 1 c.c. </a:t>
                </a:r>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rPr>
                          <m:t>𝐀𝐋</m:t>
                        </m:r>
                      </m:e>
                      <m:sub>
                        <m:r>
                          <a:rPr lang="it-IT" sz="2000" b="1" i="1">
                            <a:latin typeface="Cambria Math" panose="02040503050406030204" pitchFamily="18" charset="0"/>
                          </a:rPr>
                          <m:t>𝟏</m:t>
                        </m:r>
                      </m:sub>
                    </m:sSub>
                  </m:oMath>
                </a14:m>
                <a:r>
                  <a:rPr lang="it-IT" sz="2000" b="1" dirty="0">
                    <a:latin typeface="Garamond" panose="02020404030301010803" pitchFamily="18" charset="0"/>
                  </a:rPr>
                  <a:t>;</a:t>
                </a:r>
                <a:endParaRPr lang="it-IT" sz="2000" dirty="0">
                  <a:latin typeface="Garamond" panose="02020404030301010803" pitchFamily="18" charset="0"/>
                </a:endParaRPr>
              </a:p>
              <a:p>
                <a:r>
                  <a:rPr lang="it-IT" sz="2000" b="1" dirty="0">
                    <a:latin typeface="Garamond" panose="02020404030301010803" pitchFamily="18" charset="0"/>
                  </a:rPr>
                  <a:t>i</a:t>
                </a:r>
                <a:r>
                  <a:rPr lang="it-IT" sz="2000" dirty="0">
                    <a:latin typeface="Garamond" panose="02020404030301010803" pitchFamily="18" charset="0"/>
                  </a:rPr>
                  <a:t>l sequestro giudiziario può incidere anche solo sull’azienda ex art. 570 </a:t>
                </a:r>
                <a:r>
                  <a:rPr lang="it-IT" sz="2000" dirty="0" err="1">
                    <a:latin typeface="Garamond" panose="02020404030301010803" pitchFamily="18" charset="0"/>
                  </a:rPr>
                  <a:t>c.p.c</a:t>
                </a:r>
                <a:r>
                  <a:rPr lang="it-IT" sz="2000" dirty="0">
                    <a:latin typeface="Garamond" panose="02020404030301010803" pitchFamily="18" charset="0"/>
                  </a:rPr>
                  <a:t> </a:t>
                </a:r>
                <a:r>
                  <a:rPr lang="it-IT" sz="2000" b="1" dirty="0">
                    <a:latin typeface="Garamond" panose="02020404030301010803" pitchFamily="18" charset="0"/>
                  </a:rPr>
                  <a:t> </a:t>
                </a:r>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rPr>
                          <m:t>𝐀𝐋</m:t>
                        </m:r>
                      </m:e>
                      <m:sub>
                        <m:r>
                          <a:rPr lang="it-IT" sz="2000" b="1" i="1">
                            <a:latin typeface="Cambria Math" panose="02040503050406030204" pitchFamily="18" charset="0"/>
                          </a:rPr>
                          <m:t>𝟐</m:t>
                        </m:r>
                      </m:sub>
                    </m:sSub>
                  </m:oMath>
                </a14:m>
                <a:endParaRPr lang="it-IT" sz="2000" dirty="0">
                  <a:latin typeface="Garamond" panose="02020404030301010803" pitchFamily="18" charset="0"/>
                </a:endParaRPr>
              </a:p>
              <a:p>
                <a:endParaRPr lang="it-IT" dirty="0"/>
              </a:p>
            </p:txBody>
          </p:sp>
        </mc:Choice>
        <mc:Fallback xmlns="">
          <p:sp>
            <p:nvSpPr>
              <p:cNvPr id="3" name="Segnaposto contenuto 2">
                <a:extLst>
                  <a:ext uri="{FF2B5EF4-FFF2-40B4-BE49-F238E27FC236}">
                    <a16:creationId xmlns:a16="http://schemas.microsoft.com/office/drawing/2014/main" id="{FF4195F8-6484-4537-A040-0855C08D5A47}"/>
                  </a:ext>
                </a:extLst>
              </p:cNvPr>
              <p:cNvSpPr>
                <a:spLocks noGrp="1" noRot="1" noChangeAspect="1" noMove="1" noResize="1" noEditPoints="1" noAdjustHandles="1" noChangeArrowheads="1" noChangeShapeType="1" noTextEdit="1"/>
              </p:cNvSpPr>
              <p:nvPr>
                <p:ph idx="1"/>
              </p:nvPr>
            </p:nvSpPr>
            <p:spPr>
              <a:blipFill>
                <a:blip r:embed="rId2"/>
                <a:stretch>
                  <a:fillRect l="-545" t="-316"/>
                </a:stretch>
              </a:blipFill>
            </p:spPr>
            <p:txBody>
              <a:bodyPr/>
              <a:lstStyle/>
              <a:p>
                <a:r>
                  <a:rPr lang="it-IT">
                    <a:noFill/>
                  </a:rPr>
                  <a:t> </a:t>
                </a:r>
              </a:p>
            </p:txBody>
          </p:sp>
        </mc:Fallback>
      </mc:AlternateContent>
      <p:sp>
        <p:nvSpPr>
          <p:cNvPr id="4" name="Segnaposto data 3">
            <a:extLst>
              <a:ext uri="{FF2B5EF4-FFF2-40B4-BE49-F238E27FC236}">
                <a16:creationId xmlns:a16="http://schemas.microsoft.com/office/drawing/2014/main" id="{CFB53BA6-BC03-4294-822C-55F88C61CE27}"/>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286301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80BFD87-D091-4B21-B23A-298FB9E287B8}"/>
              </a:ext>
            </a:extLst>
          </p:cNvPr>
          <p:cNvSpPr>
            <a:spLocks noGrp="1"/>
          </p:cNvSpPr>
          <p:nvPr>
            <p:ph type="title"/>
          </p:nvPr>
        </p:nvSpPr>
        <p:spPr/>
        <p:txBody>
          <a:bodyPr/>
          <a:lstStyle/>
          <a:p>
            <a:endParaRPr lang="it-IT"/>
          </a:p>
        </p:txBody>
      </p:sp>
      <p:sp>
        <p:nvSpPr>
          <p:cNvPr id="7" name="Segnaposto contenuto 6">
            <a:extLst>
              <a:ext uri="{FF2B5EF4-FFF2-40B4-BE49-F238E27FC236}">
                <a16:creationId xmlns:a16="http://schemas.microsoft.com/office/drawing/2014/main" id="{585E03F9-04FF-4449-9360-3BD8E60AE77C}"/>
              </a:ext>
            </a:extLst>
          </p:cNvPr>
          <p:cNvSpPr>
            <a:spLocks noGrp="1"/>
          </p:cNvSpPr>
          <p:nvPr>
            <p:ph idx="1"/>
          </p:nvPr>
        </p:nvSpPr>
        <p:spPr/>
        <p:txBody>
          <a:bodyPr/>
          <a:lstStyle/>
          <a:p>
            <a:endParaRPr lang="it-IT" dirty="0"/>
          </a:p>
        </p:txBody>
      </p:sp>
      <p:sp>
        <p:nvSpPr>
          <p:cNvPr id="2" name="Segnaposto data 1">
            <a:extLst>
              <a:ext uri="{FF2B5EF4-FFF2-40B4-BE49-F238E27FC236}">
                <a16:creationId xmlns:a16="http://schemas.microsoft.com/office/drawing/2014/main" id="{14D61C97-B793-41E5-A051-21D0A29A2DED}"/>
              </a:ext>
            </a:extLst>
          </p:cNvPr>
          <p:cNvSpPr>
            <a:spLocks noGrp="1"/>
          </p:cNvSpPr>
          <p:nvPr>
            <p:ph type="dt" sz="half" idx="10"/>
          </p:nvPr>
        </p:nvSpPr>
        <p:spPr/>
        <p:txBody>
          <a:bodyPr/>
          <a:lstStyle/>
          <a:p>
            <a:pPr rtl="0"/>
            <a:fld id="{6CC19903-FCE7-40DD-9ABE-472E27EE3DF9}" type="datetime1">
              <a:rPr lang="it-IT" smtClean="0"/>
              <a:t>01/12/2020</a:t>
            </a:fld>
            <a:endParaRPr lang="en-US"/>
          </a:p>
        </p:txBody>
      </p:sp>
      <p:sp>
        <p:nvSpPr>
          <p:cNvPr id="4" name="CasellaDiTesto 3">
            <a:extLst>
              <a:ext uri="{FF2B5EF4-FFF2-40B4-BE49-F238E27FC236}">
                <a16:creationId xmlns:a16="http://schemas.microsoft.com/office/drawing/2014/main" id="{15E6C9BC-2D80-4A92-A2FE-4EC2F827E613}"/>
              </a:ext>
            </a:extLst>
          </p:cNvPr>
          <p:cNvSpPr txBox="1"/>
          <p:nvPr/>
        </p:nvSpPr>
        <p:spPr>
          <a:xfrm>
            <a:off x="3048000" y="2014194"/>
            <a:ext cx="6096000" cy="3416320"/>
          </a:xfrm>
          <a:prstGeom prst="rect">
            <a:avLst/>
          </a:prstGeom>
          <a:noFill/>
        </p:spPr>
        <p:txBody>
          <a:bodyPr wrap="square">
            <a:spAutoFit/>
          </a:bodyPr>
          <a:lstStyle/>
          <a:p>
            <a:pPr marL="457200" algn="just"/>
            <a:r>
              <a:rPr lang="it-IT" sz="2400" dirty="0">
                <a:effectLst/>
                <a:latin typeface="Garamond" panose="02020404030301010803" pitchFamily="18" charset="0"/>
                <a:ea typeface="MS Mincho" panose="02020609040205080304" pitchFamily="49" charset="-128"/>
                <a:cs typeface="Times New Roman" panose="02020603050405020304" pitchFamily="18" charset="0"/>
              </a:rPr>
              <a:t>Nella sua concezione la norma è enunciazione di verità da costruire con struttura grammaticale quale unione di un predicato (diritto o dovere) ad un soggetto.</a:t>
            </a:r>
            <a:endParaRPr lang="it-IT" sz="24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lgn="just"/>
            <a:r>
              <a:rPr lang="it-IT" sz="2400" dirty="0">
                <a:effectLst/>
                <a:latin typeface="Garamond" panose="02020404030301010803" pitchFamily="18" charset="0"/>
                <a:ea typeface="MS Mincho" panose="02020609040205080304" pitchFamily="49" charset="-128"/>
                <a:cs typeface="Times New Roman" panose="02020603050405020304" pitchFamily="18" charset="0"/>
              </a:rPr>
              <a:t>E’ possibile la costruzione di un sistema, completo ed autosufficiente, sulla base di pochi principi, dai quali dedurre attraverso metodo matematico le norme più particolari da applicare al caso concreto.</a:t>
            </a:r>
            <a:endParaRPr lang="it-IT"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0470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1865DE-B7C0-49D1-ACAB-916EE168170E}"/>
              </a:ext>
            </a:extLst>
          </p:cNvPr>
          <p:cNvSpPr>
            <a:spLocks noGrp="1"/>
          </p:cNvSpPr>
          <p:nvPr>
            <p:ph type="title"/>
          </p:nvPr>
        </p:nvSpPr>
        <p:spPr/>
        <p:txBody>
          <a:bodyPr/>
          <a:lstStyle/>
          <a:p>
            <a:pPr algn="ctr"/>
            <a:r>
              <a:rPr lang="it-IT" dirty="0">
                <a:latin typeface="Garamond" panose="02020404030301010803" pitchFamily="18" charset="0"/>
              </a:rPr>
              <a:t>UN ESEMPIO DI APPLICAZIONE</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E2759B4-4A61-43A5-8564-8463B4E1D95C}"/>
                  </a:ext>
                </a:extLst>
              </p:cNvPr>
              <p:cNvSpPr>
                <a:spLocks noGrp="1"/>
              </p:cNvSpPr>
              <p:nvPr>
                <p:ph idx="1"/>
              </p:nvPr>
            </p:nvSpPr>
            <p:spPr/>
            <p:txBody>
              <a:bodyPr/>
              <a:lstStyle/>
              <a:p>
                <a:r>
                  <a:rPr lang="it-IT" sz="2400" dirty="0">
                    <a:latin typeface="Garamond" panose="02020404030301010803" pitchFamily="18" charset="0"/>
                  </a:rPr>
                  <a:t>sostituendo nella formula si ha:</a:t>
                </a:r>
              </a:p>
              <a:p>
                <a14:m>
                  <m:oMath xmlns:m="http://schemas.openxmlformats.org/officeDocument/2006/math">
                    <m:r>
                      <m:rPr>
                        <m:sty m:val="p"/>
                      </m:rPr>
                      <a:rPr lang="it-IT" sz="2400">
                        <a:latin typeface="Cambria Math" panose="02040503050406030204" pitchFamily="18" charset="0"/>
                      </a:rPr>
                      <m:t>IP</m:t>
                    </m:r>
                    <m:r>
                      <a:rPr lang="it-IT" sz="2400">
                        <a:latin typeface="Cambria Math" panose="02040503050406030204" pitchFamily="18" charset="0"/>
                      </a:rPr>
                      <m:t>=</m:t>
                    </m:r>
                    <m:d>
                      <m:dPr>
                        <m:ctrlPr>
                          <a:rPr lang="it-IT" sz="2400" i="1">
                            <a:latin typeface="Cambria Math" panose="02040503050406030204" pitchFamily="18" charset="0"/>
                          </a:rPr>
                        </m:ctrlPr>
                      </m:dPr>
                      <m:e>
                        <m:r>
                          <m:rPr>
                            <m:sty m:val="p"/>
                          </m:rPr>
                          <a:rPr lang="it-IT" sz="2400">
                            <a:latin typeface="Cambria Math" panose="02040503050406030204" pitchFamily="18" charset="0"/>
                          </a:rPr>
                          <m:t>IL</m:t>
                        </m:r>
                        <m:r>
                          <a:rPr lang="it-IT" sz="2400" i="1">
                            <a:latin typeface="Cambria Math" panose="02040503050406030204" pitchFamily="18" charset="0"/>
                          </a:rPr>
                          <m:t>−</m:t>
                        </m:r>
                        <m:r>
                          <m:rPr>
                            <m:sty m:val="p"/>
                          </m:rPr>
                          <a:rPr lang="it-IT" sz="2400">
                            <a:latin typeface="Cambria Math" panose="02040503050406030204" pitchFamily="18" charset="0"/>
                          </a:rPr>
                          <m:t>IL</m:t>
                        </m:r>
                      </m:e>
                    </m:d>
                    <m:r>
                      <a:rPr lang="it-IT" sz="2400">
                        <a:latin typeface="Cambria Math" panose="02040503050406030204" pitchFamily="18" charset="0"/>
                      </a:rPr>
                      <m:t>∧(0)</m:t>
                    </m:r>
                    <m:r>
                      <a:rPr lang="it-IT" sz="2400" i="1">
                        <a:latin typeface="Cambria Math" panose="02040503050406030204" pitchFamily="18" charset="0"/>
                      </a:rPr>
                      <m:t>∘</m:t>
                    </m:r>
                    <m:d>
                      <m:dPr>
                        <m:begChr m:val="["/>
                        <m:endChr m:val="]"/>
                        <m:ctrlPr>
                          <a:rPr lang="it-IT" sz="2400" i="1">
                            <a:latin typeface="Cambria Math" panose="02040503050406030204" pitchFamily="18" charset="0"/>
                          </a:rPr>
                        </m:ctrlPr>
                      </m:dPr>
                      <m:e>
                        <m:r>
                          <m:rPr>
                            <m:sty m:val="p"/>
                          </m:rPr>
                          <a:rPr lang="it-IT" sz="2400">
                            <a:latin typeface="Cambria Math" panose="02040503050406030204" pitchFamily="18" charset="0"/>
                          </a:rPr>
                          <m:t>IL</m:t>
                        </m:r>
                        <m:r>
                          <a:rPr lang="it-IT" sz="2400">
                            <a:latin typeface="Cambria Math" panose="02040503050406030204" pitchFamily="18" charset="0"/>
                          </a:rPr>
                          <m:t>=0⇒</m:t>
                        </m:r>
                        <m:nary>
                          <m:naryPr>
                            <m:chr m:val="∑"/>
                            <m:limLoc m:val="undOvr"/>
                            <m:ctrlPr>
                              <a:rPr lang="it-IT" sz="2400" i="1">
                                <a:latin typeface="Cambria Math" panose="02040503050406030204" pitchFamily="18" charset="0"/>
                              </a:rPr>
                            </m:ctrlPr>
                          </m:naryPr>
                          <m:sub>
                            <m:r>
                              <m:rPr>
                                <m:sty m:val="p"/>
                              </m:rPr>
                              <a:rPr lang="it-IT" sz="2400">
                                <a:latin typeface="Cambria Math" panose="02040503050406030204" pitchFamily="18" charset="0"/>
                              </a:rPr>
                              <m:t>n</m:t>
                            </m:r>
                            <m:r>
                              <a:rPr lang="it-IT" sz="2400">
                                <a:latin typeface="Cambria Math" panose="02040503050406030204" pitchFamily="18" charset="0"/>
                              </a:rPr>
                              <m:t>=0</m:t>
                            </m:r>
                          </m:sub>
                          <m:sup>
                            <m:r>
                              <a:rPr lang="it-IT" sz="2400">
                                <a:latin typeface="Cambria Math" panose="02040503050406030204" pitchFamily="18" charset="0"/>
                              </a:rPr>
                              <m:t>2</m:t>
                            </m:r>
                          </m:sup>
                          <m:e>
                            <m:sSub>
                              <m:sSubPr>
                                <m:ctrlPr>
                                  <a:rPr lang="it-IT" sz="2400" i="1">
                                    <a:latin typeface="Cambria Math" panose="02040503050406030204" pitchFamily="18" charset="0"/>
                                  </a:rPr>
                                </m:ctrlPr>
                              </m:sSubPr>
                              <m:e>
                                <m:r>
                                  <m:rPr>
                                    <m:sty m:val="p"/>
                                  </m:rPr>
                                  <a:rPr lang="it-IT" sz="2400">
                                    <a:latin typeface="Cambria Math" panose="02040503050406030204" pitchFamily="18" charset="0"/>
                                  </a:rPr>
                                  <m:t>AL</m:t>
                                </m:r>
                              </m:e>
                              <m:sub>
                                <m:r>
                                  <m:rPr>
                                    <m:sty m:val="p"/>
                                  </m:rPr>
                                  <a:rPr lang="it-IT" sz="2400">
                                    <a:latin typeface="Cambria Math" panose="02040503050406030204" pitchFamily="18" charset="0"/>
                                  </a:rPr>
                                  <m:t>n</m:t>
                                </m:r>
                              </m:sub>
                            </m:sSub>
                          </m:e>
                        </m:nary>
                      </m:e>
                    </m:d>
                  </m:oMath>
                </a14:m>
                <a:endParaRPr lang="it-IT" sz="2400" dirty="0">
                  <a:latin typeface="Garamond" panose="02020404030301010803" pitchFamily="18" charset="0"/>
                </a:endParaRPr>
              </a:p>
              <a:p>
                <a:r>
                  <a:rPr lang="it-IT" sz="2400" dirty="0">
                    <a:latin typeface="Garamond" panose="02020404030301010803" pitchFamily="18" charset="0"/>
                  </a:rPr>
                  <a:t>Pertanto</a:t>
                </a:r>
                <a:r>
                  <a:rPr lang="it-IT" sz="2400" b="1" dirty="0">
                    <a:latin typeface="Garamond" panose="02020404030301010803" pitchFamily="18" charset="0"/>
                  </a:rPr>
                  <a:t> IP=</a:t>
                </a:r>
                <a14:m>
                  <m:oMath xmlns:m="http://schemas.openxmlformats.org/officeDocument/2006/math">
                    <m:sSub>
                      <m:sSubPr>
                        <m:ctrlPr>
                          <a:rPr lang="it-IT" sz="2400" b="1" i="1">
                            <a:latin typeface="Cambria Math" panose="02040503050406030204" pitchFamily="18" charset="0"/>
                          </a:rPr>
                        </m:ctrlPr>
                      </m:sSubPr>
                      <m:e>
                        <m:r>
                          <a:rPr lang="it-IT" sz="2400" b="1" i="1">
                            <a:latin typeface="Cambria Math" panose="02040503050406030204" pitchFamily="18" charset="0"/>
                          </a:rPr>
                          <m:t>𝐀𝐋</m:t>
                        </m:r>
                      </m:e>
                      <m:sub>
                        <m:r>
                          <a:rPr lang="it-IT" sz="2400" b="1" i="1">
                            <a:latin typeface="Cambria Math" panose="02040503050406030204" pitchFamily="18" charset="0"/>
                          </a:rPr>
                          <m:t>𝟎</m:t>
                        </m:r>
                      </m:sub>
                    </m:sSub>
                    <m:r>
                      <a:rPr lang="it-IT" sz="2400" b="1" i="1">
                        <a:latin typeface="Cambria Math" panose="02040503050406030204" pitchFamily="18" charset="0"/>
                      </a:rPr>
                      <m:t>+</m:t>
                    </m:r>
                    <m:sSub>
                      <m:sSubPr>
                        <m:ctrlPr>
                          <a:rPr lang="it-IT" sz="2400" b="1" i="1">
                            <a:latin typeface="Cambria Math" panose="02040503050406030204" pitchFamily="18" charset="0"/>
                          </a:rPr>
                        </m:ctrlPr>
                      </m:sSubPr>
                      <m:e>
                        <m:r>
                          <a:rPr lang="it-IT" sz="2400" b="1" i="1">
                            <a:latin typeface="Cambria Math" panose="02040503050406030204" pitchFamily="18" charset="0"/>
                          </a:rPr>
                          <m:t>𝐀𝐋</m:t>
                        </m:r>
                      </m:e>
                      <m:sub>
                        <m:r>
                          <a:rPr lang="it-IT" sz="2400" b="1" i="1">
                            <a:latin typeface="Cambria Math" panose="02040503050406030204" pitchFamily="18" charset="0"/>
                          </a:rPr>
                          <m:t>𝟏</m:t>
                        </m:r>
                      </m:sub>
                    </m:sSub>
                    <m:r>
                      <a:rPr lang="it-IT" sz="2400" b="1" i="1">
                        <a:latin typeface="Cambria Math" panose="02040503050406030204" pitchFamily="18" charset="0"/>
                      </a:rPr>
                      <m:t>+</m:t>
                    </m:r>
                    <m:sSub>
                      <m:sSubPr>
                        <m:ctrlPr>
                          <a:rPr lang="it-IT" sz="2400" b="1" i="1">
                            <a:latin typeface="Cambria Math" panose="02040503050406030204" pitchFamily="18" charset="0"/>
                          </a:rPr>
                        </m:ctrlPr>
                      </m:sSubPr>
                      <m:e>
                        <m:r>
                          <a:rPr lang="it-IT" sz="2400" b="1" i="1">
                            <a:latin typeface="Cambria Math" panose="02040503050406030204" pitchFamily="18" charset="0"/>
                          </a:rPr>
                          <m:t>𝐀𝐋</m:t>
                        </m:r>
                      </m:e>
                      <m:sub>
                        <m:r>
                          <a:rPr lang="it-IT" sz="2400" b="1" i="1">
                            <a:latin typeface="Cambria Math" panose="02040503050406030204" pitchFamily="18" charset="0"/>
                          </a:rPr>
                          <m:t>𝟐</m:t>
                        </m:r>
                      </m:sub>
                    </m:sSub>
                  </m:oMath>
                </a14:m>
                <a:endParaRPr lang="it-IT" sz="2400" dirty="0">
                  <a:latin typeface="Garamond" panose="02020404030301010803" pitchFamily="18" charset="0"/>
                </a:endParaRPr>
              </a:p>
              <a:p>
                <a:pPr algn="just"/>
                <a:r>
                  <a:rPr lang="it-IT" sz="2400" dirty="0">
                    <a:latin typeface="Garamond" panose="02020404030301010803" pitchFamily="18" charset="0"/>
                  </a:rPr>
                  <a:t>La S.C. a Sez. Un con la pronuncia 5087/2014 ha statuito il seguente principio di diritto: “</a:t>
                </a:r>
                <a:r>
                  <a:rPr lang="it-IT" sz="2400" i="1" dirty="0">
                    <a:latin typeface="Garamond" panose="02020404030301010803" pitchFamily="18" charset="0"/>
                  </a:rPr>
                  <a:t>ai fini della disciplina del possesso e dell’usucapione, l’azienda, quale complesso dei beni organizzati per l’esercizio dell’impresa, deve essere considerata come un bene </a:t>
                </a:r>
                <a:r>
                  <a:rPr lang="it-IT" sz="2400" b="1" i="1" dirty="0">
                    <a:latin typeface="Garamond" panose="02020404030301010803" pitchFamily="18" charset="0"/>
                  </a:rPr>
                  <a:t>distinto</a:t>
                </a:r>
                <a:r>
                  <a:rPr lang="it-IT" sz="2400" i="1" dirty="0">
                    <a:latin typeface="Garamond" panose="02020404030301010803" pitchFamily="18" charset="0"/>
                  </a:rPr>
                  <a:t> dai singoli componenti , suscettibile di essere unitariamente posseduto e, nel concorso degli altri elementi della legge, usucapito» </a:t>
                </a:r>
                <a:r>
                  <a:rPr lang="it-IT" sz="2400" dirty="0">
                    <a:latin typeface="Garamond" panose="02020404030301010803" pitchFamily="18" charset="0"/>
                  </a:rPr>
                  <a:t>Inserimento in banche dati Foro italiano: marzo 2014</a:t>
                </a:r>
              </a:p>
              <a:p>
                <a:endParaRPr lang="it-IT" dirty="0"/>
              </a:p>
            </p:txBody>
          </p:sp>
        </mc:Choice>
        <mc:Fallback xmlns="">
          <p:sp>
            <p:nvSpPr>
              <p:cNvPr id="3" name="Segnaposto contenuto 2">
                <a:extLst>
                  <a:ext uri="{FF2B5EF4-FFF2-40B4-BE49-F238E27FC236}">
                    <a16:creationId xmlns:a16="http://schemas.microsoft.com/office/drawing/2014/main" id="{CE2759B4-4A61-43A5-8564-8463B4E1D95C}"/>
                  </a:ext>
                </a:extLst>
              </p:cNvPr>
              <p:cNvSpPr>
                <a:spLocks noGrp="1" noRot="1" noChangeAspect="1" noMove="1" noResize="1" noEditPoints="1" noAdjustHandles="1" noChangeArrowheads="1" noChangeShapeType="1" noTextEdit="1"/>
              </p:cNvSpPr>
              <p:nvPr>
                <p:ph idx="1"/>
              </p:nvPr>
            </p:nvSpPr>
            <p:spPr>
              <a:blipFill>
                <a:blip r:embed="rId2"/>
                <a:stretch>
                  <a:fillRect l="-788" t="-1741" r="-909"/>
                </a:stretch>
              </a:blipFill>
            </p:spPr>
            <p:txBody>
              <a:bodyPr/>
              <a:lstStyle/>
              <a:p>
                <a:r>
                  <a:rPr lang="it-IT">
                    <a:noFill/>
                  </a:rPr>
                  <a:t> </a:t>
                </a:r>
              </a:p>
            </p:txBody>
          </p:sp>
        </mc:Fallback>
      </mc:AlternateContent>
      <p:sp>
        <p:nvSpPr>
          <p:cNvPr id="4" name="Segnaposto data 3">
            <a:extLst>
              <a:ext uri="{FF2B5EF4-FFF2-40B4-BE49-F238E27FC236}">
                <a16:creationId xmlns:a16="http://schemas.microsoft.com/office/drawing/2014/main" id="{CCBCF331-05D6-4884-8180-D80269C11657}"/>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28294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EB2AE-3AB6-424D-95B5-2DBFABA89292}"/>
              </a:ext>
            </a:extLst>
          </p:cNvPr>
          <p:cNvSpPr>
            <a:spLocks noGrp="1"/>
          </p:cNvSpPr>
          <p:nvPr>
            <p:ph type="title"/>
          </p:nvPr>
        </p:nvSpPr>
        <p:spPr/>
        <p:txBody>
          <a:bodyPr/>
          <a:lstStyle/>
          <a:p>
            <a:pPr algn="ctr"/>
            <a:r>
              <a:rPr lang="it-IT" dirty="0">
                <a:latin typeface="Garamond" panose="02020404030301010803" pitchFamily="18" charset="0"/>
              </a:rPr>
              <a:t>UN ESEMPIO DI APPLICAZIONE</a:t>
            </a:r>
            <a:endParaRPr lang="it-IT" dirty="0"/>
          </a:p>
        </p:txBody>
      </p:sp>
      <p:sp>
        <p:nvSpPr>
          <p:cNvPr id="3" name="Segnaposto contenuto 2">
            <a:extLst>
              <a:ext uri="{FF2B5EF4-FFF2-40B4-BE49-F238E27FC236}">
                <a16:creationId xmlns:a16="http://schemas.microsoft.com/office/drawing/2014/main" id="{188B7703-7563-4CD3-BB9D-6DECE6DF28F6}"/>
              </a:ext>
            </a:extLst>
          </p:cNvPr>
          <p:cNvSpPr>
            <a:spLocks noGrp="1"/>
          </p:cNvSpPr>
          <p:nvPr>
            <p:ph idx="1"/>
          </p:nvPr>
        </p:nvSpPr>
        <p:spPr/>
        <p:txBody>
          <a:bodyPr>
            <a:normAutofit/>
          </a:bodyPr>
          <a:lstStyle/>
          <a:p>
            <a:pPr algn="just"/>
            <a:r>
              <a:rPr lang="it-IT" sz="2500" dirty="0">
                <a:latin typeface="Garamond" panose="02020404030301010803" pitchFamily="18" charset="0"/>
              </a:rPr>
              <a:t>in applicazione di tale principio, la Suprema Corte ha riconosciuto l'</a:t>
            </a:r>
            <a:r>
              <a:rPr lang="it-IT" sz="2500" dirty="0" err="1">
                <a:latin typeface="Garamond" panose="02020404030301010803" pitchFamily="18" charset="0"/>
              </a:rPr>
              <a:t>usucapibilità</a:t>
            </a:r>
            <a:r>
              <a:rPr lang="it-IT" sz="2500" dirty="0">
                <a:latin typeface="Garamond" panose="02020404030301010803" pitchFamily="18" charset="0"/>
              </a:rPr>
              <a:t>, da parte del proprietario della metà di una farmacia al cui interno aveva esercitato l'attività di farmacista per oltre vent'anni comportandosi quale unico proprietario, dell'altra metà della farmacia</a:t>
            </a:r>
          </a:p>
        </p:txBody>
      </p:sp>
      <p:sp>
        <p:nvSpPr>
          <p:cNvPr id="4" name="Segnaposto data 3">
            <a:extLst>
              <a:ext uri="{FF2B5EF4-FFF2-40B4-BE49-F238E27FC236}">
                <a16:creationId xmlns:a16="http://schemas.microsoft.com/office/drawing/2014/main" id="{0680A16F-9652-4A7A-876D-E4783BF2D2E0}"/>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6745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761CE-E7F1-4A1B-B873-A2DE426A75D4}"/>
              </a:ext>
            </a:extLst>
          </p:cNvPr>
          <p:cNvSpPr>
            <a:spLocks noGrp="1"/>
          </p:cNvSpPr>
          <p:nvPr>
            <p:ph type="title"/>
          </p:nvPr>
        </p:nvSpPr>
        <p:spPr/>
        <p:txBody>
          <a:bodyPr/>
          <a:lstStyle/>
          <a:p>
            <a:pPr algn="ctr"/>
            <a:r>
              <a:rPr lang="it-IT" dirty="0">
                <a:latin typeface="Garamond" panose="02020404030301010803" pitchFamily="18" charset="0"/>
              </a:rPr>
              <a:t>LIMITI DEL MODELLO</a:t>
            </a:r>
          </a:p>
        </p:txBody>
      </p:sp>
      <p:sp>
        <p:nvSpPr>
          <p:cNvPr id="3" name="Segnaposto contenuto 2">
            <a:extLst>
              <a:ext uri="{FF2B5EF4-FFF2-40B4-BE49-F238E27FC236}">
                <a16:creationId xmlns:a16="http://schemas.microsoft.com/office/drawing/2014/main" id="{F4104C72-09BD-444A-8310-714D22CB03D4}"/>
              </a:ext>
            </a:extLst>
          </p:cNvPr>
          <p:cNvSpPr>
            <a:spLocks noGrp="1"/>
          </p:cNvSpPr>
          <p:nvPr>
            <p:ph idx="1"/>
          </p:nvPr>
        </p:nvSpPr>
        <p:spPr/>
        <p:txBody>
          <a:bodyPr/>
          <a:lstStyle/>
          <a:p>
            <a:r>
              <a:rPr lang="it-IT" sz="2600" dirty="0">
                <a:latin typeface="Garamond" panose="02020404030301010803" pitchFamily="18" charset="0"/>
              </a:rPr>
              <a:t>Non è utilizzabile nei seguenti casi:</a:t>
            </a:r>
          </a:p>
          <a:p>
            <a:r>
              <a:rPr lang="it-IT" sz="2600" dirty="0">
                <a:latin typeface="Garamond" panose="02020404030301010803" pitchFamily="18" charset="0"/>
              </a:rPr>
              <a:t>Presenza delle c.d. clausole generali (buona fede, equità, interesse del minore, ecc.), che attribuiscono all’interprete ampissimi margini di discrezionalità;</a:t>
            </a:r>
          </a:p>
          <a:p>
            <a:r>
              <a:rPr lang="it-IT" sz="2600" dirty="0">
                <a:latin typeface="Garamond" panose="02020404030301010803" pitchFamily="18" charset="0"/>
              </a:rPr>
              <a:t>Quando si versa nella materia penale per il noto divieto di analogia che vige in tale materia;</a:t>
            </a:r>
          </a:p>
          <a:p>
            <a:r>
              <a:rPr lang="it-IT" sz="2600" dirty="0">
                <a:latin typeface="Garamond" panose="02020404030301010803" pitchFamily="18" charset="0"/>
              </a:rPr>
              <a:t>Quando il fatto non è stato accertato, oppure assume rilevanza dirimente.</a:t>
            </a:r>
          </a:p>
          <a:p>
            <a:endParaRPr lang="it-IT" dirty="0"/>
          </a:p>
        </p:txBody>
      </p:sp>
      <p:sp>
        <p:nvSpPr>
          <p:cNvPr id="4" name="Segnaposto data 3">
            <a:extLst>
              <a:ext uri="{FF2B5EF4-FFF2-40B4-BE49-F238E27FC236}">
                <a16:creationId xmlns:a16="http://schemas.microsoft.com/office/drawing/2014/main" id="{21383212-F85D-407B-B772-9FC5C567679D}"/>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5451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18460-6DB5-44B1-B714-192B615C639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1FBA842-D6E0-4A42-AFD5-FACB9C007BE5}"/>
              </a:ext>
            </a:extLst>
          </p:cNvPr>
          <p:cNvSpPr>
            <a:spLocks noGrp="1"/>
          </p:cNvSpPr>
          <p:nvPr>
            <p:ph idx="1"/>
          </p:nvPr>
        </p:nvSpPr>
        <p:spPr/>
        <p:txBody>
          <a:bodyPr/>
          <a:lstStyle/>
          <a:p>
            <a:r>
              <a:rPr lang="it-IT" sz="4000" dirty="0">
                <a:latin typeface="Garamond" panose="02020404030301010803" pitchFamily="18" charset="0"/>
              </a:rPr>
              <a:t>GRAZIE PER </a:t>
            </a:r>
            <a:r>
              <a:rPr lang="it-IT" sz="4000">
                <a:latin typeface="Garamond" panose="02020404030301010803" pitchFamily="18" charset="0"/>
              </a:rPr>
              <a:t>LA VOSTRA </a:t>
            </a:r>
            <a:r>
              <a:rPr lang="it-IT" sz="4000" dirty="0">
                <a:latin typeface="Garamond" panose="02020404030301010803" pitchFamily="18" charset="0"/>
              </a:rPr>
              <a:t>ATTENZIONE</a:t>
            </a:r>
          </a:p>
        </p:txBody>
      </p:sp>
      <p:sp>
        <p:nvSpPr>
          <p:cNvPr id="4" name="Segnaposto data 3">
            <a:extLst>
              <a:ext uri="{FF2B5EF4-FFF2-40B4-BE49-F238E27FC236}">
                <a16:creationId xmlns:a16="http://schemas.microsoft.com/office/drawing/2014/main" id="{6C4016C8-9652-446C-9F1E-775EFE1140C3}"/>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7480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EC3CF-658E-471E-BBCE-D6BB0AD8116C}"/>
              </a:ext>
            </a:extLst>
          </p:cNvPr>
          <p:cNvSpPr>
            <a:spLocks noGrp="1"/>
          </p:cNvSpPr>
          <p:nvPr>
            <p:ph type="title"/>
          </p:nvPr>
        </p:nvSpPr>
        <p:spPr/>
        <p:txBody>
          <a:bodyPr/>
          <a:lstStyle/>
          <a:p>
            <a:pPr algn="ctr"/>
            <a:r>
              <a:rPr lang="it-IT" dirty="0">
                <a:latin typeface="Garamond" panose="02020404030301010803" pitchFamily="18" charset="0"/>
              </a:rPr>
              <a:t>LA CODIFICAZIONE</a:t>
            </a:r>
          </a:p>
        </p:txBody>
      </p:sp>
      <p:sp>
        <p:nvSpPr>
          <p:cNvPr id="3" name="Segnaposto contenuto 2">
            <a:extLst>
              <a:ext uri="{FF2B5EF4-FFF2-40B4-BE49-F238E27FC236}">
                <a16:creationId xmlns:a16="http://schemas.microsoft.com/office/drawing/2014/main" id="{E51468A0-F43E-44FA-AC91-AE69D23CD0DC}"/>
              </a:ext>
            </a:extLst>
          </p:cNvPr>
          <p:cNvSpPr>
            <a:spLocks noGrp="1"/>
          </p:cNvSpPr>
          <p:nvPr>
            <p:ph idx="1"/>
          </p:nvPr>
        </p:nvSpPr>
        <p:spPr/>
        <p:txBody>
          <a:bodyPr>
            <a:normAutofit/>
          </a:bodyPr>
          <a:lstStyle/>
          <a:p>
            <a:r>
              <a:rPr lang="it-IT" sz="2400" i="1" dirty="0">
                <a:latin typeface="Garamond" panose="02020404030301010803" pitchFamily="18" charset="0"/>
              </a:rPr>
              <a:t>Gli antichi legislatori pensavano che il diritto, inteso nelle sue strutture di base, fosse preesistente alla </a:t>
            </a:r>
            <a:r>
              <a:rPr lang="it-IT" sz="2400" i="1" u="sng" dirty="0">
                <a:latin typeface="Garamond" panose="02020404030301010803" pitchFamily="18" charset="0"/>
              </a:rPr>
              <a:t>legislazione</a:t>
            </a:r>
          </a:p>
          <a:p>
            <a:r>
              <a:rPr lang="it-IT" sz="2400" i="1" dirty="0">
                <a:latin typeface="Garamond" panose="02020404030301010803" pitchFamily="18" charset="0"/>
              </a:rPr>
              <a:t>e che avesse una </a:t>
            </a:r>
            <a:r>
              <a:rPr lang="it-IT" sz="2400" i="1" u="sng" dirty="0">
                <a:latin typeface="Garamond" panose="02020404030301010803" pitchFamily="18" charset="0"/>
              </a:rPr>
              <a:t>fisionoma immutabile </a:t>
            </a:r>
          </a:p>
        </p:txBody>
      </p:sp>
      <p:sp>
        <p:nvSpPr>
          <p:cNvPr id="4" name="Segnaposto data 3">
            <a:extLst>
              <a:ext uri="{FF2B5EF4-FFF2-40B4-BE49-F238E27FC236}">
                <a16:creationId xmlns:a16="http://schemas.microsoft.com/office/drawing/2014/main" id="{3E47CD38-D21A-45EB-9DDF-10871170E5AF}"/>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3516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D7942-E7E1-496E-8F7D-13773F5CFFEF}"/>
              </a:ext>
            </a:extLst>
          </p:cNvPr>
          <p:cNvSpPr>
            <a:spLocks noGrp="1"/>
          </p:cNvSpPr>
          <p:nvPr>
            <p:ph type="title"/>
          </p:nvPr>
        </p:nvSpPr>
        <p:spPr/>
        <p:txBody>
          <a:bodyPr/>
          <a:lstStyle/>
          <a:p>
            <a:pPr algn="ctr"/>
            <a:r>
              <a:rPr lang="it-IT" dirty="0">
                <a:latin typeface="Garamond" panose="02020404030301010803" pitchFamily="18" charset="0"/>
              </a:rPr>
              <a:t>LA CODIFICAZIONE</a:t>
            </a:r>
          </a:p>
        </p:txBody>
      </p:sp>
      <p:sp>
        <p:nvSpPr>
          <p:cNvPr id="3" name="Segnaposto contenuto 2">
            <a:extLst>
              <a:ext uri="{FF2B5EF4-FFF2-40B4-BE49-F238E27FC236}">
                <a16:creationId xmlns:a16="http://schemas.microsoft.com/office/drawing/2014/main" id="{66489341-E529-45E5-BD7B-7AB783B3542F}"/>
              </a:ext>
            </a:extLst>
          </p:cNvPr>
          <p:cNvSpPr>
            <a:spLocks noGrp="1"/>
          </p:cNvSpPr>
          <p:nvPr>
            <p:ph idx="1"/>
          </p:nvPr>
        </p:nvSpPr>
        <p:spPr/>
        <p:txBody>
          <a:bodyPr>
            <a:normAutofit lnSpcReduction="10000"/>
          </a:bodyPr>
          <a:lstStyle/>
          <a:p>
            <a:pPr marL="0" indent="0">
              <a:buNone/>
            </a:pPr>
            <a:r>
              <a:rPr lang="it-IT" sz="3200" dirty="0">
                <a:latin typeface="Garamond" panose="02020404030301010803" pitchFamily="18" charset="0"/>
              </a:rPr>
              <a:t>la codificazione è stata una forma storica di legislazione. </a:t>
            </a:r>
          </a:p>
          <a:p>
            <a:r>
              <a:rPr lang="it-IT" sz="3200" dirty="0">
                <a:latin typeface="Garamond" panose="02020404030301010803" pitchFamily="18" charset="0"/>
              </a:rPr>
              <a:t>Essa era legata ai caratteri dell’unitarietà, della coerenza sistematica e della stabilità nel tempo </a:t>
            </a:r>
          </a:p>
          <a:p>
            <a:r>
              <a:rPr lang="it-IT" sz="3200" dirty="0">
                <a:latin typeface="Garamond" panose="02020404030301010803" pitchFamily="18" charset="0"/>
              </a:rPr>
              <a:t>il codice, si presenta come un sistema di norme strutturato in modo organico (per riguardare un intero settore dell’esperienza giuridica) e sistematico (per il coordinamento logico che lo sorregge). </a:t>
            </a:r>
          </a:p>
        </p:txBody>
      </p:sp>
      <p:sp>
        <p:nvSpPr>
          <p:cNvPr id="4" name="Segnaposto data 3">
            <a:extLst>
              <a:ext uri="{FF2B5EF4-FFF2-40B4-BE49-F238E27FC236}">
                <a16:creationId xmlns:a16="http://schemas.microsoft.com/office/drawing/2014/main" id="{33727819-9FC4-4B53-B588-BE658CC8F8D0}"/>
              </a:ext>
            </a:extLst>
          </p:cNvPr>
          <p:cNvSpPr>
            <a:spLocks noGrp="1"/>
          </p:cNvSpPr>
          <p:nvPr>
            <p:ph type="dt" sz="half" idx="10"/>
          </p:nvPr>
        </p:nvSpPr>
        <p:spPr/>
        <p:txBody>
          <a:bodyPr/>
          <a:lstStyle/>
          <a:p>
            <a:pPr rtl="0"/>
            <a:fld id="{85E0D28E-6F2F-4715-A424-3B01AC64AD4B}" type="datetime1">
              <a:rPr lang="it-IT" smtClean="0"/>
              <a:t>01/12/2020</a:t>
            </a:fld>
            <a:endParaRPr lang="en-US"/>
          </a:p>
        </p:txBody>
      </p:sp>
    </p:spTree>
    <p:extLst>
      <p:ext uri="{BB962C8B-B14F-4D97-AF65-F5344CB8AC3E}">
        <p14:creationId xmlns:p14="http://schemas.microsoft.com/office/powerpoint/2010/main" val="353964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37338BC-578B-4492-B493-58103AB8C10C}"/>
              </a:ext>
            </a:extLst>
          </p:cNvPr>
          <p:cNvSpPr>
            <a:spLocks noGrp="1"/>
          </p:cNvSpPr>
          <p:nvPr>
            <p:ph type="dt" sz="half" idx="10"/>
          </p:nvPr>
        </p:nvSpPr>
        <p:spPr/>
        <p:txBody>
          <a:bodyPr/>
          <a:lstStyle/>
          <a:p>
            <a:pPr rtl="0"/>
            <a:fld id="{6CC19903-FCE7-40DD-9ABE-472E27EE3DF9}" type="datetime1">
              <a:rPr lang="it-IT" smtClean="0"/>
              <a:t>01/12/2020</a:t>
            </a:fld>
            <a:endParaRPr lang="en-US"/>
          </a:p>
        </p:txBody>
      </p:sp>
      <p:pic>
        <p:nvPicPr>
          <p:cNvPr id="4" name="Immagine 3">
            <a:extLst>
              <a:ext uri="{FF2B5EF4-FFF2-40B4-BE49-F238E27FC236}">
                <a16:creationId xmlns:a16="http://schemas.microsoft.com/office/drawing/2014/main" id="{A8D40C94-04AD-43F7-A54D-0BEB41F041C0}"/>
              </a:ext>
            </a:extLst>
          </p:cNvPr>
          <p:cNvPicPr>
            <a:picLocks noChangeAspect="1"/>
          </p:cNvPicPr>
          <p:nvPr/>
        </p:nvPicPr>
        <p:blipFill>
          <a:blip r:embed="rId2"/>
          <a:stretch>
            <a:fillRect/>
          </a:stretch>
        </p:blipFill>
        <p:spPr>
          <a:xfrm>
            <a:off x="3400260" y="457200"/>
            <a:ext cx="5391480" cy="6042074"/>
          </a:xfrm>
          <a:prstGeom prst="rect">
            <a:avLst/>
          </a:prstGeom>
        </p:spPr>
      </p:pic>
    </p:spTree>
    <p:extLst>
      <p:ext uri="{BB962C8B-B14F-4D97-AF65-F5344CB8AC3E}">
        <p14:creationId xmlns:p14="http://schemas.microsoft.com/office/powerpoint/2010/main" val="119008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13F928F-54B6-4BC2-91DF-41FF3EC633C9}"/>
              </a:ext>
            </a:extLst>
          </p:cNvPr>
          <p:cNvSpPr>
            <a:spLocks noGrp="1"/>
          </p:cNvSpPr>
          <p:nvPr>
            <p:ph type="dt" sz="half" idx="10"/>
          </p:nvPr>
        </p:nvSpPr>
        <p:spPr/>
        <p:txBody>
          <a:bodyPr/>
          <a:lstStyle/>
          <a:p>
            <a:pPr rtl="0"/>
            <a:fld id="{6CC19903-FCE7-40DD-9ABE-472E27EE3DF9}" type="datetime1">
              <a:rPr lang="it-IT" smtClean="0"/>
              <a:t>01/12/2020</a:t>
            </a:fld>
            <a:endParaRPr lang="en-US"/>
          </a:p>
        </p:txBody>
      </p:sp>
      <p:pic>
        <p:nvPicPr>
          <p:cNvPr id="3" name="Immagine 2">
            <a:extLst>
              <a:ext uri="{FF2B5EF4-FFF2-40B4-BE49-F238E27FC236}">
                <a16:creationId xmlns:a16="http://schemas.microsoft.com/office/drawing/2014/main" id="{0F8360EC-9FD3-42D1-8721-DF521B8787A6}"/>
              </a:ext>
            </a:extLst>
          </p:cNvPr>
          <p:cNvPicPr>
            <a:picLocks noChangeAspect="1"/>
          </p:cNvPicPr>
          <p:nvPr/>
        </p:nvPicPr>
        <p:blipFill>
          <a:blip r:embed="rId2"/>
          <a:stretch>
            <a:fillRect/>
          </a:stretch>
        </p:blipFill>
        <p:spPr>
          <a:xfrm>
            <a:off x="2799471" y="1688123"/>
            <a:ext cx="6414867" cy="3530991"/>
          </a:xfrm>
          <a:prstGeom prst="rect">
            <a:avLst/>
          </a:prstGeom>
        </p:spPr>
      </p:pic>
    </p:spTree>
    <p:extLst>
      <p:ext uri="{BB962C8B-B14F-4D97-AF65-F5344CB8AC3E}">
        <p14:creationId xmlns:p14="http://schemas.microsoft.com/office/powerpoint/2010/main" val="416687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999997E-C5FA-4F58-8DB8-63D6623ED2B5}"/>
              </a:ext>
            </a:extLst>
          </p:cNvPr>
          <p:cNvSpPr>
            <a:spLocks noGrp="1"/>
          </p:cNvSpPr>
          <p:nvPr>
            <p:ph type="dt" sz="half" idx="10"/>
          </p:nvPr>
        </p:nvSpPr>
        <p:spPr/>
        <p:txBody>
          <a:bodyPr/>
          <a:lstStyle/>
          <a:p>
            <a:pPr rtl="0"/>
            <a:fld id="{6CC19903-FCE7-40DD-9ABE-472E27EE3DF9}" type="datetime1">
              <a:rPr lang="it-IT" smtClean="0"/>
              <a:t>01/12/2020</a:t>
            </a:fld>
            <a:endParaRPr lang="en-US"/>
          </a:p>
        </p:txBody>
      </p:sp>
      <p:pic>
        <p:nvPicPr>
          <p:cNvPr id="3" name="Immagine 2">
            <a:extLst>
              <a:ext uri="{FF2B5EF4-FFF2-40B4-BE49-F238E27FC236}">
                <a16:creationId xmlns:a16="http://schemas.microsoft.com/office/drawing/2014/main" id="{EC385352-5046-4CBF-98E6-131B4F04689E}"/>
              </a:ext>
            </a:extLst>
          </p:cNvPr>
          <p:cNvPicPr>
            <a:picLocks noChangeAspect="1"/>
          </p:cNvPicPr>
          <p:nvPr/>
        </p:nvPicPr>
        <p:blipFill>
          <a:blip r:embed="rId2"/>
          <a:stretch>
            <a:fillRect/>
          </a:stretch>
        </p:blipFill>
        <p:spPr>
          <a:xfrm>
            <a:off x="2208628" y="2957446"/>
            <a:ext cx="7484011" cy="1881840"/>
          </a:xfrm>
          <a:prstGeom prst="rect">
            <a:avLst/>
          </a:prstGeom>
        </p:spPr>
      </p:pic>
    </p:spTree>
    <p:extLst>
      <p:ext uri="{BB962C8B-B14F-4D97-AF65-F5344CB8AC3E}">
        <p14:creationId xmlns:p14="http://schemas.microsoft.com/office/powerpoint/2010/main" val="3919759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4_TF78438558" id="{03469F01-97D1-4A1E-853B-6A26B56D87BB}" vid="{335298E4-38AB-4269-9352-375A27B596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2842</Words>
  <Application>Microsoft Office PowerPoint</Application>
  <PresentationFormat>Widescreen</PresentationFormat>
  <Paragraphs>173</Paragraphs>
  <Slides>43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43</vt:i4>
      </vt:variant>
    </vt:vector>
  </HeadingPairs>
  <TitlesOfParts>
    <vt:vector size="49" baseType="lpstr">
      <vt:lpstr>Calibri</vt:lpstr>
      <vt:lpstr>Cambria</vt:lpstr>
      <vt:lpstr>Cambria Math</vt:lpstr>
      <vt:lpstr>Century Gothic</vt:lpstr>
      <vt:lpstr>Garamond</vt:lpstr>
      <vt:lpstr>SavonVTI</vt:lpstr>
      <vt:lpstr>Osmosi tra i saperi: possibili integrazioni tra il linguaggio della matematica e quello del diritto. </vt:lpstr>
      <vt:lpstr>Presentazione standard di PowerPoint</vt:lpstr>
      <vt:lpstr>Gottfried Wilhelm von Leibniz </vt:lpstr>
      <vt:lpstr>Presentazione standard di PowerPoint</vt:lpstr>
      <vt:lpstr>LA CODIFICAZIONE</vt:lpstr>
      <vt:lpstr>LA CODIFICAZIONE</vt:lpstr>
      <vt:lpstr>Presentazione standard di PowerPoint</vt:lpstr>
      <vt:lpstr>Presentazione standard di PowerPoint</vt:lpstr>
      <vt:lpstr>Presentazione standard di PowerPoint</vt:lpstr>
      <vt:lpstr>LA CODIFICAZIONE</vt:lpstr>
      <vt:lpstr>LA CODIFICAZIONE</vt:lpstr>
      <vt:lpstr>Presentazione standard di PowerPoint</vt:lpstr>
      <vt:lpstr>Presentazione standard di PowerPoint</vt:lpstr>
      <vt:lpstr>Presentazione standard di PowerPoint</vt:lpstr>
      <vt:lpstr>Presentazione standard di PowerPoint</vt:lpstr>
      <vt:lpstr>LE NORME, LE REGOLE I PRINCIPI</vt:lpstr>
      <vt:lpstr>LE NORME, LE REGOLE I PRINCIPI</vt:lpstr>
      <vt:lpstr>LE NORME, LE REGOLE I PRINCIPI</vt:lpstr>
      <vt:lpstr>LE NORME, LE REGOLE I PRINCIPI</vt:lpstr>
      <vt:lpstr>LE NORME, LE REGOLE I PRINCIPI</vt:lpstr>
      <vt:lpstr>IL CASO RENAULT</vt:lpstr>
      <vt:lpstr>IL CASO RENAULT</vt:lpstr>
      <vt:lpstr>IL CASO RENAULT</vt:lpstr>
      <vt:lpstr>Presentazione standard di PowerPoint</vt:lpstr>
      <vt:lpstr>Presentazione standard di PowerPoint</vt:lpstr>
      <vt:lpstr>Presentazione standard di PowerPoint</vt:lpstr>
      <vt:lpstr>Presentazione standard di PowerPoint</vt:lpstr>
      <vt:lpstr>LA TEORIA MEDIANA</vt:lpstr>
      <vt:lpstr>Presentazione standard di PowerPoint</vt:lpstr>
      <vt:lpstr>Presentazione standard di PowerPoint</vt:lpstr>
      <vt:lpstr>Presentazione standard di PowerPoint</vt:lpstr>
      <vt:lpstr>Art. 12 Preleggi</vt:lpstr>
      <vt:lpstr>STRUTTURA ALGORITMICA e matematica art. 12 preleggi</vt:lpstr>
      <vt:lpstr>STRUTTURA ALGORITMICA e matematica art. 12 preleggi</vt:lpstr>
      <vt:lpstr>STRUTTURA ALGORITMICA e matematica art. 12 preleggi</vt:lpstr>
      <vt:lpstr>UN MODELLO MATEMATICO PER RISOLVERE I CONFLITTI INTERPRETATIVI</vt:lpstr>
      <vt:lpstr>IL MODELLO MATEMATICO DELL’ART. 12 PRELEGGI</vt:lpstr>
      <vt:lpstr>UN ESEMPIO DI APPLICAZIONE</vt:lpstr>
      <vt:lpstr>UN ESEMPIO DI APPLICAZIONE</vt:lpstr>
      <vt:lpstr>UN ESEMPIO DI APPLICAZIONE</vt:lpstr>
      <vt:lpstr>UN ESEMPIO DI APPLICAZIONE</vt:lpstr>
      <vt:lpstr>LIMITI DEL MODELLO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Osmosi tra i saperi: possibili integrazioni tra il linguaggio della matematica e quello del diritto. </dc:title>
  <dc:creator>FEDERICA PETRUCCI</dc:creator>
  <cp:lastModifiedBy>FEDERICA PETRUCCI</cp:lastModifiedBy>
  <cp:revision>41</cp:revision>
  <dcterms:created xsi:type="dcterms:W3CDTF">2020-11-18T14:41:29Z</dcterms:created>
  <dcterms:modified xsi:type="dcterms:W3CDTF">2020-12-01T15:09:49Z</dcterms:modified>
</cp:coreProperties>
</file>