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256" r:id="rId2"/>
    <p:sldId id="286" r:id="rId3"/>
    <p:sldId id="257" r:id="rId4"/>
    <p:sldId id="258" r:id="rId5"/>
    <p:sldId id="259" r:id="rId6"/>
    <p:sldId id="275" r:id="rId7"/>
    <p:sldId id="276" r:id="rId8"/>
    <p:sldId id="277" r:id="rId9"/>
    <p:sldId id="278" r:id="rId10"/>
    <p:sldId id="260" r:id="rId11"/>
    <p:sldId id="261" r:id="rId12"/>
    <p:sldId id="262" r:id="rId13"/>
    <p:sldId id="265" r:id="rId14"/>
    <p:sldId id="267" r:id="rId15"/>
    <p:sldId id="263" r:id="rId16"/>
    <p:sldId id="269" r:id="rId17"/>
    <p:sldId id="270" r:id="rId18"/>
    <p:sldId id="268" r:id="rId19"/>
    <p:sldId id="271" r:id="rId20"/>
    <p:sldId id="272" r:id="rId21"/>
    <p:sldId id="266" r:id="rId22"/>
    <p:sldId id="264" r:id="rId23"/>
    <p:sldId id="273" r:id="rId24"/>
    <p:sldId id="274" r:id="rId25"/>
    <p:sldId id="279" r:id="rId26"/>
    <p:sldId id="283" r:id="rId27"/>
    <p:sldId id="280" r:id="rId28"/>
    <p:sldId id="281" r:id="rId29"/>
    <p:sldId id="284" r:id="rId30"/>
    <p:sldId id="285" r:id="rId31"/>
    <p:sldId id="282" r:id="rId32"/>
    <p:sldId id="287" r:id="rId33"/>
    <p:sldId id="300" r:id="rId34"/>
    <p:sldId id="296" r:id="rId35"/>
    <p:sldId id="294" r:id="rId36"/>
    <p:sldId id="292" r:id="rId37"/>
    <p:sldId id="293" r:id="rId38"/>
    <p:sldId id="288" r:id="rId39"/>
    <p:sldId id="295" r:id="rId40"/>
    <p:sldId id="297" r:id="rId41"/>
    <p:sldId id="289" r:id="rId42"/>
    <p:sldId id="298" r:id="rId43"/>
    <p:sldId id="290" r:id="rId44"/>
    <p:sldId id="302" r:id="rId45"/>
    <p:sldId id="304" r:id="rId46"/>
    <p:sldId id="305" r:id="rId47"/>
    <p:sldId id="306" r:id="rId48"/>
    <p:sldId id="307" r:id="rId49"/>
    <p:sldId id="303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FC930C-D3EE-4DCE-8EBB-0F893D211078}" type="datetimeFigureOut">
              <a:rPr lang="it-IT" smtClean="0"/>
              <a:t>14/11/2018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88CD8F-8BDB-4BFF-8C06-0E42A1A2601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1132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5AC13-67DA-415D-937D-FE8527306ADE}" type="datetime1">
              <a:rPr lang="it-IT" smtClean="0"/>
              <a:t>14/11/2018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r>
              <a:rPr lang="it-IT" smtClean="0"/>
              <a:t>Una lettura ‘diversa’ della prova di matematica. Marcello Pedone 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11A03-F0D2-4F42-B007-968384B161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1855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855CA-C480-414D-BA4E-34C207FF3E62}" type="datetime1">
              <a:rPr lang="it-IT" smtClean="0"/>
              <a:t>14/11/2018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Una lettura ‘diversa’ della prova di matematica. Marcello Pedone 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11A03-F0D2-4F42-B007-968384B161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9386363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855CA-C480-414D-BA4E-34C207FF3E62}" type="datetime1">
              <a:rPr lang="it-IT" smtClean="0"/>
              <a:t>14/11/2018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Una lettura ‘diversa’ della prova di matematica. Marcello Pedone 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11A03-F0D2-4F42-B007-968384B161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0302298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855CA-C480-414D-BA4E-34C207FF3E62}" type="datetime1">
              <a:rPr lang="it-IT" smtClean="0"/>
              <a:t>14/11/2018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Una lettura ‘diversa’ della prova di matematica. Marcello Pedone 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11A03-F0D2-4F42-B007-968384B161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7426288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855CA-C480-414D-BA4E-34C207FF3E62}" type="datetime1">
              <a:rPr lang="it-IT" smtClean="0"/>
              <a:t>14/11/2018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Una lettura ‘diversa’ della prova di matematica. Marcello Pedone 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11A03-F0D2-4F42-B007-968384B161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6470650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855CA-C480-414D-BA4E-34C207FF3E62}" type="datetime1">
              <a:rPr lang="it-IT" smtClean="0"/>
              <a:t>14/11/2018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Una lettura ‘diversa’ della prova di matematica. Marcello Pedone 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11A03-F0D2-4F42-B007-968384B161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3589586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855CA-C480-414D-BA4E-34C207FF3E62}" type="datetime1">
              <a:rPr lang="it-IT" smtClean="0"/>
              <a:t>14/11/2018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Una lettura ‘diversa’ della prova di matematica. Marcello Pedone 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11A03-F0D2-4F42-B007-968384B161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7343828"/>
      </p:ext>
    </p:extLst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69B7-61A5-4CF2-83E5-368116C540E0}" type="datetime1">
              <a:rPr lang="it-IT" smtClean="0"/>
              <a:t>14/11/2018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Una lettura ‘diversa’ della prova di matematica. Marcello Pedone 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11A03-F0D2-4F42-B007-968384B161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95456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E751C-7F25-44CE-8431-7FC95C139810}" type="datetime1">
              <a:rPr lang="it-IT" smtClean="0"/>
              <a:t>14/11/2018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Una lettura ‘diversa’ della prova di matematica. Marcello Pedone 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11A03-F0D2-4F42-B007-968384B161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8495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93781-1973-419B-9509-0EF376588B7C}" type="datetime1">
              <a:rPr lang="it-IT" smtClean="0"/>
              <a:t>14/11/2018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Una lettura ‘diversa’ della prova di matematica. Marcello Pedone 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C2A11A03-F0D2-4F42-B007-968384B161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9632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1E1DB-636B-4C20-9FC7-7EE34E0B308E}" type="datetime1">
              <a:rPr lang="it-IT" smtClean="0"/>
              <a:t>14/11/2018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Una lettura ‘diversa’ della prova di matematica. Marcello Pedone 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11A03-F0D2-4F42-B007-968384B161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2855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EE50F-306D-4D34-8483-A7FE90218E89}" type="datetime1">
              <a:rPr lang="it-IT" smtClean="0"/>
              <a:t>14/11/2018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Una lettura ‘diversa’ della prova di matematica. Marcello Pedone 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11A03-F0D2-4F42-B007-968384B161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6618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303D4-AC1B-41A3-8C1D-F3E80E939CD8}" type="datetime1">
              <a:rPr lang="it-IT" smtClean="0"/>
              <a:t>14/11/2018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Una lettura ‘diversa’ della prova di matematica. Marcello Pedone </a:t>
            </a: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11A03-F0D2-4F42-B007-968384B161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3767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27BC6-EC1D-457D-AE76-245CD7FA2D68}" type="datetime1">
              <a:rPr lang="it-IT" smtClean="0"/>
              <a:t>14/11/2018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Una lettura ‘diversa’ della prova di matematica. Marcello Pedone 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11A03-F0D2-4F42-B007-968384B161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9408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CC024-0037-4352-BD0A-CF39F6E2F70B}" type="datetime1">
              <a:rPr lang="it-IT" smtClean="0"/>
              <a:t>14/11/2018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Una lettura ‘diversa’ della prova di matematica. Marcello Pedone 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11A03-F0D2-4F42-B007-968384B161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5607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079B4-D899-4F6C-BEE0-B11508CD3A32}" type="datetime1">
              <a:rPr lang="it-IT" smtClean="0"/>
              <a:t>14/11/2018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Una lettura ‘diversa’ della prova di matematica. Marcello Pedone 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11A03-F0D2-4F42-B007-968384B161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0454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47AB6-55CE-41A0-BCB2-9CAF310CF104}" type="datetime1">
              <a:rPr lang="it-IT" smtClean="0"/>
              <a:t>14/11/2018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Una lettura ‘diversa’ della prova di matematica. Marcello Pedone 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11A03-F0D2-4F42-B007-968384B161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1204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0B855CA-C480-414D-BA4E-34C207FF3E62}" type="datetime1">
              <a:rPr lang="it-IT" smtClean="0"/>
              <a:t>14/11/2018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it-IT" smtClean="0"/>
              <a:t>Una lettura ‘diversa’ della prova di matematica. Marcello Pedone 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2A11A03-F0D2-4F42-B007-968384B161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3114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ebra.org/exam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YSsEhXo0Do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eogebra.org/exam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iXRl1kcnzf0" TargetMode="Externa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eogebra.org/m/MtGwSwZz" TargetMode="Externa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ebra.org/exam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ebra.org/exam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geogebra.org/exam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ebra.org/exam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104" y="433081"/>
            <a:ext cx="9858703" cy="5218540"/>
          </a:xfrm>
          <a:prstGeom prst="rect">
            <a:avLst/>
          </a:prstGeom>
        </p:spPr>
      </p:pic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975540" y="6356350"/>
            <a:ext cx="4114800" cy="365125"/>
          </a:xfrm>
        </p:spPr>
        <p:txBody>
          <a:bodyPr/>
          <a:lstStyle/>
          <a:p>
            <a:r>
              <a:rPr lang="it-IT" dirty="0" smtClean="0"/>
              <a:t>Una lettura ‘diversa’ della prova di matematica</a:t>
            </a:r>
            <a:r>
              <a:rPr lang="it-IT" dirty="0" smtClean="0"/>
              <a:t>. </a:t>
            </a:r>
          </a:p>
          <a:p>
            <a:r>
              <a:rPr lang="it-IT" dirty="0" smtClean="0"/>
              <a:t>MILANO 16 Novembre 2018</a:t>
            </a:r>
            <a:endParaRPr lang="it-IT" dirty="0" smtClean="0"/>
          </a:p>
          <a:p>
            <a:r>
              <a:rPr lang="it-IT" dirty="0" smtClean="0"/>
              <a:t> Marcello Pedone 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387040" y="5651621"/>
            <a:ext cx="64979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rgbClr val="002060"/>
                </a:solidFill>
              </a:rPr>
              <a:t>Una lettura ‘diversa’ della prova di matematica. Marcello Pedone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28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2687893" y="6377262"/>
            <a:ext cx="7084177" cy="365125"/>
          </a:xfrm>
        </p:spPr>
        <p:txBody>
          <a:bodyPr/>
          <a:lstStyle/>
          <a:p>
            <a:r>
              <a:rPr lang="it-IT" dirty="0" smtClean="0"/>
              <a:t>Una lettura ‘diversa’ della prova di matematica. Marcello Pedone 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684" y="157655"/>
            <a:ext cx="10458744" cy="590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8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Una lettura ‘diversa’ della prova di matematica. Marcello Pedone </a:t>
            </a:r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108" y="1376856"/>
            <a:ext cx="9008492" cy="4028582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507108" y="255069"/>
            <a:ext cx="92239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Il manuale d’uso riporta un esempio del processo realizzativo di una mattonella semplice:</a:t>
            </a:r>
          </a:p>
        </p:txBody>
      </p:sp>
    </p:spTree>
    <p:extLst>
      <p:ext uri="{BB962C8B-B14F-4D97-AF65-F5344CB8AC3E}">
        <p14:creationId xmlns:p14="http://schemas.microsoft.com/office/powerpoint/2010/main" val="259425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2624831" y="6093482"/>
            <a:ext cx="7084177" cy="365125"/>
          </a:xfrm>
        </p:spPr>
        <p:txBody>
          <a:bodyPr/>
          <a:lstStyle/>
          <a:p>
            <a:r>
              <a:rPr lang="it-IT" smtClean="0"/>
              <a:t>Una lettura ‘diversa’ della prova di matematica. </a:t>
            </a:r>
            <a:r>
              <a:rPr lang="it-IT" dirty="0" smtClean="0"/>
              <a:t>Marcello Pedone 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821" y="729049"/>
            <a:ext cx="10016359" cy="515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0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Una lettura ‘diversa’ della prova di matematica. Marcello Pedone 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36" y="0"/>
            <a:ext cx="113465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4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Una lettura ‘diversa’ della prova di matematica. Marcello Pedone 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924" y="567918"/>
            <a:ext cx="10047069" cy="146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0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Una lettura ‘diversa’ della prova di matematica. Marcello Pedone </a:t>
            </a:r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1902371" y="199697"/>
            <a:ext cx="92175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Ti viene richiesto di costruire una mattonella con un disegno più elaborato che, oltre a rispettare le condizioni a), b) e c) descritte in precedenza, abbia f '(0) =</a:t>
            </a:r>
            <a:r>
              <a:rPr lang="it-IT" dirty="0" smtClean="0"/>
              <a:t>0 </a:t>
            </a:r>
            <a:r>
              <a:rPr lang="it-IT" dirty="0"/>
              <a:t>e l’area della parte colorata pari al 55% dell’area dell’intera mattonella. A tale scopo, prendi in considerazione funzioni polinomiali di secondo grado e di terzo grado. 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168" y="1775530"/>
            <a:ext cx="10755238" cy="28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6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2854341" y="6437588"/>
            <a:ext cx="7084177" cy="365125"/>
          </a:xfrm>
        </p:spPr>
        <p:txBody>
          <a:bodyPr/>
          <a:lstStyle/>
          <a:p>
            <a:r>
              <a:rPr lang="it-IT" dirty="0" smtClean="0"/>
              <a:t>Una lettura ‘diversa’ della prova di matematica. Marcello Pedone 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664" y="25199"/>
            <a:ext cx="10693439" cy="341332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768" y="3533119"/>
            <a:ext cx="6381750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86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Una lettura ‘diversa’ della prova di matematica. Marcello Pedone 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973" y="297366"/>
            <a:ext cx="6998411" cy="624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18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Una lettura ‘diversa’ della prova di matematica. Marcello Pedone 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221" y="1643585"/>
            <a:ext cx="11075690" cy="366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47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Una lettura ‘diversa’ della prova di matematica. Marcello Pedone 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931" y="829159"/>
            <a:ext cx="9396249" cy="492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14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Una lettura ‘diversa’ della prova di matematica. Marcello Pedone 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5" y="0"/>
            <a:ext cx="113465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6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Una lettura ‘diversa’ della prova di matematica. Marcello Pedone 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163" y="998482"/>
            <a:ext cx="9564054" cy="439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62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Una lettura ‘diversa’ della prova di matematica. Marcello Pedone 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95" y="0"/>
            <a:ext cx="11442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0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Una lettura ‘diversa’ della prova di matematica. Marcello Pedone </a:t>
            </a:r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1660634" y="1629103"/>
            <a:ext cx="100163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Il cliente decide di ordinare 5.000 mattonelle con il disegno derivato da </a:t>
            </a:r>
            <a:r>
              <a:rPr lang="it-IT" dirty="0" smtClean="0"/>
              <a:t>a</a:t>
            </a:r>
            <a:r>
              <a:rPr lang="it-IT" baseline="-25000" dirty="0" smtClean="0"/>
              <a:t>2</a:t>
            </a:r>
            <a:r>
              <a:rPr lang="it-IT" dirty="0" smtClean="0"/>
              <a:t>( x)  </a:t>
            </a:r>
            <a:r>
              <a:rPr lang="it-IT" dirty="0"/>
              <a:t>e 5.000 con quello derivato </a:t>
            </a:r>
            <a:r>
              <a:rPr lang="it-IT" dirty="0" smtClean="0"/>
              <a:t>da b</a:t>
            </a:r>
            <a:r>
              <a:rPr lang="it-IT" baseline="-25000" dirty="0" smtClean="0"/>
              <a:t>2</a:t>
            </a:r>
            <a:r>
              <a:rPr lang="it-IT" dirty="0" smtClean="0"/>
              <a:t> (x </a:t>
            </a:r>
            <a:r>
              <a:rPr lang="it-IT" dirty="0"/>
              <a:t>) </a:t>
            </a:r>
            <a:r>
              <a:rPr lang="it-IT" dirty="0" smtClean="0"/>
              <a:t> </a:t>
            </a:r>
            <a:r>
              <a:rPr lang="it-IT" dirty="0"/>
              <a:t>. La verniciatura viene effettuata da un braccio meccanico che, dopo aver depositato il colore, torna alla posizione iniziale sorvolando la mattonella lungo la diagonale. A causa di un malfunzionamento, durante la produzione delle 10.000 mattonelle si verifica con una probabilità del 20% che il braccio meccanico lasci cadere una goccia di colore in un punto a caso lungo la diagonale, macchiando così la mattonella appena prodotta. </a:t>
            </a:r>
            <a:endParaRPr lang="it-IT" dirty="0" smtClean="0"/>
          </a:p>
          <a:p>
            <a:r>
              <a:rPr lang="it-IT" dirty="0" smtClean="0"/>
              <a:t> </a:t>
            </a:r>
            <a:r>
              <a:rPr lang="it-IT" dirty="0"/>
              <a:t>Fornisci una stima motivata del numero di mattonelle che, avendo una macchia nella parte non colorata, risulteranno danneggiate al termine del ciclo di produzione.</a:t>
            </a:r>
          </a:p>
        </p:txBody>
      </p:sp>
    </p:spTree>
    <p:extLst>
      <p:ext uri="{BB962C8B-B14F-4D97-AF65-F5344CB8AC3E}">
        <p14:creationId xmlns:p14="http://schemas.microsoft.com/office/powerpoint/2010/main" val="274990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Una lettura ‘diversa’ della prova di matematica. Marcello Pedone 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780" y="221021"/>
            <a:ext cx="7652680" cy="6051192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4426615" y="480113"/>
            <a:ext cx="61727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 si macchieranno </a:t>
            </a:r>
            <a:r>
              <a:rPr lang="it-IT" dirty="0"/>
              <a:t>il 20% di 5000 piastrelle ovvero 1000 piastrelle</a:t>
            </a:r>
          </a:p>
        </p:txBody>
      </p:sp>
    </p:spTree>
    <p:extLst>
      <p:ext uri="{BB962C8B-B14F-4D97-AF65-F5344CB8AC3E}">
        <p14:creationId xmlns:p14="http://schemas.microsoft.com/office/powerpoint/2010/main" val="219286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Una lettura ‘diversa’ della prova di matematica. Marcello Pedone 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021" y="246213"/>
            <a:ext cx="8289541" cy="5797399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3039250" y="427561"/>
            <a:ext cx="61888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 Si macchieranno </a:t>
            </a:r>
            <a:r>
              <a:rPr lang="it-IT" dirty="0"/>
              <a:t>il 20% di 5000 piastrelle ovvero 1000 piastrelle</a:t>
            </a:r>
          </a:p>
        </p:txBody>
      </p:sp>
    </p:spTree>
    <p:extLst>
      <p:ext uri="{BB962C8B-B14F-4D97-AF65-F5344CB8AC3E}">
        <p14:creationId xmlns:p14="http://schemas.microsoft.com/office/powerpoint/2010/main" val="16979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Una lettura ‘diversa’ della prova di matematica. Marcello Pedone </a:t>
            </a:r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028" y="203620"/>
            <a:ext cx="10131972" cy="332168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028" y="3525306"/>
            <a:ext cx="9899759" cy="2924159"/>
          </a:xfrm>
          <a:prstGeom prst="rect">
            <a:avLst/>
          </a:prstGeom>
        </p:spPr>
      </p:pic>
      <p:cxnSp>
        <p:nvCxnSpPr>
          <p:cNvPr id="7" name="Connettore diritto 6"/>
          <p:cNvCxnSpPr/>
          <p:nvPr/>
        </p:nvCxnSpPr>
        <p:spPr>
          <a:xfrm>
            <a:off x="283778" y="3492242"/>
            <a:ext cx="11834649" cy="33064"/>
          </a:xfrm>
          <a:prstGeom prst="line">
            <a:avLst/>
          </a:prstGeom>
          <a:ln w="1111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943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Una lettura ‘diversa’ della prova di matematica. Marcello Pedone 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37" y="0"/>
            <a:ext cx="113465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73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Una lettura ‘diversa’ della prova di matematica. Marcello Pedone 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521" y="315310"/>
            <a:ext cx="10576885" cy="119113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198" y="2091559"/>
            <a:ext cx="8730137" cy="2465496"/>
          </a:xfrm>
          <a:prstGeom prst="rect">
            <a:avLst/>
          </a:prstGeom>
        </p:spPr>
      </p:pic>
      <p:cxnSp>
        <p:nvCxnSpPr>
          <p:cNvPr id="10" name="Connettore diritto 9"/>
          <p:cNvCxnSpPr/>
          <p:nvPr/>
        </p:nvCxnSpPr>
        <p:spPr>
          <a:xfrm>
            <a:off x="178674" y="1847466"/>
            <a:ext cx="11834649" cy="33064"/>
          </a:xfrm>
          <a:prstGeom prst="line">
            <a:avLst/>
          </a:prstGeom>
          <a:ln w="1111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7322" y="5075702"/>
            <a:ext cx="596265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7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Una lettura ‘diversa’ della prova di matematica. Marcello Pedone 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175" y="3508812"/>
            <a:ext cx="11172825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05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Una lettura ‘diversa’ della prova di matematica. Marcello Pedone 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0" y="0"/>
            <a:ext cx="115218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63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Una lettura ‘diversa’ della prova di matematica. Marcello Pedone </a:t>
            </a:r>
            <a:endParaRPr lang="it-IT" dirty="0"/>
          </a:p>
        </p:txBody>
      </p:sp>
      <p:pic>
        <p:nvPicPr>
          <p:cNvPr id="3" name="Immagine 2" descr="GeoGebra Esame attivato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2" y="842962"/>
            <a:ext cx="8143875" cy="51720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/>
          <p:cNvSpPr txBox="1"/>
          <p:nvPr/>
        </p:nvSpPr>
        <p:spPr>
          <a:xfrm>
            <a:off x="4863898" y="2440698"/>
            <a:ext cx="2464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Cos'è </a:t>
            </a:r>
            <a:r>
              <a:rPr lang="it-IT" dirty="0" err="1"/>
              <a:t>GeoGebra</a:t>
            </a:r>
            <a:r>
              <a:rPr lang="it-IT" dirty="0"/>
              <a:t> Esame?</a:t>
            </a:r>
          </a:p>
          <a:p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2334555" y="4884776"/>
            <a:ext cx="3486917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dirty="0">
                <a:solidFill>
                  <a:srgbClr val="6557D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https://www.geogebra.org/exam</a:t>
            </a:r>
            <a:r>
              <a:rPr lang="it-IT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﻿</a:t>
            </a:r>
            <a:endParaRPr lang="it-I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28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Una lettura ‘diversa’ della prova di matematica. Marcello Pedone 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676" y="413825"/>
            <a:ext cx="7998371" cy="548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8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Una lettura ‘diversa’ della prova di matematica. Marcello Pedone 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129" y="0"/>
            <a:ext cx="10567871" cy="592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6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Una lettura ‘diversa’ della prova di matematica. Marcello Pedone 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417" y="28220"/>
            <a:ext cx="4552950" cy="22098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2849" y="5033414"/>
            <a:ext cx="3724275" cy="27622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4367" y="28220"/>
            <a:ext cx="6165515" cy="446844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149" y="3050997"/>
            <a:ext cx="5067300" cy="100965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3442" y="4348073"/>
            <a:ext cx="2628900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93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C:\Users\Marcello Pedone\Desktop\GIF\volumi.jpg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9104" y="356523"/>
            <a:ext cx="9143999" cy="5526752"/>
          </a:xfrm>
          <a:prstGeom prst="rect">
            <a:avLst/>
          </a:prstGeom>
          <a:noFill/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Math animations  con Geogebra a cura di Marcello Pedone</a:t>
            </a:r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8711271" y="1492468"/>
            <a:ext cx="33618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i="1" dirty="0" smtClean="0">
                <a:solidFill>
                  <a:srgbClr val="002060"/>
                </a:solidFill>
                <a:latin typeface="Algerian" panose="04020705040A02060702" pitchFamily="82" charset="0"/>
              </a:rPr>
              <a:t>Quesito</a:t>
            </a:r>
            <a:r>
              <a:rPr lang="it-IT" sz="5400" i="1" dirty="0" smtClean="0">
                <a:solidFill>
                  <a:srgbClr val="002060"/>
                </a:solidFill>
              </a:rPr>
              <a:t> 1</a:t>
            </a:r>
            <a:endParaRPr lang="it-IT" sz="54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19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Una lettura ‘diversa’ della prova di matematica. Marcello Pedone 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962" y="239276"/>
            <a:ext cx="8977137" cy="56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Una lettura ‘diversa’ della prova di matematica. Marcello Pedone 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47" y="0"/>
            <a:ext cx="11346548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7675600" y="1450427"/>
            <a:ext cx="35389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i="1" dirty="0" smtClean="0">
                <a:solidFill>
                  <a:srgbClr val="002060"/>
                </a:solidFill>
                <a:latin typeface="Algerian" panose="04020705040A02060702" pitchFamily="82" charset="0"/>
              </a:rPr>
              <a:t>Quesito  </a:t>
            </a:r>
            <a:r>
              <a:rPr lang="it-IT" sz="5400" i="1" dirty="0" smtClean="0">
                <a:solidFill>
                  <a:srgbClr val="002060"/>
                </a:solidFill>
              </a:rPr>
              <a:t>3</a:t>
            </a:r>
            <a:endParaRPr lang="it-IT" sz="54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8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Una lettura ‘diversa’ della prova di matematica. Marcello Pedone </a:t>
            </a:r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572"/>
            <a:ext cx="11393214" cy="6886206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8043463" y="231227"/>
            <a:ext cx="33954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i="1" dirty="0" smtClean="0">
                <a:solidFill>
                  <a:srgbClr val="002060"/>
                </a:solidFill>
                <a:latin typeface="Algerian" panose="04020705040A02060702" pitchFamily="82" charset="0"/>
              </a:rPr>
              <a:t>Quesito</a:t>
            </a:r>
            <a:r>
              <a:rPr lang="it-IT" sz="5400" i="1" dirty="0" smtClean="0">
                <a:solidFill>
                  <a:srgbClr val="002060"/>
                </a:solidFill>
              </a:rPr>
              <a:t> 4</a:t>
            </a:r>
            <a:endParaRPr lang="it-IT" sz="54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32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Una lettura ‘diversa’ della prova di matematica. Marcello Pedone 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47" y="0"/>
            <a:ext cx="11346548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8957862" y="2505670"/>
            <a:ext cx="33858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i="1" dirty="0" smtClean="0">
                <a:solidFill>
                  <a:srgbClr val="002060"/>
                </a:solidFill>
                <a:latin typeface="Algerian" panose="04020705040A02060702" pitchFamily="82" charset="0"/>
              </a:rPr>
              <a:t>Quesito</a:t>
            </a:r>
            <a:r>
              <a:rPr lang="it-IT" sz="5400" i="1" dirty="0" smtClean="0">
                <a:solidFill>
                  <a:srgbClr val="002060"/>
                </a:solidFill>
              </a:rPr>
              <a:t> 5</a:t>
            </a:r>
            <a:endParaRPr lang="it-IT" sz="54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95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Una lettura ‘diversa’ della prova di matematica. Marcello Pedone </a:t>
            </a:r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1797267" y="4120055"/>
            <a:ext cx="7756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hlinkClick r:id="rId2"/>
              </a:rPr>
              <a:t>https://www.youtube.com/watch?v=FYSsEhXo0Do</a:t>
            </a:r>
            <a:endParaRPr lang="it-IT" sz="28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797283" y="2228193"/>
            <a:ext cx="33986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i="1" dirty="0" smtClean="0">
                <a:solidFill>
                  <a:srgbClr val="002060"/>
                </a:solidFill>
                <a:latin typeface="Algerian" panose="04020705040A02060702" pitchFamily="82" charset="0"/>
              </a:rPr>
              <a:t>Quesito</a:t>
            </a:r>
            <a:r>
              <a:rPr lang="it-IT" sz="5400" i="1" dirty="0" smtClean="0">
                <a:solidFill>
                  <a:srgbClr val="002060"/>
                </a:solidFill>
              </a:rPr>
              <a:t> 6</a:t>
            </a:r>
            <a:endParaRPr lang="it-IT" sz="54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9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Una lettura ‘diversa’ della prova di matematica. Marcello Pedone 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53" y="168165"/>
            <a:ext cx="10258539" cy="620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65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Una lettura ‘diversa’ della prova di matematica. Marcello Pedone </a:t>
            </a:r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1439918" y="1250731"/>
            <a:ext cx="10089931" cy="3466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GeoGebra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Esame consente agli studenti di sfruttare le potenzialità di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GeoGebra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durante esami svolti su carta (come se si disponesse di una calcolatrice grafica), bloccando l'accesso a Internet e al software che non deve essere utilizzato durante l'esame.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GeoGebra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Esame... </a:t>
            </a:r>
            <a:endParaRPr lang="it-IT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 è accessibile direttamente all'indirizzo </a:t>
            </a:r>
            <a:r>
              <a:rPr lang="it-IT" dirty="0">
                <a:solidFill>
                  <a:srgbClr val="6557D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https://www.geogebra.org/exam</a:t>
            </a:r>
            <a:r>
              <a:rPr lang="it-IT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﻿</a:t>
            </a:r>
            <a:endParaRPr lang="it-IT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 funziona nel browser in uso, quindi non necessita di installazione.</a:t>
            </a:r>
            <a:endParaRPr lang="it-IT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 può essere personalizzata in modo da limitare alcune funzionalità di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GeoGebra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(ad es. disattivazione del CAS)</a:t>
            </a:r>
            <a:endParaRPr lang="it-IT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 funziona a schermo intero, in modo da non lasciare spazio alla visualizzazione di ulteriori informazioni sullo schermo. </a:t>
            </a:r>
            <a:endParaRPr lang="it-IT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 blocca l'accesso a Internet, alla piattaforma dei materiali e ai file salvati nel computer.</a:t>
            </a:r>
            <a:endParaRPr lang="it-I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55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2887590" y="6492875"/>
            <a:ext cx="7084177" cy="365125"/>
          </a:xfrm>
        </p:spPr>
        <p:txBody>
          <a:bodyPr/>
          <a:lstStyle/>
          <a:p>
            <a:r>
              <a:rPr lang="it-IT" dirty="0" smtClean="0"/>
              <a:t>Una lettura ‘diversa’ della prova di matematica. Marcello Pedone 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582" y="0"/>
            <a:ext cx="6403388" cy="652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7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Una lettura ‘diversa’ della prova di matematica. Marcello Pedone </a:t>
            </a:r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2820815" y="3044637"/>
            <a:ext cx="72933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>
                <a:hlinkClick r:id="rId2"/>
              </a:rPr>
              <a:t>https://www.youtube.com/watch?v=iXRl1kcnzf0</a:t>
            </a:r>
            <a:endParaRPr lang="it-IT" sz="28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4687613" y="1576552"/>
            <a:ext cx="32897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i="1" dirty="0" smtClean="0">
                <a:solidFill>
                  <a:srgbClr val="002060"/>
                </a:solidFill>
                <a:latin typeface="Algerian" panose="04020705040A02060702" pitchFamily="82" charset="0"/>
              </a:rPr>
              <a:t>Quesito 9</a:t>
            </a:r>
            <a:endParaRPr lang="it-IT" sz="4000" i="1" dirty="0">
              <a:solidFill>
                <a:srgbClr val="002060"/>
              </a:solidFill>
              <a:latin typeface="Algerian" panose="04020705040A02060702" pitchFamily="82" charset="0"/>
            </a:endParaRPr>
          </a:p>
        </p:txBody>
      </p:sp>
      <p:sp>
        <p:nvSpPr>
          <p:cNvPr id="5" name="AutoShape 2" descr="https://i.ytimg.com/vi/iXRl1kcnzf0/hqdefault.jpg?sqp=-oaymwEZCPYBEIoBSFXyq4qpAwsIARUAAIhCGAFwAQ==&amp;rs=AOn4CLD67Z0I5o7PW_pyWzsM4desD-_9Kg"/>
          <p:cNvSpPr>
            <a:spLocks noChangeAspect="1" noChangeArrowheads="1"/>
          </p:cNvSpPr>
          <p:nvPr/>
        </p:nvSpPr>
        <p:spPr bwMode="auto">
          <a:xfrm>
            <a:off x="5349764" y="11056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703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Una lettura ‘diversa’ della prova di matematica. Marcello Pedone 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61" y="242888"/>
            <a:ext cx="12314126" cy="618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2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Una lettura ‘diversa’ della prova di matematica. Marcello Pedone </a:t>
            </a:r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1492469" y="3247696"/>
            <a:ext cx="79878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hlinkClick r:id="rId2"/>
              </a:rPr>
              <a:t>https://</a:t>
            </a:r>
            <a:r>
              <a:rPr lang="it-IT" sz="3600" dirty="0">
                <a:hlinkClick r:id="rId2"/>
              </a:rPr>
              <a:t>www.geogebra.org/m/MtGwSwZz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5807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Users\Marcello Pedone\Desktop\GIF\ruota quadrata (2)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4408" y="338682"/>
            <a:ext cx="9063496" cy="5909718"/>
          </a:xfrm>
          <a:prstGeom prst="rect">
            <a:avLst/>
          </a:prstGeom>
          <a:noFill/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Math animations  con Geogebra a cura di Marcello Pedone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066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Users\Marcello Pedone\Desktop\GIF\ruota quadrata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1" y="667590"/>
            <a:ext cx="9144000" cy="5962209"/>
          </a:xfrm>
          <a:prstGeom prst="rect">
            <a:avLst/>
          </a:prstGeom>
          <a:noFill/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Math animations  con Geogebra a cura di Marcello Pedone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349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C:\Users\Marcello Pedone\Desktop\GIF\ruota triangolare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6759" y="286190"/>
            <a:ext cx="9144000" cy="5962210"/>
          </a:xfrm>
          <a:prstGeom prst="rect">
            <a:avLst/>
          </a:prstGeom>
          <a:noFill/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Math animations  con Geogebra a cura di Marcello Pedone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338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:\Users\Marcello Pedone\Desktop\GIF\ruote esagonali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5942" y="328970"/>
            <a:ext cx="9078391" cy="5919430"/>
          </a:xfrm>
          <a:prstGeom prst="rect">
            <a:avLst/>
          </a:prstGeom>
          <a:noFill/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Math animations  con Geogebra a cura di Marcello Pedone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30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La matematica </a:t>
            </a:r>
            <a:r>
              <a:rPr lang="it-IT" dirty="0" smtClean="0"/>
              <a:t>con </a:t>
            </a:r>
            <a:r>
              <a:rPr lang="it-IT" dirty="0" err="1" smtClean="0"/>
              <a:t>Geogebra</a:t>
            </a:r>
            <a:endParaRPr lang="it-IT" dirty="0"/>
          </a:p>
        </p:txBody>
      </p:sp>
      <p:pic>
        <p:nvPicPr>
          <p:cNvPr id="3" name="Immagine 2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34206" y="0"/>
            <a:ext cx="7844367" cy="5883275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2135560" y="188640"/>
            <a:ext cx="799288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Grazie dell’attenzione!</a:t>
            </a:r>
            <a:endParaRPr lang="it-IT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272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Una lettura ‘diversa’ della prova di matematica. Marcello Pedone 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008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Una lettura ‘diversa’ della prova di matematica. Marcello Pedone </a:t>
            </a:r>
            <a:endParaRPr lang="it-IT"/>
          </a:p>
        </p:txBody>
      </p:sp>
      <p:pic>
        <p:nvPicPr>
          <p:cNvPr id="3" name="Immagine 2" descr="Imag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697" y="842962"/>
            <a:ext cx="8143875" cy="51720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ttangolo 3"/>
          <p:cNvSpPr/>
          <p:nvPr/>
        </p:nvSpPr>
        <p:spPr>
          <a:xfrm>
            <a:off x="3048000" y="2938289"/>
            <a:ext cx="6096000" cy="9814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L'uscita dall'Esame attiva un allarme visivo facilmente riconoscibile, che viene anche memorizzato nel Registro dell'esame.</a:t>
            </a:r>
            <a:endParaRPr lang="it-I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016210" y="220903"/>
            <a:ext cx="3486917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dirty="0">
                <a:solidFill>
                  <a:srgbClr val="6557D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https://www.geogebra.org/exam</a:t>
            </a:r>
            <a:r>
              <a:rPr lang="it-IT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﻿</a:t>
            </a:r>
            <a:endParaRPr lang="it-I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44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Una lettura ‘diversa’ della prova di matematica. Marcello Pedone 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5" y="1701690"/>
            <a:ext cx="10906125" cy="379095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4370908" y="596555"/>
            <a:ext cx="3486917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dirty="0">
                <a:solidFill>
                  <a:srgbClr val="6557D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https://www.geogebra.org/exam</a:t>
            </a:r>
            <a:r>
              <a:rPr lang="it-IT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﻿</a:t>
            </a:r>
            <a:endParaRPr lang="it-I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00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Una lettura ‘diversa’ della prova di matematica. Marcello Pedone 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914" y="2268703"/>
            <a:ext cx="10299086" cy="409377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000" y="84083"/>
            <a:ext cx="7704913" cy="2268703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7407996" y="72721"/>
            <a:ext cx="3486917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dirty="0">
                <a:solidFill>
                  <a:srgbClr val="6557D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https://www.geogebra.org/exam</a:t>
            </a:r>
            <a:r>
              <a:rPr lang="it-IT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﻿</a:t>
            </a:r>
            <a:endParaRPr lang="it-I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86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Una lettura ‘diversa’ della prova di matematica. Marcello Pedone 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928" y="325822"/>
            <a:ext cx="9822868" cy="6180575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6969617" y="806762"/>
            <a:ext cx="3486917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dirty="0">
                <a:solidFill>
                  <a:srgbClr val="6557D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https://www.geogebra.org/exam</a:t>
            </a:r>
            <a:r>
              <a:rPr lang="it-IT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﻿</a:t>
            </a:r>
            <a:endParaRPr lang="it-I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80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Una lettura ‘diversa’ della prova di matematica. Marcello Pedone 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373" y="108209"/>
            <a:ext cx="9962985" cy="640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00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sse">
  <a:themeElements>
    <a:clrScheme name="Parallasse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sse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ss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TM03457496[[fn=Parallasse]]</Template>
  <TotalTime>282</TotalTime>
  <Words>927</Words>
  <Application>Microsoft Office PowerPoint</Application>
  <PresentationFormat>Widescreen</PresentationFormat>
  <Paragraphs>81</Paragraphs>
  <Slides>49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49</vt:i4>
      </vt:variant>
    </vt:vector>
  </HeadingPairs>
  <TitlesOfParts>
    <vt:vector size="57" baseType="lpstr">
      <vt:lpstr>Algerian</vt:lpstr>
      <vt:lpstr>Arial</vt:lpstr>
      <vt:lpstr>Calibri</vt:lpstr>
      <vt:lpstr>Corbel</vt:lpstr>
      <vt:lpstr>Symbol</vt:lpstr>
      <vt:lpstr>Tahoma</vt:lpstr>
      <vt:lpstr>Times New Roman</vt:lpstr>
      <vt:lpstr>Parallasse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pedone</dc:creator>
  <cp:lastModifiedBy>pedone</cp:lastModifiedBy>
  <cp:revision>35</cp:revision>
  <dcterms:created xsi:type="dcterms:W3CDTF">2018-11-12T01:22:41Z</dcterms:created>
  <dcterms:modified xsi:type="dcterms:W3CDTF">2018-11-14T19:07:55Z</dcterms:modified>
</cp:coreProperties>
</file>