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2" r:id="rId3"/>
    <p:sldId id="274" r:id="rId4"/>
    <p:sldId id="275" r:id="rId5"/>
    <p:sldId id="276" r:id="rId6"/>
    <p:sldId id="291" r:id="rId7"/>
    <p:sldId id="284" r:id="rId8"/>
    <p:sldId id="285" r:id="rId9"/>
    <p:sldId id="286" r:id="rId10"/>
    <p:sldId id="287" r:id="rId11"/>
    <p:sldId id="288" r:id="rId12"/>
    <p:sldId id="278" r:id="rId13"/>
    <p:sldId id="280" r:id="rId14"/>
    <p:sldId id="281" r:id="rId15"/>
    <p:sldId id="282" r:id="rId16"/>
    <p:sldId id="289" r:id="rId17"/>
    <p:sldId id="290" r:id="rId18"/>
    <p:sldId id="283" r:id="rId19"/>
  </p:sldIdLst>
  <p:sldSz cx="12188825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-444" y="-96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54215F-F545-4790-BE19-8E60932F41E0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BCF467-D913-41EC-A17E-EFCDA289397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DF6F21-9E1F-4622-A38F-0311B73374B2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9F2ABE-F536-44C7-B0FD-B2FDA562B21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060B4-4575-42BD-8BCB-EA94A5AF405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6F45D40-527F-4A20-A2AA-FC497ADB1264}" type="slidenum">
              <a:rPr lang="it-IT" sz="1200">
                <a:latin typeface="+mn-lt"/>
              </a:rPr>
              <a:pPr algn="r">
                <a:defRPr/>
              </a:pPr>
              <a:t>16</a:t>
            </a:fld>
            <a:endParaRPr lang="it-I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867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512F029-38C5-43B8-BA06-48CDB0845E48}" type="slidenum">
              <a:rPr lang="it-IT" sz="1200">
                <a:latin typeface="+mn-lt"/>
              </a:rPr>
              <a:pPr algn="r">
                <a:defRPr/>
              </a:pPr>
              <a:t>17</a:t>
            </a:fld>
            <a:endParaRPr lang="it-IT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03C54-439A-42FC-B691-117131131E8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BEE2D-0491-4646-81EB-4088151E3F26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E3F5A-7884-4352-A3C3-454BC2E6C82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7FC65-107E-4B60-84A4-F186E8CDD22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197AE-E55D-4DB6-A45D-DC689BCEBFB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0F6E1-9079-43BB-90B7-C208140AFE2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E850D-7F4A-4D26-B5D1-3F48EF32B1C2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16EB8-93BF-41A3-93ED-50B92AFA0C4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4BFAD-7584-4F4D-AB55-9C891608EBE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/>
        </p:nvSpPr>
        <p:spPr bwMode="ltGray">
          <a:xfrm>
            <a:off x="115792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/>
          <p:cNvSpPr/>
          <p:nvPr/>
        </p:nvSpPr>
        <p:spPr bwMode="gray">
          <a:xfrm>
            <a:off x="11274425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9"/>
          <p:cNvSpPr/>
          <p:nvPr/>
        </p:nvSpPr>
        <p:spPr bwMode="ltGray">
          <a:xfrm>
            <a:off x="121920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7" name="Rettangolo 10"/>
          <p:cNvSpPr/>
          <p:nvPr/>
        </p:nvSpPr>
        <p:spPr bwMode="gray">
          <a:xfrm>
            <a:off x="0" y="0"/>
            <a:ext cx="1219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8" name="Rettangolo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9" name="Connettore diritto 12"/>
          <p:cNvCxnSpPr/>
          <p:nvPr/>
        </p:nvCxnSpPr>
        <p:spPr bwMode="white">
          <a:xfrm>
            <a:off x="1157287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13"/>
          <p:cNvSpPr/>
          <p:nvPr/>
        </p:nvSpPr>
        <p:spPr bwMode="black">
          <a:xfrm>
            <a:off x="0" y="5643563"/>
            <a:ext cx="1216025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11" name="Connettore diritto 14"/>
          <p:cNvCxnSpPr/>
          <p:nvPr/>
        </p:nvCxnSpPr>
        <p:spPr bwMode="white">
          <a:xfrm>
            <a:off x="12192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5"/>
          <p:cNvCxnSpPr/>
          <p:nvPr/>
        </p:nvCxnSpPr>
        <p:spPr bwMode="white">
          <a:xfrm>
            <a:off x="0" y="5630863"/>
            <a:ext cx="1828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 greco"/>
          <p:cNvSpPr>
            <a:spLocks/>
          </p:cNvSpPr>
          <p:nvPr/>
        </p:nvSpPr>
        <p:spPr bwMode="white">
          <a:xfrm>
            <a:off x="276225" y="6032500"/>
            <a:ext cx="593725" cy="519113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121899" tIns="60949" rIns="121899" bIns="6094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C79FC2-F92A-4A24-95B3-538AA8459451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66413" y="6356350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A0D9B9-71A6-483F-85BC-6D5B6655F33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8BE8-5659-4D10-8053-F2DFC80F4B9F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26A6-F96F-41A2-A13A-202C92B20C4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 bwMode="black"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7"/>
          <p:cNvSpPr/>
          <p:nvPr/>
        </p:nvSpPr>
        <p:spPr bwMode="ltGray">
          <a:xfrm>
            <a:off x="617538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7" name="Rettangolo 9"/>
          <p:cNvSpPr/>
          <p:nvPr/>
        </p:nvSpPr>
        <p:spPr bwMode="black">
          <a:xfrm>
            <a:off x="617538" y="736600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8" name="Connettore diritto 10"/>
          <p:cNvCxnSpPr/>
          <p:nvPr/>
        </p:nvCxnSpPr>
        <p:spPr bwMode="white">
          <a:xfrm>
            <a:off x="617538" y="7366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11"/>
          <p:cNvCxnSpPr/>
          <p:nvPr/>
        </p:nvCxnSpPr>
        <p:spPr bwMode="white">
          <a:xfrm>
            <a:off x="617538" y="13462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 greco"/>
          <p:cNvSpPr>
            <a:spLocks/>
          </p:cNvSpPr>
          <p:nvPr/>
        </p:nvSpPr>
        <p:spPr bwMode="white">
          <a:xfrm rot="5400000">
            <a:off x="756445" y="897731"/>
            <a:ext cx="334962" cy="295275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cxnSp>
        <p:nvCxnSpPr>
          <p:cNvPr id="11" name="Connettore diritto 13"/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5D26-028A-4926-BCA2-154CD3618D69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7F7-FF35-42FC-8E4B-A59DDF6C815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5181-E853-4453-8C48-8CD853E63745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BF83-0F28-42FA-906C-3F5030C52FB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8"/>
          <p:cNvSpPr/>
          <p:nvPr/>
        </p:nvSpPr>
        <p:spPr bwMode="black">
          <a:xfrm>
            <a:off x="115792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19"/>
          <p:cNvSpPr/>
          <p:nvPr/>
        </p:nvSpPr>
        <p:spPr bwMode="gray">
          <a:xfrm>
            <a:off x="11274425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23"/>
          <p:cNvSpPr/>
          <p:nvPr/>
        </p:nvSpPr>
        <p:spPr bwMode="gray">
          <a:xfrm>
            <a:off x="12160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7" name="Rettangolo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8" name="Connettore diritto 21"/>
          <p:cNvCxnSpPr/>
          <p:nvPr/>
        </p:nvCxnSpPr>
        <p:spPr bwMode="white">
          <a:xfrm>
            <a:off x="1157287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15"/>
          <p:cNvSpPr/>
          <p:nvPr/>
        </p:nvSpPr>
        <p:spPr bwMode="black">
          <a:xfrm>
            <a:off x="0" y="5643563"/>
            <a:ext cx="1216025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Pi greco"/>
          <p:cNvSpPr>
            <a:spLocks/>
          </p:cNvSpPr>
          <p:nvPr/>
        </p:nvSpPr>
        <p:spPr bwMode="white">
          <a:xfrm>
            <a:off x="276225" y="6032500"/>
            <a:ext cx="593725" cy="519113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121899" tIns="60949" rIns="121899" bIns="6094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cxnSp>
        <p:nvCxnSpPr>
          <p:cNvPr id="11" name="Connettore diritto 22"/>
          <p:cNvCxnSpPr/>
          <p:nvPr/>
        </p:nvCxnSpPr>
        <p:spPr bwMode="white">
          <a:xfrm>
            <a:off x="121602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25"/>
          <p:cNvSpPr/>
          <p:nvPr/>
        </p:nvSpPr>
        <p:spPr bwMode="black">
          <a:xfrm>
            <a:off x="11579225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3" name="Rettangolo 26"/>
          <p:cNvSpPr/>
          <p:nvPr/>
        </p:nvSpPr>
        <p:spPr bwMode="gray">
          <a:xfrm>
            <a:off x="11274425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4" name="Rettangolo 27"/>
          <p:cNvSpPr/>
          <p:nvPr/>
        </p:nvSpPr>
        <p:spPr bwMode="gray">
          <a:xfrm>
            <a:off x="1219200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5" name="Rettangolo 28"/>
          <p:cNvSpPr/>
          <p:nvPr/>
        </p:nvSpPr>
        <p:spPr>
          <a:xfrm>
            <a:off x="0" y="0"/>
            <a:ext cx="12192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6" name="Rettangolo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17" name="Connettore diritto 30"/>
          <p:cNvCxnSpPr/>
          <p:nvPr/>
        </p:nvCxnSpPr>
        <p:spPr bwMode="white">
          <a:xfrm>
            <a:off x="11572875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31"/>
          <p:cNvSpPr/>
          <p:nvPr/>
        </p:nvSpPr>
        <p:spPr bwMode="black">
          <a:xfrm>
            <a:off x="0" y="0"/>
            <a:ext cx="1216025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19" name="Connettore diritto 32"/>
          <p:cNvCxnSpPr/>
          <p:nvPr/>
        </p:nvCxnSpPr>
        <p:spPr bwMode="white">
          <a:xfrm>
            <a:off x="1219200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7982C2-E923-4A7E-AEEA-3C880BEE05FA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66413" y="6356350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3D2480-C5CE-410B-84E6-144443C241C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D39F-6D7A-44DD-81D7-7FA800894EE4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A3E8-EB65-486B-8191-24BFFC15C61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5F7E-349D-41AF-9879-248D5E2A0C1E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15C4-DFDC-4B8D-8807-3720C09D504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C36B-F8D1-42FA-BF07-C0BA8B4CDE55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91F0-5F5C-48D1-9C32-816353FB1E2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 bwMode="ltGray">
          <a:xfrm>
            <a:off x="625475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" name="Rettangolo 5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4" name="Connettore diritto 6"/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7"/>
          <p:cNvSpPr/>
          <p:nvPr/>
        </p:nvSpPr>
        <p:spPr bwMode="gray">
          <a:xfrm>
            <a:off x="10969625" y="0"/>
            <a:ext cx="922338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8"/>
          <p:cNvSpPr/>
          <p:nvPr/>
        </p:nvSpPr>
        <p:spPr bwMode="black">
          <a:xfrm>
            <a:off x="11891963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7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28A5-608F-478D-931F-5AA717BFCDAF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D7B77D-6019-4760-A662-A37E78AB2DE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 bwMode="gray">
          <a:xfrm>
            <a:off x="622300" y="0"/>
            <a:ext cx="414655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8"/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7" name="Connettore diritto 9"/>
          <p:cNvCxnSpPr/>
          <p:nvPr/>
        </p:nvCxnSpPr>
        <p:spPr bwMode="white">
          <a:xfrm>
            <a:off x="6223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10"/>
          <p:cNvSpPr/>
          <p:nvPr/>
        </p:nvSpPr>
        <p:spPr bwMode="gray"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676400"/>
          </a:xfrm>
        </p:spPr>
        <p:txBody>
          <a:bodyPr rtlCol="0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2133600"/>
            <a:ext cx="3293422" cy="40386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4ADE-ECE4-483F-BAD5-FE6F3940BB0D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D49A-9ABB-467F-B57E-13218D1EF11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0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7"/>
          <p:cNvSpPr/>
          <p:nvPr/>
        </p:nvSpPr>
        <p:spPr bwMode="black"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7" name="Rettangolo 8"/>
          <p:cNvSpPr/>
          <p:nvPr userDrawn="1"/>
        </p:nvSpPr>
        <p:spPr bwMode="ltGray">
          <a:xfrm>
            <a:off x="4875213" y="0"/>
            <a:ext cx="70167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8" name="Connettore diritto 9"/>
          <p:cNvCxnSpPr/>
          <p:nvPr/>
        </p:nvCxnSpPr>
        <p:spPr bwMode="white">
          <a:xfrm>
            <a:off x="1187926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676400"/>
          </a:xfrm>
        </p:spPr>
        <p:txBody>
          <a:bodyPr rtlCol="0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4240" y="2133600"/>
            <a:ext cx="3293422" cy="40386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BA236A-8F20-4C8B-B3F9-58E3FF44DAC2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5451FA-A5B6-4DAD-8615-8CC0CFEA55F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gray"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 bwMode="ltGray">
          <a:xfrm>
            <a:off x="617538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9" name="Rettangolo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3" name="Rettangolo 12"/>
          <p:cNvSpPr/>
          <p:nvPr/>
        </p:nvSpPr>
        <p:spPr bwMode="black">
          <a:xfrm>
            <a:off x="617538" y="736600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14" name="Connettore diritto 13"/>
          <p:cNvCxnSpPr/>
          <p:nvPr/>
        </p:nvCxnSpPr>
        <p:spPr bwMode="white">
          <a:xfrm>
            <a:off x="617538" y="7366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 bwMode="white">
          <a:xfrm>
            <a:off x="617538" y="13462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 greco"/>
          <p:cNvSpPr>
            <a:spLocks/>
          </p:cNvSpPr>
          <p:nvPr/>
        </p:nvSpPr>
        <p:spPr bwMode="white">
          <a:xfrm>
            <a:off x="755650" y="898525"/>
            <a:ext cx="336550" cy="293688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cxnSp>
        <p:nvCxnSpPr>
          <p:cNvPr id="16" name="Connettore diritto 15"/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Segnaposto titolo 1"/>
          <p:cNvSpPr>
            <a:spLocks noGrp="1"/>
          </p:cNvSpPr>
          <p:nvPr>
            <p:ph type="title"/>
          </p:nvPr>
        </p:nvSpPr>
        <p:spPr bwMode="auto">
          <a:xfrm>
            <a:off x="1593850" y="177800"/>
            <a:ext cx="97821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593850" y="1600200"/>
            <a:ext cx="9782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80013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ED23C9-056D-4B82-A8BC-4F71C0CB8429}" type="datetime1">
              <a:rPr lang="it-IT"/>
              <a:pPr>
                <a:defRPr/>
              </a:pPr>
              <a:t>13/11/2018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596063" y="6356350"/>
            <a:ext cx="397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66425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9F3DF3-AFB5-42DC-BC3C-453367EF605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61" r:id="rId3"/>
    <p:sldLayoutId id="2147483656" r:id="rId4"/>
    <p:sldLayoutId id="2147483657" r:id="rId5"/>
    <p:sldLayoutId id="2147483658" r:id="rId6"/>
    <p:sldLayoutId id="2147483662" r:id="rId7"/>
    <p:sldLayoutId id="2147483663" r:id="rId8"/>
    <p:sldLayoutId id="2147483664" r:id="rId9"/>
    <p:sldLayoutId id="2147483659" r:id="rId10"/>
    <p:sldLayoutId id="214748366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5404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188913"/>
            <a:ext cx="418941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>
          <a:xfrm>
            <a:off x="1198563" y="2133600"/>
            <a:ext cx="3292475" cy="40386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Euphemia" pitchFamily="34" charset="0"/>
              <a:buNone/>
              <a:defRPr/>
            </a:pPr>
            <a:r>
              <a:rPr lang="it-IT" b="1" dirty="0" smtClean="0"/>
              <a:t>Scuola </a:t>
            </a:r>
            <a:r>
              <a:rPr lang="it-IT" b="1" dirty="0"/>
              <a:t>Estiva Scuola Estiva per la formazione dei docenti del primo </a:t>
            </a:r>
            <a:r>
              <a:rPr lang="it-IT" b="1" dirty="0" smtClean="0"/>
              <a:t>ciclo 2018</a:t>
            </a:r>
          </a:p>
          <a:p>
            <a:pPr eaLnBrk="1" fontAlgn="auto" hangingPunct="1">
              <a:spcAft>
                <a:spcPts val="0"/>
              </a:spcAft>
              <a:buFont typeface="Euphemia" pitchFamily="34" charset="0"/>
              <a:buNone/>
              <a:defRPr/>
            </a:pPr>
            <a:endParaRPr lang="it-IT" b="1" dirty="0"/>
          </a:p>
          <a:p>
            <a:pPr eaLnBrk="1" fontAlgn="auto" hangingPunct="1">
              <a:spcAft>
                <a:spcPts val="0"/>
              </a:spcAft>
              <a:buFont typeface="Euphemia" pitchFamily="34" charset="0"/>
              <a:buNone/>
              <a:defRPr/>
            </a:pPr>
            <a:endParaRPr lang="it-IT" b="1" dirty="0" smtClean="0"/>
          </a:p>
          <a:p>
            <a:pPr eaLnBrk="1" fontAlgn="auto" hangingPunct="1">
              <a:spcAft>
                <a:spcPts val="0"/>
              </a:spcAft>
              <a:buFont typeface="Euphemia" pitchFamily="34" charset="0"/>
              <a:buNone/>
              <a:defRPr/>
            </a:pPr>
            <a:r>
              <a:rPr lang="it-IT" sz="2800" b="1" dirty="0" smtClean="0"/>
              <a:t>Statistica </a:t>
            </a:r>
            <a:r>
              <a:rPr lang="it-IT" sz="2800" b="1" dirty="0"/>
              <a:t>e probabilità in classe: strumenti di lettura e analisi della realtà e della scienza</a:t>
            </a:r>
          </a:p>
        </p:txBody>
      </p:sp>
      <p:pic>
        <p:nvPicPr>
          <p:cNvPr id="15363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4086" b="4086"/>
          <a:stretch>
            <a:fillRect/>
          </a:stretch>
        </p:blipFill>
        <p:spPr>
          <a:xfrm>
            <a:off x="5180013" y="482600"/>
            <a:ext cx="6196012" cy="56896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body" idx="4294967295"/>
          </p:nvPr>
        </p:nvSpPr>
        <p:spPr>
          <a:xfrm>
            <a:off x="1557338" y="333375"/>
            <a:ext cx="9782175" cy="5867400"/>
          </a:xfrm>
        </p:spPr>
        <p:txBody>
          <a:bodyPr/>
          <a:lstStyle/>
          <a:p>
            <a:pPr>
              <a:buFont typeface="Euphemia"/>
              <a:buNone/>
            </a:pPr>
            <a:r>
              <a:rPr lang="it-IT" b="1" i="1" smtClean="0"/>
              <a:t>Esperienza</a:t>
            </a:r>
            <a:r>
              <a:rPr lang="it-IT" b="1" smtClean="0"/>
              <a:t> . Statistica ed educazione stradale?!</a:t>
            </a:r>
            <a:br>
              <a:rPr lang="it-IT" b="1" smtClean="0"/>
            </a:br>
            <a:r>
              <a:rPr lang="it-IT" b="1" smtClean="0"/>
              <a:t>Il Progetto Statistica…mente in strada</a:t>
            </a:r>
          </a:p>
          <a:p>
            <a:pPr>
              <a:buFont typeface="Euphemia"/>
              <a:buNone/>
            </a:pPr>
            <a:r>
              <a:rPr lang="it-IT" smtClean="0"/>
              <a:t>Nucleo Educazione Stradale | Locale di Padova</a:t>
            </a:r>
            <a:endParaRPr lang="it-IT" b="1" smtClean="0"/>
          </a:p>
          <a:p>
            <a:pPr>
              <a:buFont typeface="Euphemia"/>
              <a:buNone/>
            </a:pPr>
            <a:endParaRPr lang="it-IT" b="1" i="1" smtClean="0"/>
          </a:p>
          <a:p>
            <a:pPr>
              <a:buFont typeface="Euphemia"/>
              <a:buNone/>
            </a:pPr>
            <a:r>
              <a:rPr lang="it-IT" b="1" i="1" smtClean="0"/>
              <a:t>Teoria</a:t>
            </a:r>
            <a:r>
              <a:rPr lang="it-IT" b="1" smtClean="0"/>
              <a:t> . Indicatori, percentuali, valori centrali e misure di variabilità</a:t>
            </a:r>
          </a:p>
          <a:p>
            <a:pPr>
              <a:buFont typeface="Euphemia"/>
              <a:buNone/>
            </a:pPr>
            <a:r>
              <a:rPr lang="it-IT" smtClean="0"/>
              <a:t>Rina Camporese | Istat</a:t>
            </a:r>
            <a:endParaRPr lang="it-IT" b="1" smtClean="0"/>
          </a:p>
          <a:p>
            <a:pPr>
              <a:buFont typeface="Euphemia"/>
              <a:buNone/>
            </a:pPr>
            <a:r>
              <a:rPr lang="it-IT" b="1" i="1" smtClean="0"/>
              <a:t>Laboratorio</a:t>
            </a:r>
            <a:r>
              <a:rPr lang="it-IT" b="1" smtClean="0"/>
              <a:t> . Sintetizzare i dati con numeri, grafici e mappe</a:t>
            </a:r>
          </a:p>
          <a:p>
            <a:pPr>
              <a:buFont typeface="Euphemia"/>
              <a:buNone/>
            </a:pPr>
            <a:r>
              <a:rPr lang="it-IT" smtClean="0"/>
              <a:t>Monica Novielli | Istat Sara Letardi | Istat</a:t>
            </a:r>
            <a:endParaRPr lang="it-IT" b="1" smtClean="0"/>
          </a:p>
          <a:p>
            <a:pPr>
              <a:buFont typeface="Euphemia"/>
              <a:buNone/>
            </a:pPr>
            <a:r>
              <a:rPr lang="it-IT" b="1" smtClean="0"/>
              <a:t>Dibattito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body" idx="4294967295"/>
          </p:nvPr>
        </p:nvSpPr>
        <p:spPr>
          <a:xfrm>
            <a:off x="1593850" y="476250"/>
            <a:ext cx="9782175" cy="5695950"/>
          </a:xfrm>
        </p:spPr>
        <p:txBody>
          <a:bodyPr/>
          <a:lstStyle/>
          <a:p>
            <a:pPr>
              <a:lnSpc>
                <a:spcPct val="80000"/>
              </a:lnSpc>
              <a:buFont typeface="Euphemia"/>
              <a:buNone/>
            </a:pPr>
            <a:r>
              <a:rPr lang="it-IT" b="1" i="1" smtClean="0"/>
              <a:t>Teoria</a:t>
            </a:r>
            <a:r>
              <a:rPr lang="it-IT" b="1" smtClean="0"/>
              <a:t>. Statistica e probabilità nelle prove Invalsi</a:t>
            </a:r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smtClean="0"/>
              <a:t>Luigi Tomasi | Mathesis</a:t>
            </a:r>
            <a:r>
              <a:rPr lang="it-IT" b="1" smtClean="0"/>
              <a:t> </a:t>
            </a:r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b="1" i="1" smtClean="0"/>
              <a:t>Laboratori . </a:t>
            </a:r>
            <a:r>
              <a:rPr lang="it-IT" b="1" smtClean="0"/>
              <a:t>Kit probabilità: laboratori e strumenti per studiare la probabilità in classe divertendosi!</a:t>
            </a:r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smtClean="0"/>
              <a:t>Rina Camporese | Istat  Susi Osti | Istat - Mathesis </a:t>
            </a:r>
          </a:p>
          <a:p>
            <a:pPr>
              <a:lnSpc>
                <a:spcPct val="80000"/>
              </a:lnSpc>
              <a:buFont typeface="Euphemia"/>
              <a:buNone/>
            </a:pPr>
            <a:endParaRPr lang="it-IT" smtClean="0"/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b="1" i="1" smtClean="0"/>
              <a:t>Esperienza</a:t>
            </a:r>
            <a:r>
              <a:rPr lang="it-IT" b="1" smtClean="0"/>
              <a:t> . Il festival della Statistica e della Demografia alla 4° edizione!</a:t>
            </a:r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smtClean="0"/>
              <a:t>Eugenio Brentari | Società Italiana Statistica</a:t>
            </a:r>
            <a:endParaRPr lang="it-IT" b="1" smtClean="0"/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b="1" smtClean="0"/>
              <a:t>Conclusioni e dibattito</a:t>
            </a:r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smtClean="0"/>
              <a:t>Elisabetta Lorenzetti | Mathesis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Segnaposto testo 9"/>
          <p:cNvSpPr txBox="1">
            <a:spLocks/>
          </p:cNvSpPr>
          <p:nvPr/>
        </p:nvSpPr>
        <p:spPr bwMode="auto">
          <a:xfrm>
            <a:off x="1198563" y="404813"/>
            <a:ext cx="85677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Statistica e probabilità in classe: strumenti di lettura e analisi della realtà e della scienza</a:t>
            </a:r>
          </a:p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La valutazione dei partecipanti</a:t>
            </a:r>
          </a:p>
        </p:txBody>
      </p:sp>
      <p:sp>
        <p:nvSpPr>
          <p:cNvPr id="29699" name="AutoShape 4" descr="Grafico delle risposte di Moduli. Titolo della domanda: Quanto i contenuti disciplinari proposti risultano pertinenti rispetto agli obiettivi di apprendimento previsti in ambito “Dati e previsioni” dalle indicazioni nazionali?. Numero di risposte: 1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Euphemia"/>
            </a:endParaRPr>
          </a:p>
        </p:txBody>
      </p:sp>
      <p:pic>
        <p:nvPicPr>
          <p:cNvPr id="29700" name="Immagin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4463" y="2060575"/>
            <a:ext cx="790416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Segnaposto testo 9"/>
          <p:cNvSpPr txBox="1">
            <a:spLocks/>
          </p:cNvSpPr>
          <p:nvPr/>
        </p:nvSpPr>
        <p:spPr bwMode="auto">
          <a:xfrm>
            <a:off x="1198563" y="404813"/>
            <a:ext cx="85677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Statistica e probabilità in classe: strumenti di lettura e analisi della realtà e della scienza</a:t>
            </a:r>
          </a:p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La valutazione dei partecipanti</a:t>
            </a:r>
          </a:p>
        </p:txBody>
      </p:sp>
      <p:sp>
        <p:nvSpPr>
          <p:cNvPr id="31747" name="AutoShape 4" descr="Grafico delle risposte di Moduli. Titolo della domanda: Quanto i contenuti disciplinari proposti risultano pertinenti rispetto agli obiettivi di apprendimento previsti in ambito “Dati e previsioni” dalle indicazioni nazionali?. Numero di risposte: 1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Euphemia"/>
            </a:endParaRPr>
          </a:p>
        </p:txBody>
      </p:sp>
      <p:pic>
        <p:nvPicPr>
          <p:cNvPr id="31748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4463" y="2371725"/>
            <a:ext cx="75993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Segnaposto testo 9"/>
          <p:cNvSpPr txBox="1">
            <a:spLocks/>
          </p:cNvSpPr>
          <p:nvPr/>
        </p:nvSpPr>
        <p:spPr bwMode="auto">
          <a:xfrm>
            <a:off x="1262063" y="388938"/>
            <a:ext cx="8569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endParaRPr lang="it-IT" sz="2800" b="1"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I commenti sui materiali illustrati…</a:t>
            </a:r>
          </a:p>
        </p:txBody>
      </p:sp>
      <p:sp>
        <p:nvSpPr>
          <p:cNvPr id="33795" name="AutoShape 4" descr="Grafico delle risposte di Moduli. Titolo della domanda: Quanto i contenuti disciplinari proposti risultano pertinenti rispetto agli obiettivi di apprendimento previsti in ambito “Dati e previsioni” dalle indicazioni nazionali?. Numero di risposte: 1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Euphemia"/>
            </a:endParaRPr>
          </a:p>
        </p:txBody>
      </p:sp>
      <p:sp>
        <p:nvSpPr>
          <p:cNvPr id="33796" name="Rettangolo 4"/>
          <p:cNvSpPr>
            <a:spLocks noChangeArrowheads="1"/>
          </p:cNvSpPr>
          <p:nvPr/>
        </p:nvSpPr>
        <p:spPr bwMode="auto">
          <a:xfrm>
            <a:off x="1250950" y="2025650"/>
            <a:ext cx="93075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000" b="1">
                <a:latin typeface="Euphemia"/>
              </a:rPr>
              <a:t>I materiali sono stati valutati come molto utili. Molti non conoscevano cosa il sito dell’Istat mettesse a disposizione per la scuola. Il sito ha moltissime risorse adattabili fin dalla scuola primaria.</a:t>
            </a:r>
          </a:p>
          <a:p>
            <a:pPr marL="285750" indent="-285750">
              <a:buFont typeface="Arial" charset="0"/>
              <a:buChar char="•"/>
            </a:pPr>
            <a:endParaRPr lang="it-IT" sz="2000" b="1">
              <a:latin typeface="Euphemia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b="1">
                <a:latin typeface="Euphemia"/>
              </a:rPr>
              <a:t>E’ importante l’utilizzo della statistica ufficiale nella scuola. Le statistiche ufficiale sono uno strumento insostituibile per leggere la realtà attraverso i numeri sia nello spazio che nel tempo.</a:t>
            </a:r>
          </a:p>
          <a:p>
            <a:pPr marL="285750" indent="-285750">
              <a:buFont typeface="Arial" charset="0"/>
              <a:buChar char="•"/>
            </a:pPr>
            <a:endParaRPr lang="it-IT" sz="2000" b="1">
              <a:latin typeface="Euphemia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b="1">
                <a:latin typeface="Euphemia"/>
              </a:rPr>
              <a:t>Indipendentemente dalle abilità di calcolo, è importante che i ragazzi entrino presto in contatto con i rudimenti della statistica e della probabilità, per imparare a gestire l’incertezza nell’esprimere giudizi, formulare previsioni e prendere decisioni utilizzando al meglio i dati disponibili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Segnaposto testo 9"/>
          <p:cNvSpPr txBox="1">
            <a:spLocks/>
          </p:cNvSpPr>
          <p:nvPr/>
        </p:nvSpPr>
        <p:spPr bwMode="auto">
          <a:xfrm>
            <a:off x="1262063" y="388938"/>
            <a:ext cx="85693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I commenti e suggerimenti</a:t>
            </a:r>
          </a:p>
        </p:txBody>
      </p:sp>
      <p:sp>
        <p:nvSpPr>
          <p:cNvPr id="35843" name="AutoShape 4" descr="Grafico delle risposte di Moduli. Titolo della domanda: Quanto i contenuti disciplinari proposti risultano pertinenti rispetto agli obiettivi di apprendimento previsti in ambito “Dati e previsioni” dalle indicazioni nazionali?. Numero di risposte: 1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Euphemia"/>
            </a:endParaRPr>
          </a:p>
        </p:txBody>
      </p:sp>
      <p:sp>
        <p:nvSpPr>
          <p:cNvPr id="35844" name="Rettangolo 4"/>
          <p:cNvSpPr>
            <a:spLocks noChangeArrowheads="1"/>
          </p:cNvSpPr>
          <p:nvPr/>
        </p:nvSpPr>
        <p:spPr bwMode="auto">
          <a:xfrm>
            <a:off x="1250950" y="2025650"/>
            <a:ext cx="78676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000" b="1">
                <a:latin typeface="Euphemia"/>
              </a:rPr>
              <a:t>Per alcuni la parte teorica è stata impegnativa, tuttavia i  percorsi illustrati si sono agganciati bene alle attività proposte in classe.</a:t>
            </a:r>
          </a:p>
          <a:p>
            <a:pPr marL="285750" indent="-285750">
              <a:buFont typeface="Arial" charset="0"/>
              <a:buChar char="•"/>
            </a:pPr>
            <a:endParaRPr lang="it-IT" sz="2000" b="1">
              <a:latin typeface="Euphemia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b="1">
                <a:latin typeface="Euphemia"/>
              </a:rPr>
              <a:t>Il suggerimento è di continuare con queste interessanti proposte di aggiornamento, coinvolgendo maggiormente i partecipanti nelle attività laboratoriali, infatti nonostante il poco tempo a disposizione è un valido modo per convincerli della validità di un metodo e farlo memorizzare.</a:t>
            </a:r>
          </a:p>
          <a:p>
            <a:pPr marL="285750" indent="-285750">
              <a:buFont typeface="Arial" charset="0"/>
              <a:buChar char="•"/>
            </a:pPr>
            <a:endParaRPr lang="it-IT" sz="2000" b="1">
              <a:latin typeface="Euphemia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b="1">
                <a:latin typeface="Euphemia"/>
              </a:rPr>
              <a:t>I laboratori facilmente replicabili in classe sono quindi l’attività più richiesta perché utili per sperimentare con mano le esercitazioni da proporre in classe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Segnaposto testo 9"/>
          <p:cNvSpPr txBox="1">
            <a:spLocks/>
          </p:cNvSpPr>
          <p:nvPr/>
        </p:nvSpPr>
        <p:spPr bwMode="auto">
          <a:xfrm>
            <a:off x="1198563" y="404813"/>
            <a:ext cx="85677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Tutti i materiali sono disponibili!</a:t>
            </a:r>
          </a:p>
        </p:txBody>
      </p:sp>
      <p:pic>
        <p:nvPicPr>
          <p:cNvPr id="56324" name="Immagin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2247900"/>
            <a:ext cx="2794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ttangolo 22"/>
          <p:cNvSpPr>
            <a:spLocks noChangeArrowheads="1"/>
          </p:cNvSpPr>
          <p:nvPr/>
        </p:nvSpPr>
        <p:spPr bwMode="auto">
          <a:xfrm>
            <a:off x="4222750" y="2565400"/>
            <a:ext cx="637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latin typeface="Euphemia"/>
              </a:rPr>
              <a:t>Cartella materiali della Scuola Estiva</a:t>
            </a:r>
          </a:p>
          <a:p>
            <a:r>
              <a:rPr lang="it-IT" sz="2800">
                <a:latin typeface="Euphemia"/>
              </a:rPr>
              <a:t>https://goo.gl/mHffw7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Segnaposto testo 9"/>
          <p:cNvSpPr txBox="1">
            <a:spLocks/>
          </p:cNvSpPr>
          <p:nvPr/>
        </p:nvSpPr>
        <p:spPr bwMode="auto">
          <a:xfrm>
            <a:off x="1198563" y="404813"/>
            <a:ext cx="85677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Ve ne segnalo alcuni…</a:t>
            </a:r>
          </a:p>
        </p:txBody>
      </p:sp>
      <p:sp>
        <p:nvSpPr>
          <p:cNvPr id="58372" name="Rettangolo 8"/>
          <p:cNvSpPr>
            <a:spLocks noChangeArrowheads="1"/>
          </p:cNvSpPr>
          <p:nvPr/>
        </p:nvSpPr>
        <p:spPr bwMode="auto">
          <a:xfrm>
            <a:off x="1125538" y="1196975"/>
            <a:ext cx="95408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>
              <a:latin typeface="Euphemia"/>
            </a:endParaRPr>
          </a:p>
          <a:p>
            <a:pPr>
              <a:lnSpc>
                <a:spcPct val="150000"/>
              </a:lnSpc>
            </a:pPr>
            <a:r>
              <a:rPr lang="it-IT" sz="2000" b="1">
                <a:solidFill>
                  <a:srgbClr val="C00000"/>
                </a:solidFill>
                <a:latin typeface="Euphemia"/>
              </a:rPr>
              <a:t>La statistica a scuola [e non solo]</a:t>
            </a:r>
          </a:p>
          <a:p>
            <a:pPr>
              <a:lnSpc>
                <a:spcPct val="150000"/>
              </a:lnSpc>
            </a:pPr>
            <a:r>
              <a:rPr lang="it-IT" sz="2000">
                <a:latin typeface="Euphemia"/>
              </a:rPr>
              <a:t>www.istat.it/it/statistica-per-tutti</a:t>
            </a:r>
          </a:p>
          <a:p>
            <a:pPr>
              <a:lnSpc>
                <a:spcPct val="150000"/>
              </a:lnSpc>
            </a:pPr>
            <a:endParaRPr lang="it-IT" sz="2000">
              <a:latin typeface="Euphemia"/>
            </a:endParaRPr>
          </a:p>
          <a:p>
            <a:pPr lvl="1">
              <a:lnSpc>
                <a:spcPct val="150000"/>
              </a:lnSpc>
            </a:pPr>
            <a:r>
              <a:rPr lang="it-IT" sz="2000" b="1">
                <a:solidFill>
                  <a:srgbClr val="C00000"/>
                </a:solidFill>
                <a:latin typeface="Euphemia"/>
              </a:rPr>
              <a:t>Le Streghe di Bayes e altre storie. Come ti spiego la statistica con le fiabe</a:t>
            </a:r>
          </a:p>
          <a:p>
            <a:pPr lvl="1">
              <a:lnSpc>
                <a:spcPct val="150000"/>
              </a:lnSpc>
            </a:pPr>
            <a:r>
              <a:rPr lang="it-IT" sz="2000">
                <a:latin typeface="Euphemia"/>
              </a:rPr>
              <a:t>www.istat.it/it/files/2017/10/Le_streghe_di_Bayes.pdf</a:t>
            </a:r>
          </a:p>
          <a:p>
            <a:pPr>
              <a:lnSpc>
                <a:spcPct val="150000"/>
              </a:lnSpc>
            </a:pPr>
            <a:endParaRPr lang="it-IT" sz="2000">
              <a:latin typeface="Euphemia"/>
            </a:endParaRPr>
          </a:p>
          <a:p>
            <a:pPr>
              <a:lnSpc>
                <a:spcPct val="150000"/>
              </a:lnSpc>
            </a:pPr>
            <a:r>
              <a:rPr lang="it-IT" sz="2000" b="1">
                <a:solidFill>
                  <a:srgbClr val="C00000"/>
                </a:solidFill>
                <a:latin typeface="Euphemia"/>
              </a:rPr>
              <a:t>Serie storiche: la storia del nostro Paese dal 1861 a oggi attraverso i numeri</a:t>
            </a:r>
            <a:endParaRPr lang="it-IT" sz="2000">
              <a:solidFill>
                <a:srgbClr val="C00000"/>
              </a:solidFill>
              <a:latin typeface="Euphemia"/>
            </a:endParaRPr>
          </a:p>
          <a:p>
            <a:pPr>
              <a:lnSpc>
                <a:spcPct val="150000"/>
              </a:lnSpc>
            </a:pPr>
            <a:r>
              <a:rPr lang="it-IT" sz="2000">
                <a:latin typeface="Euphemia"/>
              </a:rPr>
              <a:t>http://seriestoriche.istat.it/</a:t>
            </a:r>
          </a:p>
          <a:p>
            <a:endParaRPr lang="it-IT" sz="2000">
              <a:latin typeface="Euphemia"/>
            </a:endParaRPr>
          </a:p>
        </p:txBody>
      </p:sp>
      <p:pic>
        <p:nvPicPr>
          <p:cNvPr id="58373" name="Immagine 3"/>
          <p:cNvPicPr>
            <a:picLocks noChangeAspect="1"/>
          </p:cNvPicPr>
          <p:nvPr/>
        </p:nvPicPr>
        <p:blipFill>
          <a:blip r:embed="rId4"/>
          <a:srcRect r="4335"/>
          <a:stretch>
            <a:fillRect/>
          </a:stretch>
        </p:blipFill>
        <p:spPr bwMode="auto">
          <a:xfrm rot="-171993">
            <a:off x="8181975" y="260350"/>
            <a:ext cx="1928813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Segnaposto testo 9"/>
          <p:cNvSpPr txBox="1">
            <a:spLocks/>
          </p:cNvSpPr>
          <p:nvPr/>
        </p:nvSpPr>
        <p:spPr bwMode="auto">
          <a:xfrm>
            <a:off x="7750175" y="2679700"/>
            <a:ext cx="2881313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Grazie dell’attenzione!</a:t>
            </a:r>
          </a:p>
        </p:txBody>
      </p:sp>
      <p:sp>
        <p:nvSpPr>
          <p:cNvPr id="37891" name="AutoShape 4" descr="Grafico delle risposte di Moduli. Titolo della domanda: Quanto i contenuti disciplinari proposti risultano pertinenti rispetto agli obiettivi di apprendimento previsti in ambito “Dati e previsioni” dalle indicazioni nazionali?. Numero di risposte: 1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Euphemia"/>
            </a:endParaRPr>
          </a:p>
        </p:txBody>
      </p:sp>
      <p:pic>
        <p:nvPicPr>
          <p:cNvPr id="37892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538" y="236538"/>
            <a:ext cx="6499225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ttangolo 4"/>
          <p:cNvSpPr>
            <a:spLocks noChangeArrowheads="1"/>
          </p:cNvSpPr>
          <p:nvPr/>
        </p:nvSpPr>
        <p:spPr bwMode="auto">
          <a:xfrm>
            <a:off x="1054100" y="908050"/>
            <a:ext cx="8928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Euphemia"/>
              </a:rPr>
              <a:t>Destinatari: insegnanti della scuola primaria, della scuola secondaria di primo grado e del biennio della scuola secondaria di secondo grado e per studenti ultimo anno corso di laurea in scienze della formazione primaria</a:t>
            </a:r>
          </a:p>
          <a:p>
            <a:r>
              <a:rPr lang="it-IT" sz="2400">
                <a:latin typeface="Euphemia"/>
              </a:rPr>
              <a:t>Partecipanti:29</a:t>
            </a:r>
          </a:p>
          <a:p>
            <a:endParaRPr lang="it-IT" sz="2400">
              <a:latin typeface="Euphemia"/>
            </a:endParaRPr>
          </a:p>
          <a:p>
            <a:endParaRPr lang="it-IT" sz="2400">
              <a:latin typeface="Euphemia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228725" y="4398963"/>
          <a:ext cx="4217988" cy="22701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38179"/>
                <a:gridCol w="118012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Ordine di scuola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Frequenze assolute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Scuola Primaria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Scuola Secondaria I Grado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II Grado (Biennio)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CDL Formazione Primaria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Docente in Pensione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Dottorando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Totale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975" y="4105275"/>
            <a:ext cx="2882900" cy="162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Segnaposto testo 9"/>
          <p:cNvSpPr txBox="1">
            <a:spLocks/>
          </p:cNvSpPr>
          <p:nvPr/>
        </p:nvSpPr>
        <p:spPr bwMode="auto">
          <a:xfrm>
            <a:off x="1198563" y="404813"/>
            <a:ext cx="85677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Metodo e contenuti</a:t>
            </a:r>
          </a:p>
        </p:txBody>
      </p:sp>
      <p:sp>
        <p:nvSpPr>
          <p:cNvPr id="19459" name="Rettangolo 4"/>
          <p:cNvSpPr>
            <a:spLocks noChangeArrowheads="1"/>
          </p:cNvSpPr>
          <p:nvPr/>
        </p:nvSpPr>
        <p:spPr bwMode="auto">
          <a:xfrm>
            <a:off x="1268413" y="2090738"/>
            <a:ext cx="56181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Euphemia"/>
              </a:rPr>
              <a:t>La scuola è stata articolata in </a:t>
            </a:r>
            <a:r>
              <a:rPr lang="it-IT" sz="2400" b="1">
                <a:latin typeface="Euphemia"/>
              </a:rPr>
              <a:t>lezioni dialogate</a:t>
            </a:r>
            <a:r>
              <a:rPr lang="it-IT" sz="2400">
                <a:latin typeface="Euphemia"/>
              </a:rPr>
              <a:t>, </a:t>
            </a:r>
            <a:r>
              <a:rPr lang="it-IT" sz="2400" b="1">
                <a:latin typeface="Euphemia"/>
              </a:rPr>
              <a:t>laboratori specifici</a:t>
            </a:r>
            <a:r>
              <a:rPr lang="it-IT" sz="2400">
                <a:latin typeface="Euphemia"/>
              </a:rPr>
              <a:t> relativi ad unità di apprendimento ed </a:t>
            </a:r>
            <a:r>
              <a:rPr lang="it-IT" sz="2400" b="1">
                <a:latin typeface="Euphemia"/>
              </a:rPr>
              <a:t>esperienze transdisciplinari</a:t>
            </a:r>
            <a:r>
              <a:rPr lang="it-IT" sz="2400">
                <a:latin typeface="Euphemia"/>
              </a:rPr>
              <a:t>. </a:t>
            </a:r>
          </a:p>
          <a:p>
            <a:endParaRPr lang="it-IT" sz="2400">
              <a:latin typeface="Euphemia"/>
            </a:endParaRPr>
          </a:p>
          <a:p>
            <a:r>
              <a:rPr lang="it-IT" sz="2400">
                <a:latin typeface="Euphemia"/>
              </a:rPr>
              <a:t>Le proposte hanno avuto carattere teorico pratico, integrabili nella normale attività didattica e facilmente utilizzate per la costruzione di prove autentiche</a:t>
            </a:r>
          </a:p>
          <a:p>
            <a:endParaRPr lang="it-IT" sz="2400">
              <a:latin typeface="Euphemia"/>
            </a:endParaRPr>
          </a:p>
        </p:txBody>
      </p:sp>
      <p:pic>
        <p:nvPicPr>
          <p:cNvPr id="19460" name="Immagine 3"/>
          <p:cNvPicPr>
            <a:picLocks noChangeAspect="1"/>
          </p:cNvPicPr>
          <p:nvPr/>
        </p:nvPicPr>
        <p:blipFill>
          <a:blip r:embed="rId4"/>
          <a:srcRect r="45039"/>
          <a:stretch>
            <a:fillRect/>
          </a:stretch>
        </p:blipFill>
        <p:spPr bwMode="auto">
          <a:xfrm>
            <a:off x="7521575" y="1196975"/>
            <a:ext cx="2965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Segnaposto testo 9"/>
          <p:cNvSpPr txBox="1">
            <a:spLocks/>
          </p:cNvSpPr>
          <p:nvPr/>
        </p:nvSpPr>
        <p:spPr bwMode="auto">
          <a:xfrm>
            <a:off x="1198563" y="404813"/>
            <a:ext cx="85677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Lezioni di teoria e pratica</a:t>
            </a:r>
          </a:p>
        </p:txBody>
      </p:sp>
      <p:sp>
        <p:nvSpPr>
          <p:cNvPr id="21507" name="Rettangolo 4"/>
          <p:cNvSpPr>
            <a:spLocks noChangeArrowheads="1"/>
          </p:cNvSpPr>
          <p:nvPr/>
        </p:nvSpPr>
        <p:spPr bwMode="auto">
          <a:xfrm>
            <a:off x="1198563" y="1268413"/>
            <a:ext cx="56181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Euphemia"/>
              </a:rPr>
              <a:t>Esperti di didattica della statistica hanno illustrato la parte teorica alternandola a momenti laboratoriali in cui si mettevano le mani in pasta con dati, numeri, tabelle e grafici.</a:t>
            </a:r>
          </a:p>
          <a:p>
            <a:endParaRPr lang="it-IT" sz="2400">
              <a:latin typeface="Euphemia"/>
            </a:endParaRPr>
          </a:p>
        </p:txBody>
      </p:sp>
      <p:pic>
        <p:nvPicPr>
          <p:cNvPr id="21508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813" y="1412875"/>
            <a:ext cx="3133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magin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2338" y="4035425"/>
            <a:ext cx="22542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magin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7625" y="3567113"/>
            <a:ext cx="297656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876925"/>
            <a:ext cx="2484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egnaposto testo 9"/>
          <p:cNvSpPr txBox="1">
            <a:spLocks/>
          </p:cNvSpPr>
          <p:nvPr/>
        </p:nvSpPr>
        <p:spPr bwMode="auto">
          <a:xfrm>
            <a:off x="1198563" y="404813"/>
            <a:ext cx="85677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endParaRPr lang="it-IT" sz="2800" b="1"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buFont typeface="Euphemia"/>
              <a:buNone/>
            </a:pPr>
            <a:r>
              <a:rPr lang="it-IT" sz="2800" b="1">
                <a:latin typeface="Euphemia"/>
              </a:rPr>
              <a:t>Linee guida e Prove Invalsi</a:t>
            </a:r>
          </a:p>
        </p:txBody>
      </p:sp>
      <p:sp>
        <p:nvSpPr>
          <p:cNvPr id="23555" name="Rettangolo 4"/>
          <p:cNvSpPr>
            <a:spLocks noChangeArrowheads="1"/>
          </p:cNvSpPr>
          <p:nvPr/>
        </p:nvSpPr>
        <p:spPr bwMode="auto">
          <a:xfrm>
            <a:off x="4365625" y="3965575"/>
            <a:ext cx="6337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Euphemia"/>
              </a:rPr>
              <a:t>La scuola ha mirato a promuovere percorsi didattici, correttamente fondati nei contenuti e nei metodi, per insegnare concretamente statistica in classe, e per far raggiungere agli studenti i traguardi di competenza nell’ambito statistico-matematico previsti dalle indicazioni nazionali</a:t>
            </a:r>
          </a:p>
        </p:txBody>
      </p:sp>
      <p:pic>
        <p:nvPicPr>
          <p:cNvPr id="23556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7113" y="1341438"/>
            <a:ext cx="31813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magine 8"/>
          <p:cNvPicPr>
            <a:picLocks noChangeAspect="1"/>
          </p:cNvPicPr>
          <p:nvPr/>
        </p:nvPicPr>
        <p:blipFill>
          <a:blip r:embed="rId5"/>
          <a:srcRect r="51926"/>
          <a:stretch>
            <a:fillRect/>
          </a:stretch>
        </p:blipFill>
        <p:spPr bwMode="auto">
          <a:xfrm>
            <a:off x="1357313" y="2082800"/>
            <a:ext cx="2468562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Euphemia"/>
              <a:buNone/>
            </a:pPr>
            <a:r>
              <a:rPr lang="it-IT" sz="3600" b="1" smtClean="0"/>
              <a:t>Calendario dell’attività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1054100" y="620713"/>
            <a:ext cx="9782175" cy="5400675"/>
          </a:xfrm>
        </p:spPr>
        <p:txBody>
          <a:bodyPr/>
          <a:lstStyle/>
          <a:p>
            <a:pPr>
              <a:buFont typeface="Euphemia"/>
              <a:buNone/>
            </a:pPr>
            <a:r>
              <a:rPr lang="it-IT" b="1" smtClean="0"/>
              <a:t>La statistica e la probabilità per </a:t>
            </a:r>
            <a:r>
              <a:rPr lang="it-IT" b="1" i="1" smtClean="0"/>
              <a:t>avvicinare gli alunni alla matematica e alla sua potente capacità di spiegare e interpretare il mondo</a:t>
            </a:r>
            <a:endParaRPr lang="it-IT" b="1" smtClean="0"/>
          </a:p>
          <a:p>
            <a:pPr>
              <a:buFont typeface="Euphemia"/>
              <a:buNone/>
            </a:pPr>
            <a:r>
              <a:rPr lang="it-IT" smtClean="0"/>
              <a:t>Maria Pia Perelli | Centro Ricerche Didattiche Ugo Morin</a:t>
            </a:r>
          </a:p>
          <a:p>
            <a:pPr>
              <a:buFont typeface="Euphemia"/>
              <a:buNone/>
            </a:pPr>
            <a:r>
              <a:rPr lang="it-IT" b="1" smtClean="0"/>
              <a:t>L’importanza della alfabetizzazione statistica per il cittadino</a:t>
            </a:r>
          </a:p>
          <a:p>
            <a:pPr>
              <a:buFont typeface="Euphemia"/>
              <a:buNone/>
            </a:pPr>
            <a:r>
              <a:rPr lang="it-IT" smtClean="0"/>
              <a:t>Silio Rigatti | Università di Padova</a:t>
            </a:r>
            <a:endParaRPr lang="it-IT" b="1" smtClean="0"/>
          </a:p>
          <a:p>
            <a:pPr>
              <a:buFont typeface="Euphemia"/>
              <a:buNone/>
            </a:pPr>
            <a:r>
              <a:rPr lang="it-IT" b="1" i="1" smtClean="0"/>
              <a:t>Laboratorio</a:t>
            </a:r>
            <a:r>
              <a:rPr lang="it-IT" b="1" smtClean="0"/>
              <a:t> . Abbasso i luoghi comuni!		</a:t>
            </a:r>
            <a:endParaRPr lang="it-IT" smtClean="0"/>
          </a:p>
          <a:p>
            <a:pPr>
              <a:buFont typeface="Euphemia"/>
              <a:buNone/>
            </a:pPr>
            <a:r>
              <a:rPr lang="it-IT" smtClean="0"/>
              <a:t>Susi Osti | Istat - Mathesis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Euphemia"/>
              <a:buNone/>
            </a:pPr>
            <a:r>
              <a:rPr lang="it-IT" b="1" smtClean="0"/>
              <a:t>Gli indicatori statistici ci raccontano la storia</a:t>
            </a:r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smtClean="0"/>
              <a:t>Maria Pia Perelli | Centro Ricerche Didattiche Ugo Morin </a:t>
            </a:r>
            <a:endParaRPr lang="it-IT" b="1" smtClean="0"/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b="1" smtClean="0"/>
              <a:t>La statistica per capire la realtà con un approccio multidisciplinare</a:t>
            </a:r>
            <a:endParaRPr lang="it-IT" smtClean="0"/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smtClean="0"/>
              <a:t>Rina Camporese | Istat</a:t>
            </a:r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b="1" smtClean="0"/>
              <a:t>Proiezione di </a:t>
            </a:r>
            <a:r>
              <a:rPr lang="it-IT" b="1" i="1" smtClean="0"/>
              <a:t>The Joy of Stats</a:t>
            </a:r>
            <a:r>
              <a:rPr lang="it-IT" b="1" smtClean="0"/>
              <a:t> di Hans Rosling</a:t>
            </a:r>
            <a:endParaRPr lang="it-IT" smtClean="0"/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smtClean="0"/>
              <a:t>Documentario in lingua inglese, con sottotitoli in italiano, durata 60 minuti</a:t>
            </a:r>
            <a:endParaRPr lang="it-IT" b="1" smtClean="0"/>
          </a:p>
          <a:p>
            <a:pPr>
              <a:lnSpc>
                <a:spcPct val="80000"/>
              </a:lnSpc>
              <a:buFont typeface="Euphemia"/>
              <a:buNone/>
            </a:pPr>
            <a:r>
              <a:rPr lang="it-IT" b="1" smtClean="0"/>
              <a:t>Discussione</a:t>
            </a:r>
            <a:r>
              <a:rPr lang="it-IT" smtClean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1593850" y="692150"/>
            <a:ext cx="9782175" cy="5480050"/>
          </a:xfrm>
        </p:spPr>
        <p:txBody>
          <a:bodyPr/>
          <a:lstStyle/>
          <a:p>
            <a:pPr>
              <a:buFont typeface="Euphemia"/>
              <a:buNone/>
            </a:pPr>
            <a:r>
              <a:rPr lang="it-IT" sz="2400" b="1" i="1" smtClean="0"/>
              <a:t>Laboratorio . </a:t>
            </a:r>
            <a:r>
              <a:rPr lang="it-IT" sz="2400" b="1" smtClean="0"/>
              <a:t>Statistici in erba: come si fa un’indagine statistica e come si costruisce un questionario</a:t>
            </a:r>
          </a:p>
          <a:p>
            <a:pPr>
              <a:buFont typeface="Euphemia"/>
              <a:buNone/>
            </a:pPr>
            <a:r>
              <a:rPr lang="it-IT" sz="2400" smtClean="0"/>
              <a:t>Susi Osti | Istat - Mathesis</a:t>
            </a:r>
            <a:endParaRPr lang="it-IT" sz="2400" b="1" smtClean="0"/>
          </a:p>
          <a:p>
            <a:pPr>
              <a:buFont typeface="Euphemia"/>
              <a:buNone/>
            </a:pPr>
            <a:r>
              <a:rPr lang="it-IT" sz="2400" b="1" i="1" smtClean="0"/>
              <a:t>Teoria</a:t>
            </a:r>
            <a:r>
              <a:rPr lang="it-IT" sz="2400" b="1" smtClean="0"/>
              <a:t> . I concetti chiave della statistica</a:t>
            </a:r>
          </a:p>
          <a:p>
            <a:pPr>
              <a:buFont typeface="Euphemia"/>
              <a:buNone/>
            </a:pPr>
            <a:r>
              <a:rPr lang="it-IT" sz="2400" smtClean="0"/>
              <a:t>Rina Camporese | Istat</a:t>
            </a:r>
            <a:endParaRPr lang="it-IT" sz="2400" b="1" smtClean="0"/>
          </a:p>
          <a:p>
            <a:pPr>
              <a:buFont typeface="Euphemia"/>
              <a:buNone/>
            </a:pPr>
            <a:endParaRPr lang="it-IT" sz="2400" b="1" smtClean="0"/>
          </a:p>
          <a:p>
            <a:pPr>
              <a:buFont typeface="Euphemia"/>
              <a:buNone/>
            </a:pPr>
            <a:r>
              <a:rPr lang="it-IT" sz="2400" b="1" i="1" smtClean="0"/>
              <a:t>Laboratorio</a:t>
            </a:r>
            <a:r>
              <a:rPr lang="it-IT" sz="2400" b="1" smtClean="0"/>
              <a:t> . Dai dati raccolti alla tabella di frequenza semplice</a:t>
            </a:r>
          </a:p>
          <a:p>
            <a:pPr>
              <a:buFont typeface="Euphemia"/>
              <a:buNone/>
            </a:pPr>
            <a:r>
              <a:rPr lang="it-IT" sz="2400" smtClean="0"/>
              <a:t>Sara Letardi | Istat Monica Novielli | Istat</a:t>
            </a:r>
            <a:endParaRPr lang="it-IT" sz="2400" b="1" smtClean="0"/>
          </a:p>
          <a:p>
            <a:pPr>
              <a:buFont typeface="Euphemia"/>
              <a:buNone/>
            </a:pPr>
            <a:r>
              <a:rPr lang="it-IT" sz="2400" b="1" i="1" smtClean="0"/>
              <a:t>Laboratorio</a:t>
            </a:r>
            <a:r>
              <a:rPr lang="it-IT" sz="2400" b="1" smtClean="0"/>
              <a:t> . Analisi bivariata: tabelle di frequenza doppie</a:t>
            </a:r>
          </a:p>
          <a:p>
            <a:pPr>
              <a:buFont typeface="Euphemia"/>
              <a:buNone/>
            </a:pPr>
            <a:r>
              <a:rPr lang="it-IT" sz="2400" smtClean="0"/>
              <a:t>Sara Letardi | Istat Monica Bailot| Istat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atematica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309073_TF02787947.potx" id="{22C83AB2-B06E-4404-A58D-47EEC64CBDFC}" vid="{5FC0991E-8412-44C5-B092-2BAC676AAB44}"/>
    </a:ext>
  </a:extLst>
</a:theme>
</file>

<file path=ppt/theme/theme2.xml><?xml version="1.0" encoding="utf-8"?>
<a:theme xmlns:a="http://schemas.openxmlformats.org/drawingml/2006/main" name="Tema di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matematica con Pi greco (widescreen)</Template>
  <TotalTime>562</TotalTime>
  <Words>761</Words>
  <Application>Microsoft Office PowerPoint</Application>
  <PresentationFormat>Personalizzato</PresentationFormat>
  <Paragraphs>114</Paragraphs>
  <Slides>18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7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Euphemia</vt:lpstr>
      <vt:lpstr>Calibri</vt:lpstr>
      <vt:lpstr>Matematica 16x9</vt:lpstr>
      <vt:lpstr>Matematica 16x9</vt:lpstr>
      <vt:lpstr>Matematica 16x9</vt:lpstr>
      <vt:lpstr>Matematica 16x9</vt:lpstr>
      <vt:lpstr>Matematica 16x9</vt:lpstr>
      <vt:lpstr>Matematica 16x9</vt:lpstr>
      <vt:lpstr>Matematica 16x9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Susi Osti</dc:creator>
  <cp:lastModifiedBy>Elisabetta</cp:lastModifiedBy>
  <cp:revision>19</cp:revision>
  <dcterms:created xsi:type="dcterms:W3CDTF">2018-11-09T07:53:54Z</dcterms:created>
  <dcterms:modified xsi:type="dcterms:W3CDTF">2018-11-13T19:41:45Z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