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5" r:id="rId13"/>
    <p:sldId id="272" r:id="rId14"/>
    <p:sldId id="274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7" autoAdjust="0"/>
    <p:restoredTop sz="89409" autoAdjust="0"/>
  </p:normalViewPr>
  <p:slideViewPr>
    <p:cSldViewPr>
      <p:cViewPr varScale="1">
        <p:scale>
          <a:sx n="39" d="100"/>
          <a:sy n="39" d="100"/>
        </p:scale>
        <p:origin x="10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7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5D5F-C865-41BC-88DF-B03E81B49ADA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915EE-2BF4-43C1-AF86-9F3668E4CD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72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2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Terzo posto nazionale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16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Sesto posto mazionale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99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5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15EE-2BF4-43C1-AF86-9F3668E4CDD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5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3A7F7-CE58-487B-BD71-0516BB0D597F}" type="datetimeFigureOut">
              <a:rPr lang="it-IT" smtClean="0"/>
              <a:pPr/>
              <a:t>16/11/2018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E1E9-8FCE-43E9-8893-145F5D9815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geometriko.altervist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i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Per un curricolo verticale di geometria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1"/>
                </a:solidFill>
              </a:rPr>
              <a:t>Il modello 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R: </a:t>
            </a:r>
            <a:r>
              <a:rPr lang="it-IT" dirty="0" err="1" smtClean="0">
                <a:solidFill>
                  <a:schemeClr val="tx1"/>
                </a:solidFill>
              </a:rPr>
              <a:t>D’Elia-</a:t>
            </a:r>
            <a:r>
              <a:rPr lang="it-IT" dirty="0" smtClean="0">
                <a:solidFill>
                  <a:schemeClr val="tx1"/>
                </a:solidFill>
              </a:rPr>
              <a:t> E. </a:t>
            </a:r>
            <a:r>
              <a:rPr lang="it-IT" dirty="0" err="1" smtClean="0">
                <a:solidFill>
                  <a:schemeClr val="tx1"/>
                </a:solidFill>
              </a:rPr>
              <a:t>Galasso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 descr="Geometriko-Logo-Flash-Card-.0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653136"/>
            <a:ext cx="5408546" cy="86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1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Finale nazionale G4</a:t>
            </a:r>
            <a:br>
              <a:rPr lang="it-IT" dirty="0" smtClean="0"/>
            </a:br>
            <a:r>
              <a:rPr lang="it-IT" sz="2700" dirty="0" smtClean="0"/>
              <a:t>Terzo posto nazionale</a:t>
            </a:r>
            <a:endParaRPr lang="it-IT" sz="27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1098"/>
            <a:ext cx="4355976" cy="4168153"/>
          </a:xfrm>
        </p:spPr>
      </p:pic>
      <p:pic>
        <p:nvPicPr>
          <p:cNvPr id="9" name="Immagine 8" descr="IMG_314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4427984" cy="41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Finale nazionale G2</a:t>
            </a:r>
            <a:br>
              <a:rPr lang="it-IT" dirty="0" smtClean="0"/>
            </a:br>
            <a:r>
              <a:rPr lang="it-IT" sz="2400" dirty="0" smtClean="0"/>
              <a:t>Sesto posto nazionale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600400" cy="3096344"/>
          </a:xfr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41896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Test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9431" y="1383964"/>
            <a:ext cx="9972600" cy="5539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3751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di quesiti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292896" y="3589040"/>
            <a:ext cx="8229600" cy="580181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5696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31429"/>
              </p:ext>
            </p:extLst>
          </p:nvPr>
        </p:nvGraphicFramePr>
        <p:xfrm>
          <a:off x="16497" y="1383358"/>
          <a:ext cx="9289032" cy="568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positiva" r:id="rId3" imgW="6076324" imgH="3416801" progId="PowerPoint.Slide.12">
                  <p:embed/>
                </p:oleObj>
              </mc:Choice>
              <mc:Fallback>
                <p:oleObj name="Diapositiva" r:id="rId3" imgW="6076324" imgH="341680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" y="1383358"/>
                        <a:ext cx="9289032" cy="5683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6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Eempio di test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7638"/>
            <a:ext cx="9144000" cy="5539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1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Geometriko riesce a soddisfare in pieno le finalità per cui è stato concepito: </a:t>
            </a:r>
            <a:endParaRPr lang="it-IT" dirty="0" smtClean="0"/>
          </a:p>
          <a:p>
            <a:r>
              <a:rPr lang="it-IT" dirty="0" smtClean="0"/>
              <a:t>migliorare </a:t>
            </a:r>
            <a:r>
              <a:rPr lang="it-IT" dirty="0"/>
              <a:t>la qualità dei risultati </a:t>
            </a:r>
            <a:r>
              <a:rPr lang="it-IT" dirty="0" smtClean="0"/>
              <a:t>dell'insegnamento</a:t>
            </a:r>
          </a:p>
          <a:p>
            <a:r>
              <a:rPr lang="it-IT" dirty="0" smtClean="0"/>
              <a:t>creare </a:t>
            </a:r>
            <a:r>
              <a:rPr lang="it-IT" dirty="0"/>
              <a:t>delle situazioni didattiche più </a:t>
            </a:r>
            <a:r>
              <a:rPr lang="it-IT" dirty="0" smtClean="0"/>
              <a:t>stimolanti</a:t>
            </a:r>
          </a:p>
          <a:p>
            <a:r>
              <a:rPr lang="it-IT" dirty="0"/>
              <a:t>c</a:t>
            </a:r>
            <a:r>
              <a:rPr lang="it-IT" dirty="0" smtClean="0"/>
              <a:t>onsolidare conoscenze      </a:t>
            </a:r>
          </a:p>
          <a:p>
            <a:r>
              <a:rPr lang="it-IT" dirty="0" smtClean="0"/>
              <a:t>favorire </a:t>
            </a:r>
            <a:r>
              <a:rPr lang="it-IT" dirty="0"/>
              <a:t>la capacità di usare i saperi acquisiti in contesti diversi da quelli </a:t>
            </a:r>
            <a:r>
              <a:rPr lang="it-IT" dirty="0" smtClean="0"/>
              <a:t>tradizionali</a:t>
            </a:r>
          </a:p>
          <a:p>
            <a:r>
              <a:rPr lang="it-IT" dirty="0" smtClean="0"/>
              <a:t>incoraggiare </a:t>
            </a:r>
            <a:r>
              <a:rPr lang="it-IT" dirty="0"/>
              <a:t>la partecipazione e la motivazione degli studenti, anche dei ragazzi con difficoltà di apprendimento e diversamente </a:t>
            </a:r>
            <a:r>
              <a:rPr lang="it-IT" dirty="0" smtClean="0"/>
              <a:t>abili.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5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Geometriko</a:t>
            </a:r>
            <a:r>
              <a:rPr lang="it-IT" dirty="0" smtClean="0"/>
              <a:t> come ricerca-azione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progetto </a:t>
            </a:r>
            <a:r>
              <a:rPr lang="it-IT" dirty="0" err="1" smtClean="0"/>
              <a:t>Geometriko</a:t>
            </a:r>
            <a:r>
              <a:rPr lang="it-IT" dirty="0" smtClean="0"/>
              <a:t> è un progetto di ricerca applicata che lavora sull’individuazione ed eliminazione di </a:t>
            </a:r>
            <a:r>
              <a:rPr lang="it-IT" dirty="0" err="1" smtClean="0"/>
              <a:t>misconcezioni</a:t>
            </a:r>
            <a:r>
              <a:rPr lang="it-IT" dirty="0" smtClean="0"/>
              <a:t> diffuse tra studenti e docenti e sulla facilitazione dell’acquisizione di competenze nel campo della geometria.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t-IT" dirty="0" smtClean="0"/>
              <a:t>Misconcezioni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465" y="1772816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Intuizioni scorrette</a:t>
            </a:r>
          </a:p>
          <a:p>
            <a:r>
              <a:rPr lang="it-IT" dirty="0" smtClean="0"/>
              <a:t>Fraintendimenti</a:t>
            </a:r>
          </a:p>
          <a:p>
            <a:r>
              <a:rPr lang="it-IT" dirty="0" smtClean="0"/>
              <a:t>Concezioni errate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45542" y="4071190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5400000">
            <a:off x="1045438" y="5458821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243977" y="40770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 rot="2553664">
            <a:off x="4259730" y="54207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apezio 11"/>
          <p:cNvSpPr/>
          <p:nvPr/>
        </p:nvSpPr>
        <p:spPr>
          <a:xfrm>
            <a:off x="6988765" y="4077073"/>
            <a:ext cx="914400" cy="914399"/>
          </a:xfrm>
          <a:prstGeom prst="trapezoid">
            <a:avLst>
              <a:gd name="adj" fmla="val 2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apezio 12"/>
          <p:cNvSpPr/>
          <p:nvPr/>
        </p:nvSpPr>
        <p:spPr>
          <a:xfrm rot="15421790">
            <a:off x="6988765" y="5666209"/>
            <a:ext cx="914400" cy="931349"/>
          </a:xfrm>
          <a:prstGeom prst="trapezoid">
            <a:avLst>
              <a:gd name="adj" fmla="val 2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Processi cognitivi coinvolti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Denominare (linguaggio specifico disciplina)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Confrontare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Classificare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Riconoscere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Risolvere problemi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Applicare il metodo deduttivo per svolgere dimostrazioni geometriche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Inventare problemi a partire dalle consegne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gioco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A ogni giocatore vengono distribuite tre tipologie di carte: </a:t>
            </a:r>
            <a:endParaRPr lang="it-IT" dirty="0" smtClean="0"/>
          </a:p>
          <a:p>
            <a:r>
              <a:rPr lang="it-IT" i="1" dirty="0" smtClean="0"/>
              <a:t>Carte </a:t>
            </a:r>
            <a:r>
              <a:rPr lang="it-IT" i="1" dirty="0"/>
              <a:t>Quadrilatero</a:t>
            </a:r>
            <a:r>
              <a:rPr lang="it-IT" dirty="0"/>
              <a:t> </a:t>
            </a:r>
            <a:r>
              <a:rPr lang="it-IT" dirty="0" smtClean="0"/>
              <a:t> </a:t>
            </a:r>
          </a:p>
          <a:p>
            <a:r>
              <a:rPr lang="it-IT" i="1" dirty="0" smtClean="0"/>
              <a:t>Carte d'Attacco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i="1" dirty="0"/>
              <a:t>Flash Card. </a:t>
            </a:r>
            <a:endParaRPr lang="it-IT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284984"/>
            <a:ext cx="4680520" cy="36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iniziale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/>
              <a:t>R</a:t>
            </a:r>
            <a:r>
              <a:rPr lang="it-IT" dirty="0" smtClean="0"/>
              <a:t>ipasso </a:t>
            </a:r>
            <a:r>
              <a:rPr lang="it-IT" dirty="0"/>
              <a:t>della teoria dei quadrilateri utilizzando la dispensa prevista nel gioco </a:t>
            </a:r>
            <a:endParaRPr lang="it-IT" dirty="0" smtClean="0"/>
          </a:p>
          <a:p>
            <a:r>
              <a:rPr lang="it-IT" dirty="0" smtClean="0"/>
              <a:t>  </a:t>
            </a:r>
            <a:r>
              <a:rPr lang="it-IT" dirty="0"/>
              <a:t>135 attività suddivise in problemi ed esercizi proposte all’interno del materiale fornito. </a:t>
            </a:r>
          </a:p>
        </p:txBody>
      </p:sp>
    </p:spTree>
    <p:extLst>
      <p:ext uri="{BB962C8B-B14F-4D97-AF65-F5344CB8AC3E}">
        <p14:creationId xmlns:p14="http://schemas.microsoft.com/office/powerpoint/2010/main" val="31306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Esempio di quesiti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9108504" cy="5373216"/>
          </a:xfrm>
        </p:spPr>
      </p:pic>
    </p:spTree>
    <p:extLst>
      <p:ext uri="{BB962C8B-B14F-4D97-AF65-F5344CB8AC3E}">
        <p14:creationId xmlns:p14="http://schemas.microsoft.com/office/powerpoint/2010/main" val="3124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Allenamento</a:t>
            </a:r>
            <a:endParaRPr lang="it-IT" dirty="0"/>
          </a:p>
        </p:txBody>
      </p:sp>
      <p:pic>
        <p:nvPicPr>
          <p:cNvPr id="4" name="Segnaposto contenuto 3" descr="petron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07504" y="1272207"/>
            <a:ext cx="3040112" cy="23859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1800" y="2610620"/>
            <a:ext cx="3328145" cy="25321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14" y="1484784"/>
            <a:ext cx="3054766" cy="2232248"/>
          </a:xfrm>
          <a:prstGeom prst="rect">
            <a:avLst/>
          </a:prstGeom>
        </p:spPr>
      </p:pic>
      <p:pic>
        <p:nvPicPr>
          <p:cNvPr id="8" name="Immagine 7" descr="C:\Users\Utente\Desktop\altre immagini\IMG_20180125_1535021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21088"/>
            <a:ext cx="230425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1988840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5" y="1417638"/>
            <a:ext cx="2520280" cy="32403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7918" y="1723009"/>
            <a:ext cx="2824090" cy="21720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4604" y="1568330"/>
            <a:ext cx="2833589" cy="24719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221090"/>
            <a:ext cx="4703439" cy="263691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8" y="4883656"/>
            <a:ext cx="2649067" cy="18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715</TotalTime>
  <Words>226</Words>
  <Application>Microsoft Office PowerPoint</Application>
  <PresentationFormat>Presentazione su schermo (4:3)</PresentationFormat>
  <Paragraphs>47</Paragraphs>
  <Slides>15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Tema di Office</vt:lpstr>
      <vt:lpstr>Diapositiva</vt:lpstr>
      <vt:lpstr>Per un curricolo verticale di geometria</vt:lpstr>
      <vt:lpstr>Geometriko come ricerca-azione</vt:lpstr>
      <vt:lpstr>Misconcezioni</vt:lpstr>
      <vt:lpstr>Processi cognitivi coinvolti</vt:lpstr>
      <vt:lpstr>Presentazione del gioco</vt:lpstr>
      <vt:lpstr>Fase iniziale</vt:lpstr>
      <vt:lpstr>Esempio di quesiti</vt:lpstr>
      <vt:lpstr>Allenamento</vt:lpstr>
      <vt:lpstr>Presentazione standard di PowerPoint</vt:lpstr>
      <vt:lpstr>Finale nazionale G4 Terzo posto nazionale</vt:lpstr>
      <vt:lpstr>Finale nazionale G2 Sesto posto nazionale</vt:lpstr>
      <vt:lpstr>Risultati Test</vt:lpstr>
      <vt:lpstr>Esempio di quesiti</vt:lpstr>
      <vt:lpstr>Eempio di test 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un curricolo verticale di geometria</dc:title>
  <dc:creator>STUDIO</dc:creator>
  <cp:lastModifiedBy>utente01</cp:lastModifiedBy>
  <cp:revision>37</cp:revision>
  <dcterms:created xsi:type="dcterms:W3CDTF">2018-11-14T06:18:45Z</dcterms:created>
  <dcterms:modified xsi:type="dcterms:W3CDTF">2018-11-16T11:03:02Z</dcterms:modified>
</cp:coreProperties>
</file>