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23" r:id="rId2"/>
    <p:sldId id="327" r:id="rId3"/>
    <p:sldId id="328" r:id="rId4"/>
    <p:sldId id="334" r:id="rId5"/>
    <p:sldId id="335" r:id="rId6"/>
    <p:sldId id="331" r:id="rId7"/>
    <p:sldId id="256" r:id="rId8"/>
    <p:sldId id="326" r:id="rId9"/>
    <p:sldId id="324" r:id="rId10"/>
    <p:sldId id="325" r:id="rId11"/>
    <p:sldId id="314" r:id="rId12"/>
    <p:sldId id="315" r:id="rId13"/>
    <p:sldId id="320" r:id="rId14"/>
    <p:sldId id="330" r:id="rId15"/>
    <p:sldId id="267" r:id="rId16"/>
    <p:sldId id="269" r:id="rId17"/>
    <p:sldId id="332" r:id="rId18"/>
    <p:sldId id="333" r:id="rId19"/>
    <p:sldId id="322" r:id="rId2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77" d="100"/>
          <a:sy n="77" d="100"/>
        </p:scale>
        <p:origin x="12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8BB191-2873-451E-AC8C-6FCE1FE28CF4}" type="doc">
      <dgm:prSet loTypeId="urn:microsoft.com/office/officeart/2005/8/layout/cycle8" loCatId="cycle" qsTypeId="urn:microsoft.com/office/officeart/2005/8/quickstyle/3d1" qsCatId="3D" csTypeId="urn:microsoft.com/office/officeart/2005/8/colors/colorful5" csCatId="colorful" phldr="1"/>
      <dgm:spPr/>
    </dgm:pt>
    <dgm:pt modelId="{05175026-7179-4C03-AA27-206CD8BFCE0E}">
      <dgm:prSet phldrT="[Testo]"/>
      <dgm:spPr/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RICONOSCIMENTO ED ATTIVAZIONE DEGLI STATI </a:t>
          </a:r>
          <a:r>
            <a:rPr lang="it-IT" dirty="0" err="1" smtClean="0">
              <a:solidFill>
                <a:schemeClr val="tx1"/>
              </a:solidFill>
            </a:rPr>
            <a:t>DI</a:t>
          </a:r>
          <a:r>
            <a:rPr lang="it-IT" dirty="0" smtClean="0">
              <a:solidFill>
                <a:schemeClr val="tx1"/>
              </a:solidFill>
            </a:rPr>
            <a:t> FLUSSO NELL’APPRENDERE</a:t>
          </a:r>
          <a:endParaRPr lang="it-IT" dirty="0">
            <a:solidFill>
              <a:schemeClr val="tx1"/>
            </a:solidFill>
          </a:endParaRPr>
        </a:p>
      </dgm:t>
    </dgm:pt>
    <dgm:pt modelId="{30618F84-44C1-4943-8D4F-8331BEAEF0B0}" type="parTrans" cxnId="{D6765DFF-3850-491F-BC83-3AF4F1650E2E}">
      <dgm:prSet/>
      <dgm:spPr/>
      <dgm:t>
        <a:bodyPr/>
        <a:lstStyle/>
        <a:p>
          <a:endParaRPr lang="it-IT"/>
        </a:p>
      </dgm:t>
    </dgm:pt>
    <dgm:pt modelId="{0E38A8F7-CB37-4EDE-8CFD-B733EAB235E9}" type="sibTrans" cxnId="{D6765DFF-3850-491F-BC83-3AF4F1650E2E}">
      <dgm:prSet/>
      <dgm:spPr/>
      <dgm:t>
        <a:bodyPr/>
        <a:lstStyle/>
        <a:p>
          <a:endParaRPr lang="it-IT"/>
        </a:p>
      </dgm:t>
    </dgm:pt>
    <dgm:pt modelId="{3965BC4F-7264-4F23-BB2D-4F744BF77BA3}">
      <dgm:prSet phldrT="[Testo]"/>
      <dgm:spPr/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PERCEZIONE DELLA PROPRIA AUTOEFFICACIA ED EFFICIENZA NELL’APPRENDERE</a:t>
          </a:r>
          <a:endParaRPr lang="it-IT" dirty="0">
            <a:solidFill>
              <a:schemeClr val="tx1"/>
            </a:solidFill>
          </a:endParaRPr>
        </a:p>
      </dgm:t>
    </dgm:pt>
    <dgm:pt modelId="{6B90A033-2536-4D42-840C-401F2A0C9C64}" type="parTrans" cxnId="{993AC89E-323C-4B74-8218-9763BFBDACF1}">
      <dgm:prSet/>
      <dgm:spPr/>
      <dgm:t>
        <a:bodyPr/>
        <a:lstStyle/>
        <a:p>
          <a:endParaRPr lang="it-IT"/>
        </a:p>
      </dgm:t>
    </dgm:pt>
    <dgm:pt modelId="{4223624E-9F93-4F26-93B3-90706C60ED69}" type="sibTrans" cxnId="{993AC89E-323C-4B74-8218-9763BFBDACF1}">
      <dgm:prSet/>
      <dgm:spPr/>
      <dgm:t>
        <a:bodyPr/>
        <a:lstStyle/>
        <a:p>
          <a:endParaRPr lang="it-IT"/>
        </a:p>
      </dgm:t>
    </dgm:pt>
    <dgm:pt modelId="{00AFF134-5794-4D1B-886E-F3000941B88C}">
      <dgm:prSet phldrT="[Testo]"/>
      <dgm:spPr/>
      <dgm:t>
        <a:bodyPr/>
        <a:lstStyle/>
        <a:p>
          <a:r>
            <a:rPr lang="it-IT" dirty="0" smtClean="0">
              <a:solidFill>
                <a:schemeClr val="tx1"/>
              </a:solidFill>
            </a:rPr>
            <a:t>MOTIVAZIONE AD APPRENDERE</a:t>
          </a:r>
          <a:endParaRPr lang="it-IT" dirty="0">
            <a:solidFill>
              <a:schemeClr val="tx1"/>
            </a:solidFill>
          </a:endParaRPr>
        </a:p>
      </dgm:t>
    </dgm:pt>
    <dgm:pt modelId="{4CCF52C4-16A1-45DB-B4C1-6F173C48BBD7}" type="parTrans" cxnId="{A21358D8-51A8-4CB7-A96B-83F875E78918}">
      <dgm:prSet/>
      <dgm:spPr/>
      <dgm:t>
        <a:bodyPr/>
        <a:lstStyle/>
        <a:p>
          <a:endParaRPr lang="it-IT"/>
        </a:p>
      </dgm:t>
    </dgm:pt>
    <dgm:pt modelId="{B8186C92-90AF-40C1-AD39-5D908B654B5C}" type="sibTrans" cxnId="{A21358D8-51A8-4CB7-A96B-83F875E78918}">
      <dgm:prSet/>
      <dgm:spPr/>
      <dgm:t>
        <a:bodyPr/>
        <a:lstStyle/>
        <a:p>
          <a:endParaRPr lang="it-IT"/>
        </a:p>
      </dgm:t>
    </dgm:pt>
    <dgm:pt modelId="{C469DE25-A930-4048-A802-A56A6A439DF9}" type="pres">
      <dgm:prSet presAssocID="{1F8BB191-2873-451E-AC8C-6FCE1FE28CF4}" presName="compositeShape" presStyleCnt="0">
        <dgm:presLayoutVars>
          <dgm:chMax val="7"/>
          <dgm:dir/>
          <dgm:resizeHandles val="exact"/>
        </dgm:presLayoutVars>
      </dgm:prSet>
      <dgm:spPr/>
    </dgm:pt>
    <dgm:pt modelId="{63AF3EDF-7209-42FE-850B-D03DBED7FF5F}" type="pres">
      <dgm:prSet presAssocID="{1F8BB191-2873-451E-AC8C-6FCE1FE28CF4}" presName="wedge1" presStyleLbl="node1" presStyleIdx="0" presStyleCnt="3"/>
      <dgm:spPr/>
      <dgm:t>
        <a:bodyPr/>
        <a:lstStyle/>
        <a:p>
          <a:endParaRPr lang="it-IT"/>
        </a:p>
      </dgm:t>
    </dgm:pt>
    <dgm:pt modelId="{D990B6F1-DA91-4133-A212-28B6382AEF6E}" type="pres">
      <dgm:prSet presAssocID="{1F8BB191-2873-451E-AC8C-6FCE1FE28CF4}" presName="dummy1a" presStyleCnt="0"/>
      <dgm:spPr/>
    </dgm:pt>
    <dgm:pt modelId="{3E361A82-D19A-4A1C-90F3-A07AAE20683E}" type="pres">
      <dgm:prSet presAssocID="{1F8BB191-2873-451E-AC8C-6FCE1FE28CF4}" presName="dummy1b" presStyleCnt="0"/>
      <dgm:spPr/>
    </dgm:pt>
    <dgm:pt modelId="{6C641127-AEF7-4136-BD83-4E2416AD7617}" type="pres">
      <dgm:prSet presAssocID="{1F8BB191-2873-451E-AC8C-6FCE1FE28CF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89B0D9D-A358-4E96-B8AC-E6FD6BDCB05A}" type="pres">
      <dgm:prSet presAssocID="{1F8BB191-2873-451E-AC8C-6FCE1FE28CF4}" presName="wedge2" presStyleLbl="node1" presStyleIdx="1" presStyleCnt="3"/>
      <dgm:spPr/>
      <dgm:t>
        <a:bodyPr/>
        <a:lstStyle/>
        <a:p>
          <a:endParaRPr lang="it-IT"/>
        </a:p>
      </dgm:t>
    </dgm:pt>
    <dgm:pt modelId="{34261957-CE06-49B0-96D4-F103031D7CCD}" type="pres">
      <dgm:prSet presAssocID="{1F8BB191-2873-451E-AC8C-6FCE1FE28CF4}" presName="dummy2a" presStyleCnt="0"/>
      <dgm:spPr/>
    </dgm:pt>
    <dgm:pt modelId="{A6EB496A-1C49-4CF2-B5A9-2D4F0E4547CE}" type="pres">
      <dgm:prSet presAssocID="{1F8BB191-2873-451E-AC8C-6FCE1FE28CF4}" presName="dummy2b" presStyleCnt="0"/>
      <dgm:spPr/>
    </dgm:pt>
    <dgm:pt modelId="{9439D4EE-D1BF-4F58-9270-7FCF7C4B23BD}" type="pres">
      <dgm:prSet presAssocID="{1F8BB191-2873-451E-AC8C-6FCE1FE28CF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579580E-6A50-443E-A013-41C8A1A87ACA}" type="pres">
      <dgm:prSet presAssocID="{1F8BB191-2873-451E-AC8C-6FCE1FE28CF4}" presName="wedge3" presStyleLbl="node1" presStyleIdx="2" presStyleCnt="3" custScaleX="106953" custScaleY="102820"/>
      <dgm:spPr/>
      <dgm:t>
        <a:bodyPr/>
        <a:lstStyle/>
        <a:p>
          <a:endParaRPr lang="it-IT"/>
        </a:p>
      </dgm:t>
    </dgm:pt>
    <dgm:pt modelId="{132586C2-3937-4D55-A044-7730DB849BE7}" type="pres">
      <dgm:prSet presAssocID="{1F8BB191-2873-451E-AC8C-6FCE1FE28CF4}" presName="dummy3a" presStyleCnt="0"/>
      <dgm:spPr/>
    </dgm:pt>
    <dgm:pt modelId="{ADEBACE7-983A-4166-9A95-2B5940348102}" type="pres">
      <dgm:prSet presAssocID="{1F8BB191-2873-451E-AC8C-6FCE1FE28CF4}" presName="dummy3b" presStyleCnt="0"/>
      <dgm:spPr/>
    </dgm:pt>
    <dgm:pt modelId="{10C2C03D-2F57-42B7-BB23-2F65E366F614}" type="pres">
      <dgm:prSet presAssocID="{1F8BB191-2873-451E-AC8C-6FCE1FE28CF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463332C-A8CC-4AB4-A4AB-F2C3990BBE56}" type="pres">
      <dgm:prSet presAssocID="{0E38A8F7-CB37-4EDE-8CFD-B733EAB235E9}" presName="arrowWedge1" presStyleLbl="fgSibTrans2D1" presStyleIdx="0" presStyleCnt="3"/>
      <dgm:spPr/>
    </dgm:pt>
    <dgm:pt modelId="{BCF22D8F-177E-4A67-BA4B-2B061B7E5FB8}" type="pres">
      <dgm:prSet presAssocID="{4223624E-9F93-4F26-93B3-90706C60ED69}" presName="arrowWedge2" presStyleLbl="fgSibTrans2D1" presStyleIdx="1" presStyleCnt="3"/>
      <dgm:spPr/>
    </dgm:pt>
    <dgm:pt modelId="{55CFF226-B893-43AB-9389-4F944A5E0029}" type="pres">
      <dgm:prSet presAssocID="{B8186C92-90AF-40C1-AD39-5D908B654B5C}" presName="arrowWedge3" presStyleLbl="fgSibTrans2D1" presStyleIdx="2" presStyleCnt="3"/>
      <dgm:spPr/>
    </dgm:pt>
  </dgm:ptLst>
  <dgm:cxnLst>
    <dgm:cxn modelId="{7217063E-9437-4F50-8F1E-9E36DD33979A}" type="presOf" srcId="{00AFF134-5794-4D1B-886E-F3000941B88C}" destId="{B579580E-6A50-443E-A013-41C8A1A87ACA}" srcOrd="0" destOrd="0" presId="urn:microsoft.com/office/officeart/2005/8/layout/cycle8"/>
    <dgm:cxn modelId="{D727C16E-F750-403D-8D81-C6F4E76B9253}" type="presOf" srcId="{1F8BB191-2873-451E-AC8C-6FCE1FE28CF4}" destId="{C469DE25-A930-4048-A802-A56A6A439DF9}" srcOrd="0" destOrd="0" presId="urn:microsoft.com/office/officeart/2005/8/layout/cycle8"/>
    <dgm:cxn modelId="{D902DECE-7B42-4298-A552-FAA7003C71AE}" type="presOf" srcId="{05175026-7179-4C03-AA27-206CD8BFCE0E}" destId="{6C641127-AEF7-4136-BD83-4E2416AD7617}" srcOrd="1" destOrd="0" presId="urn:microsoft.com/office/officeart/2005/8/layout/cycle8"/>
    <dgm:cxn modelId="{B07D1CF5-49BB-48FE-BE92-9CEAF5FF39B0}" type="presOf" srcId="{3965BC4F-7264-4F23-BB2D-4F744BF77BA3}" destId="{9439D4EE-D1BF-4F58-9270-7FCF7C4B23BD}" srcOrd="1" destOrd="0" presId="urn:microsoft.com/office/officeart/2005/8/layout/cycle8"/>
    <dgm:cxn modelId="{993AC89E-323C-4B74-8218-9763BFBDACF1}" srcId="{1F8BB191-2873-451E-AC8C-6FCE1FE28CF4}" destId="{3965BC4F-7264-4F23-BB2D-4F744BF77BA3}" srcOrd="1" destOrd="0" parTransId="{6B90A033-2536-4D42-840C-401F2A0C9C64}" sibTransId="{4223624E-9F93-4F26-93B3-90706C60ED69}"/>
    <dgm:cxn modelId="{A21358D8-51A8-4CB7-A96B-83F875E78918}" srcId="{1F8BB191-2873-451E-AC8C-6FCE1FE28CF4}" destId="{00AFF134-5794-4D1B-886E-F3000941B88C}" srcOrd="2" destOrd="0" parTransId="{4CCF52C4-16A1-45DB-B4C1-6F173C48BBD7}" sibTransId="{B8186C92-90AF-40C1-AD39-5D908B654B5C}"/>
    <dgm:cxn modelId="{5FE415DA-5D99-44D2-B76D-273B2BF929B7}" type="presOf" srcId="{3965BC4F-7264-4F23-BB2D-4F744BF77BA3}" destId="{E89B0D9D-A358-4E96-B8AC-E6FD6BDCB05A}" srcOrd="0" destOrd="0" presId="urn:microsoft.com/office/officeart/2005/8/layout/cycle8"/>
    <dgm:cxn modelId="{AF8ACF85-8B36-49E6-82CC-8A11894FA484}" type="presOf" srcId="{05175026-7179-4C03-AA27-206CD8BFCE0E}" destId="{63AF3EDF-7209-42FE-850B-D03DBED7FF5F}" srcOrd="0" destOrd="0" presId="urn:microsoft.com/office/officeart/2005/8/layout/cycle8"/>
    <dgm:cxn modelId="{D6765DFF-3850-491F-BC83-3AF4F1650E2E}" srcId="{1F8BB191-2873-451E-AC8C-6FCE1FE28CF4}" destId="{05175026-7179-4C03-AA27-206CD8BFCE0E}" srcOrd="0" destOrd="0" parTransId="{30618F84-44C1-4943-8D4F-8331BEAEF0B0}" sibTransId="{0E38A8F7-CB37-4EDE-8CFD-B733EAB235E9}"/>
    <dgm:cxn modelId="{4DA6B431-2408-4E79-B64E-6D3D9F21700B}" type="presOf" srcId="{00AFF134-5794-4D1B-886E-F3000941B88C}" destId="{10C2C03D-2F57-42B7-BB23-2F65E366F614}" srcOrd="1" destOrd="0" presId="urn:microsoft.com/office/officeart/2005/8/layout/cycle8"/>
    <dgm:cxn modelId="{B0A29463-F558-419E-A427-84037F92AD7E}" type="presParOf" srcId="{C469DE25-A930-4048-A802-A56A6A439DF9}" destId="{63AF3EDF-7209-42FE-850B-D03DBED7FF5F}" srcOrd="0" destOrd="0" presId="urn:microsoft.com/office/officeart/2005/8/layout/cycle8"/>
    <dgm:cxn modelId="{3CF24AEA-7B49-40C3-A416-59DD880767A1}" type="presParOf" srcId="{C469DE25-A930-4048-A802-A56A6A439DF9}" destId="{D990B6F1-DA91-4133-A212-28B6382AEF6E}" srcOrd="1" destOrd="0" presId="urn:microsoft.com/office/officeart/2005/8/layout/cycle8"/>
    <dgm:cxn modelId="{5AAE9E80-A65D-44FE-A638-B498A11EAE68}" type="presParOf" srcId="{C469DE25-A930-4048-A802-A56A6A439DF9}" destId="{3E361A82-D19A-4A1C-90F3-A07AAE20683E}" srcOrd="2" destOrd="0" presId="urn:microsoft.com/office/officeart/2005/8/layout/cycle8"/>
    <dgm:cxn modelId="{43991CD6-EEC5-4302-8799-3B36B4B7306C}" type="presParOf" srcId="{C469DE25-A930-4048-A802-A56A6A439DF9}" destId="{6C641127-AEF7-4136-BD83-4E2416AD7617}" srcOrd="3" destOrd="0" presId="urn:microsoft.com/office/officeart/2005/8/layout/cycle8"/>
    <dgm:cxn modelId="{B6EDA6F9-4AAD-40BC-A8C1-C5122500D177}" type="presParOf" srcId="{C469DE25-A930-4048-A802-A56A6A439DF9}" destId="{E89B0D9D-A358-4E96-B8AC-E6FD6BDCB05A}" srcOrd="4" destOrd="0" presId="urn:microsoft.com/office/officeart/2005/8/layout/cycle8"/>
    <dgm:cxn modelId="{1ABF95F6-E1C9-4FAE-97E1-FF7E2C6D9987}" type="presParOf" srcId="{C469DE25-A930-4048-A802-A56A6A439DF9}" destId="{34261957-CE06-49B0-96D4-F103031D7CCD}" srcOrd="5" destOrd="0" presId="urn:microsoft.com/office/officeart/2005/8/layout/cycle8"/>
    <dgm:cxn modelId="{0E1E77D1-BF81-4248-B375-B0DBCE0E855E}" type="presParOf" srcId="{C469DE25-A930-4048-A802-A56A6A439DF9}" destId="{A6EB496A-1C49-4CF2-B5A9-2D4F0E4547CE}" srcOrd="6" destOrd="0" presId="urn:microsoft.com/office/officeart/2005/8/layout/cycle8"/>
    <dgm:cxn modelId="{37F60781-B958-4C56-AEEA-E9D558B06683}" type="presParOf" srcId="{C469DE25-A930-4048-A802-A56A6A439DF9}" destId="{9439D4EE-D1BF-4F58-9270-7FCF7C4B23BD}" srcOrd="7" destOrd="0" presId="urn:microsoft.com/office/officeart/2005/8/layout/cycle8"/>
    <dgm:cxn modelId="{128314E5-4DE9-4ED7-9DE1-BF886E20FF40}" type="presParOf" srcId="{C469DE25-A930-4048-A802-A56A6A439DF9}" destId="{B579580E-6A50-443E-A013-41C8A1A87ACA}" srcOrd="8" destOrd="0" presId="urn:microsoft.com/office/officeart/2005/8/layout/cycle8"/>
    <dgm:cxn modelId="{7A01B277-FB58-4470-BC78-8F4025046930}" type="presParOf" srcId="{C469DE25-A930-4048-A802-A56A6A439DF9}" destId="{132586C2-3937-4D55-A044-7730DB849BE7}" srcOrd="9" destOrd="0" presId="urn:microsoft.com/office/officeart/2005/8/layout/cycle8"/>
    <dgm:cxn modelId="{4EC0E31C-72F1-423B-9CB4-CB2F8896ADE4}" type="presParOf" srcId="{C469DE25-A930-4048-A802-A56A6A439DF9}" destId="{ADEBACE7-983A-4166-9A95-2B5940348102}" srcOrd="10" destOrd="0" presId="urn:microsoft.com/office/officeart/2005/8/layout/cycle8"/>
    <dgm:cxn modelId="{B7963BAE-B9C2-440E-B14A-240A1B0E5DDD}" type="presParOf" srcId="{C469DE25-A930-4048-A802-A56A6A439DF9}" destId="{10C2C03D-2F57-42B7-BB23-2F65E366F614}" srcOrd="11" destOrd="0" presId="urn:microsoft.com/office/officeart/2005/8/layout/cycle8"/>
    <dgm:cxn modelId="{D1148CBD-6709-463C-A800-4440F0ECEC64}" type="presParOf" srcId="{C469DE25-A930-4048-A802-A56A6A439DF9}" destId="{8463332C-A8CC-4AB4-A4AB-F2C3990BBE56}" srcOrd="12" destOrd="0" presId="urn:microsoft.com/office/officeart/2005/8/layout/cycle8"/>
    <dgm:cxn modelId="{042ADC91-DF3C-4093-95E6-D65094223740}" type="presParOf" srcId="{C469DE25-A930-4048-A802-A56A6A439DF9}" destId="{BCF22D8F-177E-4A67-BA4B-2B061B7E5FB8}" srcOrd="13" destOrd="0" presId="urn:microsoft.com/office/officeart/2005/8/layout/cycle8"/>
    <dgm:cxn modelId="{BA26ED5B-7E8F-44F4-BFDD-E29CF45A864D}" type="presParOf" srcId="{C469DE25-A930-4048-A802-A56A6A439DF9}" destId="{55CFF226-B893-43AB-9389-4F944A5E0029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8BB191-2873-451E-AC8C-6FCE1FE28CF4}" type="doc">
      <dgm:prSet loTypeId="urn:microsoft.com/office/officeart/2005/8/layout/cycle8" loCatId="cycle" qsTypeId="urn:microsoft.com/office/officeart/2005/8/quickstyle/3d1" qsCatId="3D" csTypeId="urn:microsoft.com/office/officeart/2005/8/colors/colorful4" csCatId="colorful" phldr="1"/>
      <dgm:spPr/>
    </dgm:pt>
    <dgm:pt modelId="{05175026-7179-4C03-AA27-206CD8BFCE0E}">
      <dgm:prSet phldrT="[Testo]"/>
      <dgm:spPr/>
      <dgm:t>
        <a:bodyPr/>
        <a:lstStyle/>
        <a:p>
          <a:r>
            <a:rPr lang="it-IT" b="1" dirty="0" smtClean="0"/>
            <a:t>EVIDENCE</a:t>
          </a:r>
        </a:p>
        <a:p>
          <a:r>
            <a:rPr lang="it-IT" b="1" dirty="0" smtClean="0"/>
            <a:t>BASED</a:t>
          </a:r>
        </a:p>
        <a:p>
          <a:r>
            <a:rPr lang="it-IT" b="1" dirty="0" smtClean="0"/>
            <a:t>EDUCATION</a:t>
          </a:r>
          <a:endParaRPr lang="it-IT" b="1" dirty="0"/>
        </a:p>
      </dgm:t>
    </dgm:pt>
    <dgm:pt modelId="{30618F84-44C1-4943-8D4F-8331BEAEF0B0}" type="parTrans" cxnId="{D6765DFF-3850-491F-BC83-3AF4F1650E2E}">
      <dgm:prSet/>
      <dgm:spPr/>
      <dgm:t>
        <a:bodyPr/>
        <a:lstStyle/>
        <a:p>
          <a:endParaRPr lang="it-IT"/>
        </a:p>
      </dgm:t>
    </dgm:pt>
    <dgm:pt modelId="{0E38A8F7-CB37-4EDE-8CFD-B733EAB235E9}" type="sibTrans" cxnId="{D6765DFF-3850-491F-BC83-3AF4F1650E2E}">
      <dgm:prSet/>
      <dgm:spPr/>
      <dgm:t>
        <a:bodyPr/>
        <a:lstStyle/>
        <a:p>
          <a:endParaRPr lang="it-IT"/>
        </a:p>
      </dgm:t>
    </dgm:pt>
    <dgm:pt modelId="{3965BC4F-7264-4F23-BB2D-4F744BF77BA3}">
      <dgm:prSet phldrT="[Testo]"/>
      <dgm:spPr/>
      <dgm:t>
        <a:bodyPr/>
        <a:lstStyle/>
        <a:p>
          <a:r>
            <a:rPr lang="it-IT" b="1" smtClean="0"/>
            <a:t>BUONE PRATICHE</a:t>
          </a:r>
          <a:endParaRPr lang="it-IT" b="1" dirty="0"/>
        </a:p>
      </dgm:t>
    </dgm:pt>
    <dgm:pt modelId="{6B90A033-2536-4D42-840C-401F2A0C9C64}" type="parTrans" cxnId="{993AC89E-323C-4B74-8218-9763BFBDACF1}">
      <dgm:prSet/>
      <dgm:spPr/>
      <dgm:t>
        <a:bodyPr/>
        <a:lstStyle/>
        <a:p>
          <a:endParaRPr lang="it-IT"/>
        </a:p>
      </dgm:t>
    </dgm:pt>
    <dgm:pt modelId="{4223624E-9F93-4F26-93B3-90706C60ED69}" type="sibTrans" cxnId="{993AC89E-323C-4B74-8218-9763BFBDACF1}">
      <dgm:prSet/>
      <dgm:spPr/>
      <dgm:t>
        <a:bodyPr/>
        <a:lstStyle/>
        <a:p>
          <a:endParaRPr lang="it-IT"/>
        </a:p>
      </dgm:t>
    </dgm:pt>
    <dgm:pt modelId="{00AFF134-5794-4D1B-886E-F3000941B88C}">
      <dgm:prSet phldrT="[Testo]"/>
      <dgm:spPr/>
      <dgm:t>
        <a:bodyPr/>
        <a:lstStyle/>
        <a:p>
          <a:r>
            <a:rPr lang="it-IT" b="1" dirty="0" smtClean="0"/>
            <a:t>INSTRUCTIONAL</a:t>
          </a:r>
        </a:p>
        <a:p>
          <a:r>
            <a:rPr lang="it-IT" b="1" dirty="0" smtClean="0"/>
            <a:t>DESIGN</a:t>
          </a:r>
          <a:br>
            <a:rPr lang="it-IT" b="1" dirty="0" smtClean="0"/>
          </a:br>
          <a:r>
            <a:rPr lang="it-IT" b="1" dirty="0" smtClean="0"/>
            <a:t>EDUCATION</a:t>
          </a:r>
          <a:endParaRPr lang="it-IT" b="1" dirty="0"/>
        </a:p>
      </dgm:t>
    </dgm:pt>
    <dgm:pt modelId="{4CCF52C4-16A1-45DB-B4C1-6F173C48BBD7}" type="parTrans" cxnId="{A21358D8-51A8-4CB7-A96B-83F875E78918}">
      <dgm:prSet/>
      <dgm:spPr/>
      <dgm:t>
        <a:bodyPr/>
        <a:lstStyle/>
        <a:p>
          <a:endParaRPr lang="it-IT"/>
        </a:p>
      </dgm:t>
    </dgm:pt>
    <dgm:pt modelId="{B8186C92-90AF-40C1-AD39-5D908B654B5C}" type="sibTrans" cxnId="{A21358D8-51A8-4CB7-A96B-83F875E78918}">
      <dgm:prSet/>
      <dgm:spPr/>
      <dgm:t>
        <a:bodyPr/>
        <a:lstStyle/>
        <a:p>
          <a:endParaRPr lang="it-IT"/>
        </a:p>
      </dgm:t>
    </dgm:pt>
    <dgm:pt modelId="{C469DE25-A930-4048-A802-A56A6A439DF9}" type="pres">
      <dgm:prSet presAssocID="{1F8BB191-2873-451E-AC8C-6FCE1FE28CF4}" presName="compositeShape" presStyleCnt="0">
        <dgm:presLayoutVars>
          <dgm:chMax val="7"/>
          <dgm:dir/>
          <dgm:resizeHandles val="exact"/>
        </dgm:presLayoutVars>
      </dgm:prSet>
      <dgm:spPr/>
    </dgm:pt>
    <dgm:pt modelId="{63AF3EDF-7209-42FE-850B-D03DBED7FF5F}" type="pres">
      <dgm:prSet presAssocID="{1F8BB191-2873-451E-AC8C-6FCE1FE28CF4}" presName="wedge1" presStyleLbl="node1" presStyleIdx="0" presStyleCnt="3"/>
      <dgm:spPr/>
      <dgm:t>
        <a:bodyPr/>
        <a:lstStyle/>
        <a:p>
          <a:endParaRPr lang="it-IT"/>
        </a:p>
      </dgm:t>
    </dgm:pt>
    <dgm:pt modelId="{D990B6F1-DA91-4133-A212-28B6382AEF6E}" type="pres">
      <dgm:prSet presAssocID="{1F8BB191-2873-451E-AC8C-6FCE1FE28CF4}" presName="dummy1a" presStyleCnt="0"/>
      <dgm:spPr/>
    </dgm:pt>
    <dgm:pt modelId="{3E361A82-D19A-4A1C-90F3-A07AAE20683E}" type="pres">
      <dgm:prSet presAssocID="{1F8BB191-2873-451E-AC8C-6FCE1FE28CF4}" presName="dummy1b" presStyleCnt="0"/>
      <dgm:spPr/>
    </dgm:pt>
    <dgm:pt modelId="{6C641127-AEF7-4136-BD83-4E2416AD7617}" type="pres">
      <dgm:prSet presAssocID="{1F8BB191-2873-451E-AC8C-6FCE1FE28CF4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89B0D9D-A358-4E96-B8AC-E6FD6BDCB05A}" type="pres">
      <dgm:prSet presAssocID="{1F8BB191-2873-451E-AC8C-6FCE1FE28CF4}" presName="wedge2" presStyleLbl="node1" presStyleIdx="1" presStyleCnt="3"/>
      <dgm:spPr/>
      <dgm:t>
        <a:bodyPr/>
        <a:lstStyle/>
        <a:p>
          <a:endParaRPr lang="it-IT"/>
        </a:p>
      </dgm:t>
    </dgm:pt>
    <dgm:pt modelId="{34261957-CE06-49B0-96D4-F103031D7CCD}" type="pres">
      <dgm:prSet presAssocID="{1F8BB191-2873-451E-AC8C-6FCE1FE28CF4}" presName="dummy2a" presStyleCnt="0"/>
      <dgm:spPr/>
    </dgm:pt>
    <dgm:pt modelId="{A6EB496A-1C49-4CF2-B5A9-2D4F0E4547CE}" type="pres">
      <dgm:prSet presAssocID="{1F8BB191-2873-451E-AC8C-6FCE1FE28CF4}" presName="dummy2b" presStyleCnt="0"/>
      <dgm:spPr/>
    </dgm:pt>
    <dgm:pt modelId="{9439D4EE-D1BF-4F58-9270-7FCF7C4B23BD}" type="pres">
      <dgm:prSet presAssocID="{1F8BB191-2873-451E-AC8C-6FCE1FE28CF4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579580E-6A50-443E-A013-41C8A1A87ACA}" type="pres">
      <dgm:prSet presAssocID="{1F8BB191-2873-451E-AC8C-6FCE1FE28CF4}" presName="wedge3" presStyleLbl="node1" presStyleIdx="2" presStyleCnt="3" custScaleX="106953" custScaleY="102820"/>
      <dgm:spPr/>
      <dgm:t>
        <a:bodyPr/>
        <a:lstStyle/>
        <a:p>
          <a:endParaRPr lang="it-IT"/>
        </a:p>
      </dgm:t>
    </dgm:pt>
    <dgm:pt modelId="{132586C2-3937-4D55-A044-7730DB849BE7}" type="pres">
      <dgm:prSet presAssocID="{1F8BB191-2873-451E-AC8C-6FCE1FE28CF4}" presName="dummy3a" presStyleCnt="0"/>
      <dgm:spPr/>
    </dgm:pt>
    <dgm:pt modelId="{ADEBACE7-983A-4166-9A95-2B5940348102}" type="pres">
      <dgm:prSet presAssocID="{1F8BB191-2873-451E-AC8C-6FCE1FE28CF4}" presName="dummy3b" presStyleCnt="0"/>
      <dgm:spPr/>
    </dgm:pt>
    <dgm:pt modelId="{10C2C03D-2F57-42B7-BB23-2F65E366F614}" type="pres">
      <dgm:prSet presAssocID="{1F8BB191-2873-451E-AC8C-6FCE1FE28CF4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463332C-A8CC-4AB4-A4AB-F2C3990BBE56}" type="pres">
      <dgm:prSet presAssocID="{0E38A8F7-CB37-4EDE-8CFD-B733EAB235E9}" presName="arrowWedge1" presStyleLbl="fgSibTrans2D1" presStyleIdx="0" presStyleCnt="3"/>
      <dgm:spPr/>
    </dgm:pt>
    <dgm:pt modelId="{BCF22D8F-177E-4A67-BA4B-2B061B7E5FB8}" type="pres">
      <dgm:prSet presAssocID="{4223624E-9F93-4F26-93B3-90706C60ED69}" presName="arrowWedge2" presStyleLbl="fgSibTrans2D1" presStyleIdx="1" presStyleCnt="3"/>
      <dgm:spPr/>
    </dgm:pt>
    <dgm:pt modelId="{55CFF226-B893-43AB-9389-4F944A5E0029}" type="pres">
      <dgm:prSet presAssocID="{B8186C92-90AF-40C1-AD39-5D908B654B5C}" presName="arrowWedge3" presStyleLbl="fgSibTrans2D1" presStyleIdx="2" presStyleCnt="3"/>
      <dgm:spPr/>
    </dgm:pt>
  </dgm:ptLst>
  <dgm:cxnLst>
    <dgm:cxn modelId="{49D98112-F660-48B3-ADC0-0A50101BAFBA}" type="presOf" srcId="{05175026-7179-4C03-AA27-206CD8BFCE0E}" destId="{6C641127-AEF7-4136-BD83-4E2416AD7617}" srcOrd="1" destOrd="0" presId="urn:microsoft.com/office/officeart/2005/8/layout/cycle8"/>
    <dgm:cxn modelId="{7289FD65-EDB2-43CA-A593-FC15316EB734}" type="presOf" srcId="{3965BC4F-7264-4F23-BB2D-4F744BF77BA3}" destId="{9439D4EE-D1BF-4F58-9270-7FCF7C4B23BD}" srcOrd="1" destOrd="0" presId="urn:microsoft.com/office/officeart/2005/8/layout/cycle8"/>
    <dgm:cxn modelId="{993AC89E-323C-4B74-8218-9763BFBDACF1}" srcId="{1F8BB191-2873-451E-AC8C-6FCE1FE28CF4}" destId="{3965BC4F-7264-4F23-BB2D-4F744BF77BA3}" srcOrd="1" destOrd="0" parTransId="{6B90A033-2536-4D42-840C-401F2A0C9C64}" sibTransId="{4223624E-9F93-4F26-93B3-90706C60ED69}"/>
    <dgm:cxn modelId="{AE528DC9-A1B9-4D28-B5E3-019202D3A66B}" type="presOf" srcId="{00AFF134-5794-4D1B-886E-F3000941B88C}" destId="{10C2C03D-2F57-42B7-BB23-2F65E366F614}" srcOrd="1" destOrd="0" presId="urn:microsoft.com/office/officeart/2005/8/layout/cycle8"/>
    <dgm:cxn modelId="{A21358D8-51A8-4CB7-A96B-83F875E78918}" srcId="{1F8BB191-2873-451E-AC8C-6FCE1FE28CF4}" destId="{00AFF134-5794-4D1B-886E-F3000941B88C}" srcOrd="2" destOrd="0" parTransId="{4CCF52C4-16A1-45DB-B4C1-6F173C48BBD7}" sibTransId="{B8186C92-90AF-40C1-AD39-5D908B654B5C}"/>
    <dgm:cxn modelId="{6B512218-1D76-49DB-B88E-DCD31DE6C496}" type="presOf" srcId="{1F8BB191-2873-451E-AC8C-6FCE1FE28CF4}" destId="{C469DE25-A930-4048-A802-A56A6A439DF9}" srcOrd="0" destOrd="0" presId="urn:microsoft.com/office/officeart/2005/8/layout/cycle8"/>
    <dgm:cxn modelId="{9B86C507-6039-4696-AF1B-6ECEA17B1BDB}" type="presOf" srcId="{3965BC4F-7264-4F23-BB2D-4F744BF77BA3}" destId="{E89B0D9D-A358-4E96-B8AC-E6FD6BDCB05A}" srcOrd="0" destOrd="0" presId="urn:microsoft.com/office/officeart/2005/8/layout/cycle8"/>
    <dgm:cxn modelId="{D6765DFF-3850-491F-BC83-3AF4F1650E2E}" srcId="{1F8BB191-2873-451E-AC8C-6FCE1FE28CF4}" destId="{05175026-7179-4C03-AA27-206CD8BFCE0E}" srcOrd="0" destOrd="0" parTransId="{30618F84-44C1-4943-8D4F-8331BEAEF0B0}" sibTransId="{0E38A8F7-CB37-4EDE-8CFD-B733EAB235E9}"/>
    <dgm:cxn modelId="{BE1744DE-7FA2-48D9-8565-A92163E95A8C}" type="presOf" srcId="{05175026-7179-4C03-AA27-206CD8BFCE0E}" destId="{63AF3EDF-7209-42FE-850B-D03DBED7FF5F}" srcOrd="0" destOrd="0" presId="urn:microsoft.com/office/officeart/2005/8/layout/cycle8"/>
    <dgm:cxn modelId="{8BF74C67-1E64-4633-AC51-A7C1BAE985C0}" type="presOf" srcId="{00AFF134-5794-4D1B-886E-F3000941B88C}" destId="{B579580E-6A50-443E-A013-41C8A1A87ACA}" srcOrd="0" destOrd="0" presId="urn:microsoft.com/office/officeart/2005/8/layout/cycle8"/>
    <dgm:cxn modelId="{4DF2092A-F852-40F4-B3FC-A929AC02A741}" type="presParOf" srcId="{C469DE25-A930-4048-A802-A56A6A439DF9}" destId="{63AF3EDF-7209-42FE-850B-D03DBED7FF5F}" srcOrd="0" destOrd="0" presId="urn:microsoft.com/office/officeart/2005/8/layout/cycle8"/>
    <dgm:cxn modelId="{F7DCD799-4FC8-4F8E-A53E-F234C79EEB06}" type="presParOf" srcId="{C469DE25-A930-4048-A802-A56A6A439DF9}" destId="{D990B6F1-DA91-4133-A212-28B6382AEF6E}" srcOrd="1" destOrd="0" presId="urn:microsoft.com/office/officeart/2005/8/layout/cycle8"/>
    <dgm:cxn modelId="{74B1BA4D-9961-415B-8A16-1FBBDDB31596}" type="presParOf" srcId="{C469DE25-A930-4048-A802-A56A6A439DF9}" destId="{3E361A82-D19A-4A1C-90F3-A07AAE20683E}" srcOrd="2" destOrd="0" presId="urn:microsoft.com/office/officeart/2005/8/layout/cycle8"/>
    <dgm:cxn modelId="{77353806-2CBE-4B08-B746-9169B4ADD940}" type="presParOf" srcId="{C469DE25-A930-4048-A802-A56A6A439DF9}" destId="{6C641127-AEF7-4136-BD83-4E2416AD7617}" srcOrd="3" destOrd="0" presId="urn:microsoft.com/office/officeart/2005/8/layout/cycle8"/>
    <dgm:cxn modelId="{82412AD0-27C9-4168-BF45-1E13353C7E49}" type="presParOf" srcId="{C469DE25-A930-4048-A802-A56A6A439DF9}" destId="{E89B0D9D-A358-4E96-B8AC-E6FD6BDCB05A}" srcOrd="4" destOrd="0" presId="urn:microsoft.com/office/officeart/2005/8/layout/cycle8"/>
    <dgm:cxn modelId="{32555A41-1E6A-4670-889F-785223CF0033}" type="presParOf" srcId="{C469DE25-A930-4048-A802-A56A6A439DF9}" destId="{34261957-CE06-49B0-96D4-F103031D7CCD}" srcOrd="5" destOrd="0" presId="urn:microsoft.com/office/officeart/2005/8/layout/cycle8"/>
    <dgm:cxn modelId="{64B5F3BE-DF57-4591-ABAF-BE6F3D0BADA8}" type="presParOf" srcId="{C469DE25-A930-4048-A802-A56A6A439DF9}" destId="{A6EB496A-1C49-4CF2-B5A9-2D4F0E4547CE}" srcOrd="6" destOrd="0" presId="urn:microsoft.com/office/officeart/2005/8/layout/cycle8"/>
    <dgm:cxn modelId="{32C2788E-60B7-44E9-87C1-B0A61B0D118A}" type="presParOf" srcId="{C469DE25-A930-4048-A802-A56A6A439DF9}" destId="{9439D4EE-D1BF-4F58-9270-7FCF7C4B23BD}" srcOrd="7" destOrd="0" presId="urn:microsoft.com/office/officeart/2005/8/layout/cycle8"/>
    <dgm:cxn modelId="{E0B7B623-EE3F-4A24-A9C6-AFDC80DA6D2E}" type="presParOf" srcId="{C469DE25-A930-4048-A802-A56A6A439DF9}" destId="{B579580E-6A50-443E-A013-41C8A1A87ACA}" srcOrd="8" destOrd="0" presId="urn:microsoft.com/office/officeart/2005/8/layout/cycle8"/>
    <dgm:cxn modelId="{0420F50F-830C-4A7A-B913-A180F400FCE6}" type="presParOf" srcId="{C469DE25-A930-4048-A802-A56A6A439DF9}" destId="{132586C2-3937-4D55-A044-7730DB849BE7}" srcOrd="9" destOrd="0" presId="urn:microsoft.com/office/officeart/2005/8/layout/cycle8"/>
    <dgm:cxn modelId="{6092B28F-FFBE-4219-93A5-854291719108}" type="presParOf" srcId="{C469DE25-A930-4048-A802-A56A6A439DF9}" destId="{ADEBACE7-983A-4166-9A95-2B5940348102}" srcOrd="10" destOrd="0" presId="urn:microsoft.com/office/officeart/2005/8/layout/cycle8"/>
    <dgm:cxn modelId="{C227F891-6B79-4B81-9A42-F463A77C7C11}" type="presParOf" srcId="{C469DE25-A930-4048-A802-A56A6A439DF9}" destId="{10C2C03D-2F57-42B7-BB23-2F65E366F614}" srcOrd="11" destOrd="0" presId="urn:microsoft.com/office/officeart/2005/8/layout/cycle8"/>
    <dgm:cxn modelId="{E3DC3D23-2E9F-4356-B808-F6D143B36961}" type="presParOf" srcId="{C469DE25-A930-4048-A802-A56A6A439DF9}" destId="{8463332C-A8CC-4AB4-A4AB-F2C3990BBE56}" srcOrd="12" destOrd="0" presId="urn:microsoft.com/office/officeart/2005/8/layout/cycle8"/>
    <dgm:cxn modelId="{DD3B67D3-648A-4F18-B484-17BDA4CCC850}" type="presParOf" srcId="{C469DE25-A930-4048-A802-A56A6A439DF9}" destId="{BCF22D8F-177E-4A67-BA4B-2B061B7E5FB8}" srcOrd="13" destOrd="0" presId="urn:microsoft.com/office/officeart/2005/8/layout/cycle8"/>
    <dgm:cxn modelId="{FAA9F11A-2EB0-46B1-B010-D75EB655340C}" type="presParOf" srcId="{C469DE25-A930-4048-A802-A56A6A439DF9}" destId="{55CFF226-B893-43AB-9389-4F944A5E0029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E627DA9-AD30-405D-8D82-B0765B8A2FBA}" type="doc">
      <dgm:prSet loTypeId="urn:microsoft.com/office/officeart/2005/8/layout/vList6" loCatId="list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4B061EAD-7D69-4879-8051-2D663F0FD354}">
      <dgm:prSet phldrT="[Testo]"/>
      <dgm:spPr/>
      <dgm:t>
        <a:bodyPr/>
        <a:lstStyle/>
        <a:p>
          <a:r>
            <a:rPr lang="it-IT" dirty="0" smtClean="0"/>
            <a:t>CONDIVIDERE</a:t>
          </a:r>
          <a:endParaRPr lang="it-IT" dirty="0"/>
        </a:p>
      </dgm:t>
    </dgm:pt>
    <dgm:pt modelId="{BC378138-EB4C-4925-82B9-8DEA86ACEE89}" type="parTrans" cxnId="{508BC1AA-A7AA-449A-9CF6-0D94A01EFEE7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1F4407F4-159F-40C9-9282-9BAF45B7EB8F}" type="sibTrans" cxnId="{508BC1AA-A7AA-449A-9CF6-0D94A01EFEE7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5F1E165A-AB5F-40CA-B524-CC3E9D6830B4}">
      <dgm:prSet phldrT="[Testo]"/>
      <dgm:spPr/>
      <dgm:t>
        <a:bodyPr/>
        <a:lstStyle/>
        <a:p>
          <a:pPr algn="l"/>
          <a:endParaRPr lang="it-IT" dirty="0">
            <a:solidFill>
              <a:srgbClr val="002060"/>
            </a:solidFill>
          </a:endParaRPr>
        </a:p>
      </dgm:t>
    </dgm:pt>
    <dgm:pt modelId="{6E99259F-2FF3-4B26-BD18-C914C27B1E36}" type="parTrans" cxnId="{081B43E2-9E65-47A1-8AFD-9BB23EF0AC8B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11218BCF-2538-4C8C-915E-956053905620}" type="sibTrans" cxnId="{081B43E2-9E65-47A1-8AFD-9BB23EF0AC8B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138B7F40-496B-4FE3-AE5D-6327EBC57402}">
      <dgm:prSet/>
      <dgm:spPr/>
      <dgm:t>
        <a:bodyPr/>
        <a:lstStyle/>
        <a:p>
          <a:r>
            <a:rPr lang="it-IT" smtClean="0"/>
            <a:t>INDIVIDUARE</a:t>
          </a:r>
          <a:endParaRPr lang="it-IT" dirty="0"/>
        </a:p>
      </dgm:t>
    </dgm:pt>
    <dgm:pt modelId="{D6D7F5A3-57E5-4DCE-A4E3-18B46C3744E6}" type="parTrans" cxnId="{3ED6C55E-CA7B-4807-B5AC-53BB95E93B44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86367456-6B34-42CC-BC25-C2A99EAD4AA2}" type="sibTrans" cxnId="{3ED6C55E-CA7B-4807-B5AC-53BB95E93B44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D08FB80E-A5CD-409D-BBD5-436556D7B412}">
      <dgm:prSet/>
      <dgm:spPr/>
      <dgm:t>
        <a:bodyPr/>
        <a:lstStyle/>
        <a:p>
          <a:pPr algn="just"/>
          <a:r>
            <a:rPr lang="it-IT" b="1" dirty="0" smtClean="0">
              <a:solidFill>
                <a:srgbClr val="002060"/>
              </a:solidFill>
              <a:cs typeface="Times New Roman" pitchFamily="18" charset="0"/>
            </a:rPr>
            <a:t>con i docenti le attività che generano confusioni, che  affaticano e sovraccaricano inutilmente il sistema determinando una dispersione di </a:t>
          </a:r>
          <a:r>
            <a:rPr lang="it-IT" b="1" dirty="0" err="1" smtClean="0">
              <a:solidFill>
                <a:srgbClr val="002060"/>
              </a:solidFill>
              <a:cs typeface="Times New Roman" pitchFamily="18" charset="0"/>
            </a:rPr>
            <a:t>energie…</a:t>
          </a:r>
          <a:r>
            <a:rPr lang="it-IT" b="1" dirty="0" smtClean="0">
              <a:solidFill>
                <a:srgbClr val="002060"/>
              </a:solidFill>
              <a:cs typeface="Times New Roman" pitchFamily="18" charset="0"/>
            </a:rPr>
            <a:t>.</a:t>
          </a:r>
          <a:endParaRPr lang="it-IT" b="1" dirty="0">
            <a:solidFill>
              <a:srgbClr val="002060"/>
            </a:solidFill>
          </a:endParaRPr>
        </a:p>
      </dgm:t>
    </dgm:pt>
    <dgm:pt modelId="{B2AF79FC-9838-4099-B4B1-D92A92169EDD}" type="parTrans" cxnId="{00316BF1-C922-4588-8FBA-CE2CF1ADB1DC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940F1665-807D-48ED-AC02-89EF46968063}" type="sibTrans" cxnId="{00316BF1-C922-4588-8FBA-CE2CF1ADB1DC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2C6DF987-A57F-4DF3-B494-7CEA486C5205}">
      <dgm:prSet/>
      <dgm:spPr/>
      <dgm:t>
        <a:bodyPr/>
        <a:lstStyle/>
        <a:p>
          <a:pPr algn="just"/>
          <a:r>
            <a:rPr lang="it-IT" b="1" dirty="0" smtClean="0">
              <a:solidFill>
                <a:srgbClr val="002060"/>
              </a:solidFill>
              <a:latin typeface="+mn-lt"/>
              <a:cs typeface="Times New Roman" pitchFamily="18" charset="0"/>
            </a:rPr>
            <a:t>con i docenti quali siano e come interagiscano con l’apprendimento alcuni processi neuropsicologici direttamente correlati ad esso</a:t>
          </a:r>
          <a:endParaRPr lang="it-IT" dirty="0">
            <a:solidFill>
              <a:srgbClr val="002060"/>
            </a:solidFill>
            <a:latin typeface="+mn-lt"/>
          </a:endParaRPr>
        </a:p>
      </dgm:t>
    </dgm:pt>
    <dgm:pt modelId="{A2B0DF32-B092-4440-BD02-1901242D0030}" type="parTrans" cxnId="{7C1B3C90-E0A8-4DF3-AA57-A580800F33AE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19F93915-A021-46AB-9923-C320CE692961}" type="sibTrans" cxnId="{7C1B3C90-E0A8-4DF3-AA57-A580800F33AE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D177A011-6FA5-43AD-87E5-7EFA7017FAA3}">
      <dgm:prSet/>
      <dgm:spPr/>
      <dgm:t>
        <a:bodyPr/>
        <a:lstStyle/>
        <a:p>
          <a:r>
            <a:rPr lang="it-IT" dirty="0" smtClean="0"/>
            <a:t>POTENZIARE</a:t>
          </a:r>
          <a:endParaRPr lang="it-IT" dirty="0"/>
        </a:p>
      </dgm:t>
    </dgm:pt>
    <dgm:pt modelId="{A552D8AF-C566-42EE-9D60-D079BD208E22}" type="parTrans" cxnId="{557F28FF-A342-41A1-B951-3680C3F6ED5F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2AACB503-0165-450E-A7C3-B2DECA741C0D}" type="sibTrans" cxnId="{557F28FF-A342-41A1-B951-3680C3F6ED5F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E32B1B51-5E56-4EC1-930D-54C58A8E0202}">
      <dgm:prSet/>
      <dgm:spPr/>
      <dgm:t>
        <a:bodyPr/>
        <a:lstStyle/>
        <a:p>
          <a:r>
            <a:rPr lang="it-IT" b="1" dirty="0" smtClean="0">
              <a:solidFill>
                <a:srgbClr val="002060"/>
              </a:solidFill>
            </a:rPr>
            <a:t>all’interno della pratica didattica curricolare gli aspetti </a:t>
          </a:r>
          <a:r>
            <a:rPr lang="it-IT" b="1" dirty="0" err="1" smtClean="0">
              <a:solidFill>
                <a:srgbClr val="002060"/>
              </a:solidFill>
            </a:rPr>
            <a:t>mnestici</a:t>
          </a:r>
          <a:r>
            <a:rPr lang="it-IT" b="1" dirty="0" smtClean="0">
              <a:solidFill>
                <a:srgbClr val="002060"/>
              </a:solidFill>
            </a:rPr>
            <a:t> ed </a:t>
          </a:r>
          <a:r>
            <a:rPr lang="it-IT" b="1" dirty="0" err="1" smtClean="0">
              <a:solidFill>
                <a:srgbClr val="002060"/>
              </a:solidFill>
            </a:rPr>
            <a:t>attentivi</a:t>
          </a:r>
          <a:r>
            <a:rPr lang="it-IT" b="1" dirty="0" smtClean="0">
              <a:solidFill>
                <a:srgbClr val="002060"/>
              </a:solidFill>
            </a:rPr>
            <a:t> che consentono e rendono possibile l’organizzazione e l’elaborazione delle informazioni, il prendere decisioni, il mantenimento dell’attenzione su un compito e la sua pianificazione. </a:t>
          </a:r>
          <a:endParaRPr lang="it-IT" b="1" dirty="0">
            <a:solidFill>
              <a:srgbClr val="002060"/>
            </a:solidFill>
          </a:endParaRPr>
        </a:p>
      </dgm:t>
    </dgm:pt>
    <dgm:pt modelId="{820AAC26-0B28-4B0A-A784-78C6C586920E}" type="parTrans" cxnId="{0768CABC-B91F-44E7-AA45-604FA5FE3109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A3572E16-84C3-405E-A0AA-5638A046023A}" type="sibTrans" cxnId="{0768CABC-B91F-44E7-AA45-604FA5FE3109}">
      <dgm:prSet/>
      <dgm:spPr/>
      <dgm:t>
        <a:bodyPr/>
        <a:lstStyle/>
        <a:p>
          <a:endParaRPr lang="it-IT">
            <a:solidFill>
              <a:srgbClr val="002060"/>
            </a:solidFill>
          </a:endParaRPr>
        </a:p>
      </dgm:t>
    </dgm:pt>
    <dgm:pt modelId="{0D83E31A-4A07-44B9-8298-FD223930843E}" type="pres">
      <dgm:prSet presAssocID="{5E627DA9-AD30-405D-8D82-B0765B8A2FB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63A8AA4A-7A69-46A3-94E8-129098ED11C6}" type="pres">
      <dgm:prSet presAssocID="{4B061EAD-7D69-4879-8051-2D663F0FD354}" presName="linNode" presStyleCnt="0"/>
      <dgm:spPr/>
    </dgm:pt>
    <dgm:pt modelId="{6CB6A3CF-622E-4BB8-B074-A35826B52588}" type="pres">
      <dgm:prSet presAssocID="{4B061EAD-7D69-4879-8051-2D663F0FD354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7B5476E7-0867-48D2-AA31-97DF73EDFC44}" type="pres">
      <dgm:prSet presAssocID="{4B061EAD-7D69-4879-8051-2D663F0FD354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C2D6C55-A6A7-4048-878A-D68F936788BF}" type="pres">
      <dgm:prSet presAssocID="{1F4407F4-159F-40C9-9282-9BAF45B7EB8F}" presName="spacing" presStyleCnt="0"/>
      <dgm:spPr/>
    </dgm:pt>
    <dgm:pt modelId="{B7847871-A7C0-40E2-93F1-D9FE13836F73}" type="pres">
      <dgm:prSet presAssocID="{138B7F40-496B-4FE3-AE5D-6327EBC57402}" presName="linNode" presStyleCnt="0"/>
      <dgm:spPr/>
    </dgm:pt>
    <dgm:pt modelId="{F1509B5F-E845-498F-9D58-858C215D656F}" type="pres">
      <dgm:prSet presAssocID="{138B7F40-496B-4FE3-AE5D-6327EBC57402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BECECB8-614A-4C69-BCF3-E9B7653E75D7}" type="pres">
      <dgm:prSet presAssocID="{138B7F40-496B-4FE3-AE5D-6327EBC57402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F64598D-A61B-46A2-BAAC-4893820BE2B5}" type="pres">
      <dgm:prSet presAssocID="{86367456-6B34-42CC-BC25-C2A99EAD4AA2}" presName="spacing" presStyleCnt="0"/>
      <dgm:spPr/>
    </dgm:pt>
    <dgm:pt modelId="{24396E13-7600-4EFB-A9AD-945709F7CF58}" type="pres">
      <dgm:prSet presAssocID="{D177A011-6FA5-43AD-87E5-7EFA7017FAA3}" presName="linNode" presStyleCnt="0"/>
      <dgm:spPr/>
    </dgm:pt>
    <dgm:pt modelId="{434C15E2-E61A-4BBC-ADBC-0554A95CE1A9}" type="pres">
      <dgm:prSet presAssocID="{D177A011-6FA5-43AD-87E5-7EFA7017FAA3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5380044-0BE1-413C-B687-EB167BA45947}" type="pres">
      <dgm:prSet presAssocID="{D177A011-6FA5-43AD-87E5-7EFA7017FAA3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7C1B3C90-E0A8-4DF3-AA57-A580800F33AE}" srcId="{4B061EAD-7D69-4879-8051-2D663F0FD354}" destId="{2C6DF987-A57F-4DF3-B494-7CEA486C5205}" srcOrd="1" destOrd="0" parTransId="{A2B0DF32-B092-4440-BD02-1901242D0030}" sibTransId="{19F93915-A021-46AB-9923-C320CE692961}"/>
    <dgm:cxn modelId="{508BC1AA-A7AA-449A-9CF6-0D94A01EFEE7}" srcId="{5E627DA9-AD30-405D-8D82-B0765B8A2FBA}" destId="{4B061EAD-7D69-4879-8051-2D663F0FD354}" srcOrd="0" destOrd="0" parTransId="{BC378138-EB4C-4925-82B9-8DEA86ACEE89}" sibTransId="{1F4407F4-159F-40C9-9282-9BAF45B7EB8F}"/>
    <dgm:cxn modelId="{557F28FF-A342-41A1-B951-3680C3F6ED5F}" srcId="{5E627DA9-AD30-405D-8D82-B0765B8A2FBA}" destId="{D177A011-6FA5-43AD-87E5-7EFA7017FAA3}" srcOrd="2" destOrd="0" parTransId="{A552D8AF-C566-42EE-9D60-D079BD208E22}" sibTransId="{2AACB503-0165-450E-A7C3-B2DECA741C0D}"/>
    <dgm:cxn modelId="{CBD280B8-BD59-40C6-A8CE-1BF1C4D98F71}" type="presOf" srcId="{2C6DF987-A57F-4DF3-B494-7CEA486C5205}" destId="{7B5476E7-0867-48D2-AA31-97DF73EDFC44}" srcOrd="0" destOrd="1" presId="urn:microsoft.com/office/officeart/2005/8/layout/vList6"/>
    <dgm:cxn modelId="{081B43E2-9E65-47A1-8AFD-9BB23EF0AC8B}" srcId="{4B061EAD-7D69-4879-8051-2D663F0FD354}" destId="{5F1E165A-AB5F-40CA-B524-CC3E9D6830B4}" srcOrd="0" destOrd="0" parTransId="{6E99259F-2FF3-4B26-BD18-C914C27B1E36}" sibTransId="{11218BCF-2538-4C8C-915E-956053905620}"/>
    <dgm:cxn modelId="{00316BF1-C922-4588-8FBA-CE2CF1ADB1DC}" srcId="{138B7F40-496B-4FE3-AE5D-6327EBC57402}" destId="{D08FB80E-A5CD-409D-BBD5-436556D7B412}" srcOrd="0" destOrd="0" parTransId="{B2AF79FC-9838-4099-B4B1-D92A92169EDD}" sibTransId="{940F1665-807D-48ED-AC02-89EF46968063}"/>
    <dgm:cxn modelId="{1B454E17-6866-46D9-91EE-1CDBD898F026}" type="presOf" srcId="{D08FB80E-A5CD-409D-BBD5-436556D7B412}" destId="{BBECECB8-614A-4C69-BCF3-E9B7653E75D7}" srcOrd="0" destOrd="0" presId="urn:microsoft.com/office/officeart/2005/8/layout/vList6"/>
    <dgm:cxn modelId="{0768CABC-B91F-44E7-AA45-604FA5FE3109}" srcId="{D177A011-6FA5-43AD-87E5-7EFA7017FAA3}" destId="{E32B1B51-5E56-4EC1-930D-54C58A8E0202}" srcOrd="0" destOrd="0" parTransId="{820AAC26-0B28-4B0A-A784-78C6C586920E}" sibTransId="{A3572E16-84C3-405E-A0AA-5638A046023A}"/>
    <dgm:cxn modelId="{85339AEF-6197-4C69-AE8C-2C97DE0D3C18}" type="presOf" srcId="{4B061EAD-7D69-4879-8051-2D663F0FD354}" destId="{6CB6A3CF-622E-4BB8-B074-A35826B52588}" srcOrd="0" destOrd="0" presId="urn:microsoft.com/office/officeart/2005/8/layout/vList6"/>
    <dgm:cxn modelId="{3ED6C55E-CA7B-4807-B5AC-53BB95E93B44}" srcId="{5E627DA9-AD30-405D-8D82-B0765B8A2FBA}" destId="{138B7F40-496B-4FE3-AE5D-6327EBC57402}" srcOrd="1" destOrd="0" parTransId="{D6D7F5A3-57E5-4DCE-A4E3-18B46C3744E6}" sibTransId="{86367456-6B34-42CC-BC25-C2A99EAD4AA2}"/>
    <dgm:cxn modelId="{99B6CC9B-C870-4442-AAC0-D631C10D64B7}" type="presOf" srcId="{D177A011-6FA5-43AD-87E5-7EFA7017FAA3}" destId="{434C15E2-E61A-4BBC-ADBC-0554A95CE1A9}" srcOrd="0" destOrd="0" presId="urn:microsoft.com/office/officeart/2005/8/layout/vList6"/>
    <dgm:cxn modelId="{5928212B-7102-46D0-9E81-58F945F87CAF}" type="presOf" srcId="{E32B1B51-5E56-4EC1-930D-54C58A8E0202}" destId="{95380044-0BE1-413C-B687-EB167BA45947}" srcOrd="0" destOrd="0" presId="urn:microsoft.com/office/officeart/2005/8/layout/vList6"/>
    <dgm:cxn modelId="{360EE501-E7CF-45A5-A499-5C4BBFBBA8BD}" type="presOf" srcId="{5E627DA9-AD30-405D-8D82-B0765B8A2FBA}" destId="{0D83E31A-4A07-44B9-8298-FD223930843E}" srcOrd="0" destOrd="0" presId="urn:microsoft.com/office/officeart/2005/8/layout/vList6"/>
    <dgm:cxn modelId="{DF23F611-6ECF-42AC-803C-EF477475C4DD}" type="presOf" srcId="{5F1E165A-AB5F-40CA-B524-CC3E9D6830B4}" destId="{7B5476E7-0867-48D2-AA31-97DF73EDFC44}" srcOrd="0" destOrd="0" presId="urn:microsoft.com/office/officeart/2005/8/layout/vList6"/>
    <dgm:cxn modelId="{645379B7-80A2-4474-AA3F-C112C665B21D}" type="presOf" srcId="{138B7F40-496B-4FE3-AE5D-6327EBC57402}" destId="{F1509B5F-E845-498F-9D58-858C215D656F}" srcOrd="0" destOrd="0" presId="urn:microsoft.com/office/officeart/2005/8/layout/vList6"/>
    <dgm:cxn modelId="{EAC52958-2590-4617-B4D3-27576A65326A}" type="presParOf" srcId="{0D83E31A-4A07-44B9-8298-FD223930843E}" destId="{63A8AA4A-7A69-46A3-94E8-129098ED11C6}" srcOrd="0" destOrd="0" presId="urn:microsoft.com/office/officeart/2005/8/layout/vList6"/>
    <dgm:cxn modelId="{1A74B9E9-BF96-4F64-B90F-067C307C62DA}" type="presParOf" srcId="{63A8AA4A-7A69-46A3-94E8-129098ED11C6}" destId="{6CB6A3CF-622E-4BB8-B074-A35826B52588}" srcOrd="0" destOrd="0" presId="urn:microsoft.com/office/officeart/2005/8/layout/vList6"/>
    <dgm:cxn modelId="{83016C51-1578-42D9-8563-27425F932B3E}" type="presParOf" srcId="{63A8AA4A-7A69-46A3-94E8-129098ED11C6}" destId="{7B5476E7-0867-48D2-AA31-97DF73EDFC44}" srcOrd="1" destOrd="0" presId="urn:microsoft.com/office/officeart/2005/8/layout/vList6"/>
    <dgm:cxn modelId="{5AA533B7-AFA5-46BD-83A3-98DCAF153606}" type="presParOf" srcId="{0D83E31A-4A07-44B9-8298-FD223930843E}" destId="{3C2D6C55-A6A7-4048-878A-D68F936788BF}" srcOrd="1" destOrd="0" presId="urn:microsoft.com/office/officeart/2005/8/layout/vList6"/>
    <dgm:cxn modelId="{65D0495E-88DD-4731-93E8-9010832F2C70}" type="presParOf" srcId="{0D83E31A-4A07-44B9-8298-FD223930843E}" destId="{B7847871-A7C0-40E2-93F1-D9FE13836F73}" srcOrd="2" destOrd="0" presId="urn:microsoft.com/office/officeart/2005/8/layout/vList6"/>
    <dgm:cxn modelId="{2A9ABA41-5E5E-48AE-BA2E-740863B96F38}" type="presParOf" srcId="{B7847871-A7C0-40E2-93F1-D9FE13836F73}" destId="{F1509B5F-E845-498F-9D58-858C215D656F}" srcOrd="0" destOrd="0" presId="urn:microsoft.com/office/officeart/2005/8/layout/vList6"/>
    <dgm:cxn modelId="{064D4559-4BA7-46B8-86F7-AED4C82CF3A9}" type="presParOf" srcId="{B7847871-A7C0-40E2-93F1-D9FE13836F73}" destId="{BBECECB8-614A-4C69-BCF3-E9B7653E75D7}" srcOrd="1" destOrd="0" presId="urn:microsoft.com/office/officeart/2005/8/layout/vList6"/>
    <dgm:cxn modelId="{BDF2D402-CC14-4ABA-9782-F65EB9FA2722}" type="presParOf" srcId="{0D83E31A-4A07-44B9-8298-FD223930843E}" destId="{4F64598D-A61B-46A2-BAAC-4893820BE2B5}" srcOrd="3" destOrd="0" presId="urn:microsoft.com/office/officeart/2005/8/layout/vList6"/>
    <dgm:cxn modelId="{9596E097-8FA8-4956-AD4F-73010AA14E55}" type="presParOf" srcId="{0D83E31A-4A07-44B9-8298-FD223930843E}" destId="{24396E13-7600-4EFB-A9AD-945709F7CF58}" srcOrd="4" destOrd="0" presId="urn:microsoft.com/office/officeart/2005/8/layout/vList6"/>
    <dgm:cxn modelId="{0DE19C86-2A65-461B-A531-2E6741A77F72}" type="presParOf" srcId="{24396E13-7600-4EFB-A9AD-945709F7CF58}" destId="{434C15E2-E61A-4BBC-ADBC-0554A95CE1A9}" srcOrd="0" destOrd="0" presId="urn:microsoft.com/office/officeart/2005/8/layout/vList6"/>
    <dgm:cxn modelId="{3F94F2AF-1480-46EB-9212-A37633D32298}" type="presParOf" srcId="{24396E13-7600-4EFB-A9AD-945709F7CF58}" destId="{95380044-0BE1-413C-B687-EB167BA4594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46B65-8881-4AA9-BCD2-4CEB2715C5EA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2E0B1-FB13-4583-9252-C7570420FFA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5584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6A463-281A-4336-8D50-79ECB373DEC8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5051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25/07/2018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G:\ADIP%20CRISTINA\ADIP%20GIUNTI\trento%20SE%20abilit&#224;\calcolo%20sottrazione%20lento.mp4" TargetMode="External"/><Relationship Id="rId1" Type="http://schemas.openxmlformats.org/officeDocument/2006/relationships/video" Target="file:///G:\ADIP%20CRISTINA\ADIP%20GIUNTI\trento%20SE%20abilit&#224;\calcolo%20sottrazione%20medio.mp4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ADIP%20CRISTINA\ADIP%20GIUNTI\trento%20SE%20abilit&#224;\maggiore%20immagini.mp4" TargetMode="Externa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../../ADIP%20CRISTINA/PRESENTAZIONI/COLLEGAMENTI%201/DIVISIONE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../../ADIP%20CRISTINA/INVERSIONE%20SPAZIALE%20NUMER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G:\ADIP%20CRISTINA\ADIP%20GIUNTI\trento%20SE%20abilit&#224;\pasat%20aprile.mp4" TargetMode="External"/><Relationship Id="rId1" Type="http://schemas.openxmlformats.org/officeDocument/2006/relationships/video" Target="file:///G:\ADIP%20CRISTINA\ADIP%20GIUNTI\trento%20SE%20abilit&#224;\lettura%20numeri0000.mp4" TargetMode="Externa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="" xmlns:a16="http://schemas.microsoft.com/office/drawing/2014/main" id="{FE7A38A1-05B4-4986-B714-DBC823F195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03"/>
          <a:stretch>
            <a:fillRect/>
          </a:stretch>
        </p:blipFill>
        <p:spPr>
          <a:xfrm>
            <a:off x="6372200" y="1556792"/>
            <a:ext cx="2546252" cy="47116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CasellaDiTesto 3"/>
          <p:cNvSpPr txBox="1"/>
          <p:nvPr/>
        </p:nvSpPr>
        <p:spPr>
          <a:xfrm>
            <a:off x="0" y="47971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smtClean="0"/>
              <a:t>Dott. Maria Cristina Veneroso, NPEE, già </a:t>
            </a:r>
            <a:r>
              <a:rPr lang="it-IT" sz="1200" b="1" dirty="0" err="1" smtClean="0"/>
              <a:t>PhD</a:t>
            </a:r>
            <a:r>
              <a:rPr lang="it-IT" sz="1200" b="1" dirty="0" smtClean="0"/>
              <a:t> università degli studi di Napoli, Federico II, Assegnista di ricerca  Università degli studi di  Trento  dipartimento “Scienze cognitive” ; membro dell’equipe  autorizzata dalla Regione Campania alla certificazione della diagnosi  di DSA; </a:t>
            </a:r>
          </a:p>
          <a:p>
            <a:pPr algn="just"/>
            <a:endParaRPr lang="it-IT" sz="1200" b="1" dirty="0" smtClean="0"/>
          </a:p>
          <a:p>
            <a:pPr algn="just"/>
            <a:endParaRPr lang="it-IT" sz="1200" b="1" dirty="0" smtClean="0"/>
          </a:p>
          <a:p>
            <a:pPr algn="just"/>
            <a:endParaRPr lang="it-IT" sz="1200" b="1" dirty="0" smtClean="0"/>
          </a:p>
          <a:p>
            <a:pPr algn="just"/>
            <a:endParaRPr lang="it-IT" sz="1200" b="1" dirty="0"/>
          </a:p>
        </p:txBody>
      </p:sp>
      <p:sp>
        <p:nvSpPr>
          <p:cNvPr id="6" name="Rettangolo 5"/>
          <p:cNvSpPr/>
          <p:nvPr/>
        </p:nvSpPr>
        <p:spPr>
          <a:xfrm>
            <a:off x="0" y="558924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200" b="1" dirty="0" smtClean="0"/>
              <a:t>Dott. Andrea Di Somma,Foniatra, Presidente Nazionale dell’Associazione Nazionale Disturbi dell’Apprendimento, responsabile dell’equipe autorizzata dalla Regione Campania alla certificazione della diagnosi di DSA.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8021" t="30141" r="37743" b="29875"/>
          <a:stretch>
            <a:fillRect/>
          </a:stretch>
        </p:blipFill>
        <p:spPr bwMode="auto">
          <a:xfrm>
            <a:off x="611560" y="404664"/>
            <a:ext cx="4706984" cy="24668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CasellaDiTesto 6"/>
          <p:cNvSpPr txBox="1"/>
          <p:nvPr/>
        </p:nvSpPr>
        <p:spPr>
          <a:xfrm>
            <a:off x="2699792" y="2924944"/>
            <a:ext cx="43813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b="1" dirty="0" smtClean="0"/>
              <a:t>Scuole Estive </a:t>
            </a:r>
            <a:r>
              <a:rPr lang="it-IT" sz="3200" b="1" dirty="0" err="1" smtClean="0"/>
              <a:t>Mathesis</a:t>
            </a:r>
            <a:endParaRPr lang="it-IT" sz="3200" b="1" dirty="0" smtClean="0"/>
          </a:p>
          <a:p>
            <a:pPr algn="ctr"/>
            <a:r>
              <a:rPr lang="it-IT" sz="3200" b="1" dirty="0" smtClean="0"/>
              <a:t>Napoli 17-20 Luglio 2018</a:t>
            </a:r>
            <a:endParaRPr lang="it-IT" sz="3200" b="1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260648"/>
            <a:ext cx="1213209" cy="1408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b="1" dirty="0" smtClean="0">
                <a:solidFill>
                  <a:srgbClr val="002060"/>
                </a:solidFill>
              </a:rPr>
              <a:t>Campione</a:t>
            </a:r>
            <a:endParaRPr lang="it-IT" sz="4000" b="1" dirty="0">
              <a:solidFill>
                <a:srgbClr val="002060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2060848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2060"/>
                </a:solidFill>
                <a:cs typeface="Times New Roman" pitchFamily="18" charset="0"/>
              </a:rPr>
              <a:t>105 soggetti appartenenti alla classe prima della scuola primaria.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2060"/>
                </a:solidFill>
                <a:cs typeface="Times New Roman" pitchFamily="18" charset="0"/>
              </a:rPr>
              <a:t>Suddivisi in: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2060"/>
                </a:solidFill>
                <a:cs typeface="Times New Roman" pitchFamily="18" charset="0"/>
              </a:rPr>
              <a:t>3 classi controllo (tot. 50 soggetti, 23 femmine, 27 maschi);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2060"/>
                </a:solidFill>
                <a:cs typeface="Times New Roman" pitchFamily="18" charset="0"/>
              </a:rPr>
              <a:t>3 classi sperimentali (tot. 55 soggetti, 27 femmine, 28 maschi).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2060"/>
                </a:solidFill>
                <a:cs typeface="Times New Roman" pitchFamily="18" charset="0"/>
              </a:rPr>
              <a:t>La scelta del campione è stata effettuata seguendo i seguenti criteri: omogeneità per numero di alunni, genere e livelli di partenza.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srgbClr val="002060"/>
                </a:solidFill>
                <a:cs typeface="Times New Roman" pitchFamily="18" charset="0"/>
              </a:rPr>
              <a:t>Le tre classi sperimentali e le tre classi controllo appartengono a moduli differenti ma con il medesimo tempo scuola e sono  in carico a  differenti team docente.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1296144"/>
          </a:xfrm>
        </p:spPr>
        <p:txBody>
          <a:bodyPr>
            <a:noAutofit/>
          </a:bodyPr>
          <a:lstStyle/>
          <a:p>
            <a:pPr algn="just"/>
            <a:r>
              <a:rPr lang="it-IT" sz="2400" dirty="0" smtClean="0">
                <a:solidFill>
                  <a:srgbClr val="002060"/>
                </a:solidFill>
              </a:rPr>
              <a:t/>
            </a:r>
            <a:br>
              <a:rPr lang="it-IT" sz="2400" dirty="0" smtClean="0">
                <a:solidFill>
                  <a:srgbClr val="002060"/>
                </a:solidFill>
              </a:rPr>
            </a:b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i="1" dirty="0" smtClean="0">
                <a:solidFill>
                  <a:srgbClr val="002060"/>
                </a:solidFill>
              </a:rPr>
              <a:t>In ogni momento del processo di apprendimento </a:t>
            </a:r>
            <a:br>
              <a:rPr lang="it-IT" sz="2400" i="1" dirty="0" smtClean="0">
                <a:solidFill>
                  <a:srgbClr val="002060"/>
                </a:solidFill>
              </a:rPr>
            </a:br>
            <a:r>
              <a:rPr lang="it-IT" sz="2400" i="1" dirty="0" smtClean="0">
                <a:solidFill>
                  <a:srgbClr val="002060"/>
                </a:solidFill>
              </a:rPr>
              <a:t>teniamo in massima considerazione come i bambini percepiscano il proprio senso di autoefficacia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347864" y="0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rgbClr val="002060"/>
                </a:solidFill>
              </a:rPr>
              <a:t>Metodologia</a:t>
            </a:r>
            <a:endParaRPr lang="it-IT" sz="3200" dirty="0">
              <a:solidFill>
                <a:srgbClr val="002060"/>
              </a:solidFill>
            </a:endParaRPr>
          </a:p>
        </p:txBody>
      </p:sp>
      <p:pic>
        <p:nvPicPr>
          <p:cNvPr id="5" name="calcolo sottrazione medio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2996952"/>
            <a:ext cx="3816424" cy="2862318"/>
          </a:xfrm>
          <a:prstGeom prst="rect">
            <a:avLst/>
          </a:prstGeom>
        </p:spPr>
      </p:pic>
      <p:pic>
        <p:nvPicPr>
          <p:cNvPr id="7" name="calcolo sottrazione lento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4811687" y="2924944"/>
            <a:ext cx="3840427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620688"/>
            <a:ext cx="3275856" cy="1143000"/>
          </a:xfrm>
        </p:spPr>
        <p:txBody>
          <a:bodyPr>
            <a:noAutofit/>
          </a:bodyPr>
          <a:lstStyle/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/>
            </a:r>
            <a:br>
              <a:rPr lang="it-IT" sz="2000" dirty="0" smtClean="0">
                <a:solidFill>
                  <a:srgbClr val="002060"/>
                </a:solidFill>
              </a:rPr>
            </a:b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i="1" dirty="0" smtClean="0">
                <a:solidFill>
                  <a:srgbClr val="002060"/>
                </a:solidFill>
              </a:rPr>
              <a:t>Orientiamo l’attenzione dei bambini sugli aspetti rilevanti di ciò che devono apprendere limitando ogni  sovraccarico cognitivo  estraneo</a:t>
            </a:r>
            <a:endParaRPr lang="it-IT" sz="2000" dirty="0">
              <a:solidFill>
                <a:srgbClr val="002060"/>
              </a:solidFill>
            </a:endParaRPr>
          </a:p>
        </p:txBody>
      </p:sp>
      <p:sp>
        <p:nvSpPr>
          <p:cNvPr id="4" name="Titolo 1"/>
          <p:cNvSpPr txBox="1">
            <a:spLocks/>
          </p:cNvSpPr>
          <p:nvPr/>
        </p:nvSpPr>
        <p:spPr>
          <a:xfrm>
            <a:off x="0" y="2780928"/>
            <a:ext cx="36358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 compiti complessi sono  scomposti, scorporati e </a:t>
            </a:r>
            <a:r>
              <a:rPr kumimoji="0" lang="it-IT" sz="20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sequenzializzati</a:t>
            </a:r>
            <a:endParaRPr kumimoji="0" lang="it-IT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Freccia in giù 4"/>
          <p:cNvSpPr/>
          <p:nvPr/>
        </p:nvSpPr>
        <p:spPr>
          <a:xfrm>
            <a:off x="1475656" y="2204864"/>
            <a:ext cx="720080" cy="720080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3635896" y="1628801"/>
            <a:ext cx="9977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0" b="1" dirty="0" smtClean="0">
                <a:solidFill>
                  <a:srgbClr val="FF0000"/>
                </a:solidFill>
              </a:rPr>
              <a:t>VS</a:t>
            </a:r>
            <a:endParaRPr lang="it-IT" sz="6000" b="1" dirty="0">
              <a:solidFill>
                <a:srgbClr val="FF000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860033" y="764704"/>
            <a:ext cx="3851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i="1" dirty="0" smtClean="0">
                <a:solidFill>
                  <a:srgbClr val="002060"/>
                </a:solidFill>
              </a:rPr>
              <a:t>Tanti più stimoli informativi si offrono, tanto meglio è !</a:t>
            </a:r>
          </a:p>
          <a:p>
            <a:pPr algn="just"/>
            <a:endParaRPr lang="it-IT" sz="2000" i="1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i="1" dirty="0" smtClean="0">
                <a:solidFill>
                  <a:srgbClr val="002060"/>
                </a:solidFill>
              </a:rPr>
              <a:t>Aggiungere   sovrabbondanza </a:t>
            </a:r>
            <a:r>
              <a:rPr lang="it-IT" sz="2000" i="1" dirty="0" err="1" smtClean="0">
                <a:solidFill>
                  <a:srgbClr val="002060"/>
                </a:solidFill>
              </a:rPr>
              <a:t>quali-quantitativa</a:t>
            </a:r>
            <a:r>
              <a:rPr lang="it-IT" sz="2000" i="1" dirty="0" smtClean="0">
                <a:solidFill>
                  <a:srgbClr val="002060"/>
                </a:solidFill>
              </a:rPr>
              <a:t> di informazioni aumenta automaticamente l’apprendimento.  </a:t>
            </a:r>
            <a:endParaRPr lang="it-IT" sz="2000" dirty="0">
              <a:solidFill>
                <a:srgbClr val="00206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3347864" y="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solidFill>
                  <a:srgbClr val="002060"/>
                </a:solidFill>
              </a:rPr>
              <a:t>Metodologia</a:t>
            </a:r>
            <a:endParaRPr lang="it-IT" sz="2800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9129" y="3068960"/>
            <a:ext cx="4064871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maggiore immagini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4103694"/>
            <a:ext cx="3672408" cy="2754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Autofit/>
          </a:bodyPr>
          <a:lstStyle/>
          <a:p>
            <a:pPr algn="just"/>
            <a:r>
              <a:rPr lang="it-IT" sz="2400" i="1" dirty="0" smtClean="0">
                <a:solidFill>
                  <a:srgbClr val="002060"/>
                </a:solidFill>
              </a:rPr>
              <a:t>Nell’apprendimento, per favorirne il processo di fissazione,  vengono enfatizzati: l’aspetto procedurale (lasciando solo in una fase più avanzata l’aspetto “dichiarativo”) e la disambiguazione.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2276872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i="1" dirty="0" smtClean="0">
                <a:solidFill>
                  <a:srgbClr val="002060"/>
                </a:solidFill>
              </a:rPr>
              <a:t>Si apprende di più e più velocemente sei viene mostrato con esempi chiari cosa si deve fare e  si guida gradualmente verso compiti nuovi attraverso la presentazione di richieste    complessità crescente. </a:t>
            </a:r>
            <a:endParaRPr lang="it-IT" sz="2000" i="1" dirty="0">
              <a:solidFill>
                <a:srgbClr val="002060"/>
              </a:solidFill>
            </a:endParaRPr>
          </a:p>
        </p:txBody>
      </p:sp>
      <p:sp>
        <p:nvSpPr>
          <p:cNvPr id="6" name="Freccia in giù 5"/>
          <p:cNvSpPr/>
          <p:nvPr/>
        </p:nvSpPr>
        <p:spPr>
          <a:xfrm>
            <a:off x="4067944" y="1628800"/>
            <a:ext cx="772664" cy="64807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3347864" y="0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rgbClr val="002060"/>
                </a:solidFill>
              </a:rPr>
              <a:t>Metodologia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732240" y="4005064"/>
            <a:ext cx="162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hlinkClick r:id="rId2" action="ppaction://hlinkpres?slideindex=1&amp;slidetitle="/>
              </a:rPr>
              <a:t>DIVISIONE.pptx</a:t>
            </a:r>
            <a:endParaRPr lang="it-IT" dirty="0"/>
          </a:p>
        </p:txBody>
      </p:sp>
      <p:pic>
        <p:nvPicPr>
          <p:cNvPr id="18434" name="Picture 2" descr="Risultati immagini per operazione della divisione  clip ar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077072"/>
            <a:ext cx="3429000" cy="1924051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0" y="4077072"/>
            <a:ext cx="3508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hlinkClick r:id="rId4" action="ppaction://hlinkfile"/>
              </a:rPr>
              <a:t>INVERSIONE SPAZIALE </a:t>
            </a:r>
            <a:r>
              <a:rPr lang="it-IT" dirty="0" err="1" smtClean="0">
                <a:hlinkClick r:id="rId4" action="ppaction://hlinkfile"/>
              </a:rPr>
              <a:t>NUMER.pdf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143000"/>
          </a:xfrm>
        </p:spPr>
        <p:txBody>
          <a:bodyPr>
            <a:noAutofit/>
          </a:bodyPr>
          <a:lstStyle/>
          <a:p>
            <a:pPr algn="just"/>
            <a:r>
              <a:rPr lang="it-IT" sz="2400" i="1" dirty="0" smtClean="0">
                <a:solidFill>
                  <a:srgbClr val="002060"/>
                </a:solidFill>
              </a:rPr>
              <a:t>L’apprendimento viene favorito se ci sono più risorse a disposizione 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2132856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sz="2000" i="1" dirty="0">
              <a:solidFill>
                <a:srgbClr val="002060"/>
              </a:solidFill>
            </a:endParaRPr>
          </a:p>
        </p:txBody>
      </p:sp>
      <p:sp>
        <p:nvSpPr>
          <p:cNvPr id="6" name="Freccia in giù 5"/>
          <p:cNvSpPr/>
          <p:nvPr/>
        </p:nvSpPr>
        <p:spPr>
          <a:xfrm>
            <a:off x="4139952" y="1268760"/>
            <a:ext cx="772664" cy="648072"/>
          </a:xfrm>
          <a:prstGeom prst="dow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3347864" y="0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rgbClr val="002060"/>
                </a:solidFill>
              </a:rPr>
              <a:t>Metodologia</a:t>
            </a:r>
            <a:endParaRPr lang="it-IT" sz="3200" dirty="0">
              <a:solidFill>
                <a:srgbClr val="002060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213285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i="1" dirty="0" smtClean="0">
                <a:solidFill>
                  <a:srgbClr val="002060"/>
                </a:solidFill>
                <a:cs typeface="Times New Roman" pitchFamily="18" charset="0"/>
              </a:rPr>
              <a:t>Il potenziamento specifico di processi di alto livello, come l’avvio,  il </a:t>
            </a:r>
            <a:r>
              <a:rPr lang="it-IT" sz="2000" i="1" dirty="0" err="1" smtClean="0">
                <a:solidFill>
                  <a:srgbClr val="002060"/>
                </a:solidFill>
                <a:cs typeface="Times New Roman" pitchFamily="18" charset="0"/>
              </a:rPr>
              <a:t>riaggiornamento</a:t>
            </a:r>
            <a:r>
              <a:rPr lang="it-IT" sz="2000" i="1" dirty="0" smtClean="0">
                <a:solidFill>
                  <a:srgbClr val="002060"/>
                </a:solidFill>
                <a:cs typeface="Times New Roman" pitchFamily="18" charset="0"/>
              </a:rPr>
              <a:t> in memoria di lavoro </a:t>
            </a:r>
            <a:r>
              <a:rPr lang="it-IT" sz="2000" i="1" dirty="0" err="1" smtClean="0">
                <a:solidFill>
                  <a:srgbClr val="002060"/>
                </a:solidFill>
                <a:cs typeface="Times New Roman" pitchFamily="18" charset="0"/>
              </a:rPr>
              <a:t>visuo</a:t>
            </a:r>
            <a:r>
              <a:rPr lang="it-IT" sz="2000" i="1" dirty="0" smtClean="0">
                <a:solidFill>
                  <a:srgbClr val="002060"/>
                </a:solidFill>
                <a:cs typeface="Times New Roman" pitchFamily="18" charset="0"/>
              </a:rPr>
              <a:t> spaziale ed uditivo verbale, lo shifting </a:t>
            </a:r>
            <a:r>
              <a:rPr lang="it-IT" sz="2000" i="1" dirty="0" err="1" smtClean="0">
                <a:solidFill>
                  <a:srgbClr val="002060"/>
                </a:solidFill>
                <a:cs typeface="Times New Roman" pitchFamily="18" charset="0"/>
              </a:rPr>
              <a:t>attentivo</a:t>
            </a:r>
            <a:r>
              <a:rPr lang="it-IT" sz="2000" i="1" dirty="0" smtClean="0">
                <a:solidFill>
                  <a:srgbClr val="002060"/>
                </a:solidFill>
                <a:cs typeface="Times New Roman" pitchFamily="18" charset="0"/>
              </a:rPr>
              <a:t>, l’inibizione di risposte automatiche viene  effettuato  </a:t>
            </a:r>
            <a:r>
              <a:rPr lang="it-IT" sz="2000" b="1" i="1" dirty="0" smtClean="0">
                <a:solidFill>
                  <a:srgbClr val="002060"/>
                </a:solidFill>
                <a:cs typeface="Times New Roman" pitchFamily="18" charset="0"/>
              </a:rPr>
              <a:t>quotidianamente</a:t>
            </a:r>
            <a:r>
              <a:rPr lang="it-IT" sz="2000" i="1" dirty="0" smtClean="0">
                <a:solidFill>
                  <a:srgbClr val="002060"/>
                </a:solidFill>
                <a:cs typeface="Times New Roman" pitchFamily="18" charset="0"/>
              </a:rPr>
              <a:t> all’interno delle  attività curricolari</a:t>
            </a:r>
            <a:endParaRPr lang="it-IT" sz="2000" i="1" dirty="0"/>
          </a:p>
        </p:txBody>
      </p:sp>
      <p:pic>
        <p:nvPicPr>
          <p:cNvPr id="9" name="lettura numeri0000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3645024"/>
            <a:ext cx="3624064" cy="2718048"/>
          </a:xfrm>
          <a:prstGeom prst="rect">
            <a:avLst/>
          </a:prstGeom>
        </p:spPr>
      </p:pic>
      <p:pic>
        <p:nvPicPr>
          <p:cNvPr id="11" name="pasat aprile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5076056" y="3645024"/>
            <a:ext cx="3672408" cy="2754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AutoShape 2" descr="Risultati immagini per gradualit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0180" name="AutoShape 4" descr="Risultati immagini per gradualit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0182" name="AutoShape 6" descr="Risultati immagini per gradualità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aphicFrame>
        <p:nvGraphicFramePr>
          <p:cNvPr id="11" name="Diagramma 10"/>
          <p:cNvGraphicFramePr/>
          <p:nvPr/>
        </p:nvGraphicFramePr>
        <p:xfrm>
          <a:off x="539553" y="1052736"/>
          <a:ext cx="7920880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CasellaDiTesto 13"/>
          <p:cNvSpPr txBox="1"/>
          <p:nvPr/>
        </p:nvSpPr>
        <p:spPr>
          <a:xfrm>
            <a:off x="1763688" y="188640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002060"/>
                </a:solidFill>
              </a:rPr>
              <a:t>I NOSTRI PRINCIPALI </a:t>
            </a:r>
            <a:r>
              <a:rPr lang="it-IT" sz="2800" b="1" dirty="0" err="1" smtClean="0">
                <a:solidFill>
                  <a:srgbClr val="002060"/>
                </a:solidFill>
              </a:rPr>
              <a:t>OBIETTIVI…</a:t>
            </a:r>
            <a:endParaRPr lang="it-IT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7620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2448" r="12838" b="6250"/>
          <a:stretch>
            <a:fillRect/>
          </a:stretch>
        </p:blipFill>
        <p:spPr bwMode="auto">
          <a:xfrm>
            <a:off x="0" y="980728"/>
            <a:ext cx="9144000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2483768" y="332656"/>
            <a:ext cx="3685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solidFill>
                  <a:srgbClr val="002060"/>
                </a:solidFill>
              </a:rPr>
              <a:t>LA PROGRAMMAZIONE</a:t>
            </a:r>
            <a:endParaRPr lang="it-IT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3563888" y="1772816"/>
            <a:ext cx="47880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it-IT" sz="2000" dirty="0" smtClean="0">
              <a:solidFill>
                <a:srgbClr val="002060"/>
              </a:solidFill>
            </a:endParaRPr>
          </a:p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“La tradizionale distinzione tra teorico e pratico, dove il </a:t>
            </a:r>
            <a:r>
              <a:rPr lang="it-IT" sz="2000" b="1" dirty="0" smtClean="0">
                <a:solidFill>
                  <a:srgbClr val="002060"/>
                </a:solidFill>
              </a:rPr>
              <a:t>pratico è connotato da minore dignità scientifica</a:t>
            </a:r>
            <a:r>
              <a:rPr lang="it-IT" sz="2000" dirty="0" smtClean="0">
                <a:solidFill>
                  <a:srgbClr val="002060"/>
                </a:solidFill>
              </a:rPr>
              <a:t> rispetto al teorico, viene superata dall’evidenza di come il pratico produca autonomamente nuova conoscenza teorica attraverso le </a:t>
            </a:r>
            <a:r>
              <a:rPr lang="it-IT" sz="2000" b="1" dirty="0" smtClean="0">
                <a:solidFill>
                  <a:srgbClr val="002060"/>
                </a:solidFill>
              </a:rPr>
              <a:t>soluzioni che esso offre  all’interno del contesto  in cui opera”.</a:t>
            </a:r>
            <a:endParaRPr lang="it-IT" sz="2000" b="1" dirty="0">
              <a:solidFill>
                <a:srgbClr val="002060"/>
              </a:solidFill>
            </a:endParaRPr>
          </a:p>
        </p:txBody>
      </p:sp>
      <p:sp>
        <p:nvSpPr>
          <p:cNvPr id="3074" name="AutoShape 2" descr="Risultati immagini per soluzioni clip 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8914" name="AutoShape 2" descr="Risultati immagini per riflessioni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8916" name="AutoShape 4" descr="Risultati immagini per riflessioni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8918" name="Picture 6" descr="Risultati immagini per riflessioni clipart"/>
          <p:cNvPicPr>
            <a:picLocks noChangeAspect="1" noChangeArrowheads="1"/>
          </p:cNvPicPr>
          <p:nvPr/>
        </p:nvPicPr>
        <p:blipFill>
          <a:blip r:embed="rId2" cstate="print"/>
          <a:srcRect l="44279" r="23321"/>
          <a:stretch>
            <a:fillRect/>
          </a:stretch>
        </p:blipFill>
        <p:spPr bwMode="auto">
          <a:xfrm>
            <a:off x="1259632" y="1340768"/>
            <a:ext cx="2160240" cy="2657476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827584" y="5733256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Cfr., </a:t>
            </a:r>
            <a:r>
              <a:rPr lang="it-IT" dirty="0" err="1" smtClean="0"/>
              <a:t>Calvani</a:t>
            </a:r>
            <a:r>
              <a:rPr lang="it-IT" dirty="0" smtClean="0"/>
              <a:t>, A. (2015). Per una Didattica come Scienza dell’Istruzione. </a:t>
            </a:r>
            <a:r>
              <a:rPr lang="it-IT" i="1" dirty="0" err="1" smtClean="0"/>
              <a:t>Form@</a:t>
            </a:r>
            <a:r>
              <a:rPr lang="it-IT" i="1" dirty="0" smtClean="0"/>
              <a:t> re-Open Journal per la formazione in rete</a:t>
            </a:r>
            <a:r>
              <a:rPr lang="it-IT" dirty="0" smtClean="0"/>
              <a:t>, </a:t>
            </a:r>
            <a:r>
              <a:rPr lang="it-IT" i="1" dirty="0" smtClean="0"/>
              <a:t>15</a:t>
            </a:r>
            <a:r>
              <a:rPr lang="it-IT" dirty="0" smtClean="0"/>
              <a:t>(3), 40-51.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47898"/>
            <a:ext cx="6956540" cy="5217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Risultati immagini per graz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5282" y="701334"/>
            <a:ext cx="6129186" cy="4017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635895" y="188640"/>
            <a:ext cx="2188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rgbClr val="002060"/>
                </a:solidFill>
              </a:rPr>
              <a:t>Premessa</a:t>
            </a:r>
            <a:endParaRPr lang="it-IT" sz="4000" dirty="0">
              <a:solidFill>
                <a:srgbClr val="002060"/>
              </a:solidFill>
            </a:endParaRPr>
          </a:p>
        </p:txBody>
      </p:sp>
      <p:sp>
        <p:nvSpPr>
          <p:cNvPr id="3074" name="AutoShape 2" descr="Risultati immagini per soluzioni clip 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131840" y="1268760"/>
            <a:ext cx="547260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Un docente, può, nella sua pratica educativa quotidiana, trovare nella ricerca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neuroscientifica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 una risposta alla complessità dell’apprendere 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lang="it-IT" sz="2400" dirty="0" smtClean="0"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Arial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845175" algn="l"/>
              </a:tabLst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E, se può, quali dati della ricerca </a:t>
            </a:r>
            <a:r>
              <a:rPr kumimoji="0" lang="it-IT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neuroscientifica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Arial" pitchFamily="34" charset="0"/>
                <a:cs typeface="Times New Roman" pitchFamily="18" charset="0"/>
              </a:rPr>
              <a:t> possono effettivamente essere codificati, tradotti ed integrati con le proposte didattiche curricolari? </a:t>
            </a:r>
            <a:endParaRPr kumimoji="0" lang="it-IT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9459" name="AutoShape 3" descr="Risultati immagini per criticitÃ  clip clipar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19461" name="Picture 5" descr="Risultati immagini per criticitÃ  clip clipar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6E7E2"/>
              </a:clrFrom>
              <a:clrTo>
                <a:srgbClr val="E6E7E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-2084625" y="2084625"/>
            <a:ext cx="6858000" cy="268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D55A-04FB-4175-8F75-D240B85A41DC}" type="datetime1">
              <a:rPr lang="it-IT" smtClean="0"/>
              <a:pPr/>
              <a:t>25/07/2018</a:t>
            </a:fld>
            <a:endParaRPr lang="en-US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419872" y="0"/>
            <a:ext cx="23909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smtClean="0">
                <a:solidFill>
                  <a:srgbClr val="002060"/>
                </a:solidFill>
              </a:rPr>
              <a:t>Premessa</a:t>
            </a:r>
            <a:endParaRPr lang="it-IT" sz="4400" dirty="0">
              <a:solidFill>
                <a:srgbClr val="002060"/>
              </a:solidFill>
            </a:endParaRPr>
          </a:p>
        </p:txBody>
      </p:sp>
      <p:graphicFrame>
        <p:nvGraphicFramePr>
          <p:cNvPr id="9" name="Diagramma 8"/>
          <p:cNvGraphicFramePr/>
          <p:nvPr/>
        </p:nvGraphicFramePr>
        <p:xfrm>
          <a:off x="539552" y="836712"/>
          <a:ext cx="820891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Rettangolo 9"/>
          <p:cNvSpPr/>
          <p:nvPr/>
        </p:nvSpPr>
        <p:spPr>
          <a:xfrm>
            <a:off x="0" y="551723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Sono fattori chiave per permettere che ogni alunno raggiunga gli obiettivi didattici in maniera graduale e senza frustrazioni. Nella nostra ipotesi di ricerca, una didattica fattivamente inclusiva, dovrebbe agire su ognuno di questi fattori (James, 1890).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2236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9D55A-04FB-4175-8F75-D240B85A41DC}" type="datetime1">
              <a:rPr lang="it-IT" smtClean="0"/>
              <a:pPr/>
              <a:t>25/07/2018</a:t>
            </a:fld>
            <a:endParaRPr lang="en-US" dirty="0"/>
          </a:p>
        </p:txBody>
      </p:sp>
      <p:graphicFrame>
        <p:nvGraphicFramePr>
          <p:cNvPr id="9" name="Diagramma 8"/>
          <p:cNvGraphicFramePr/>
          <p:nvPr/>
        </p:nvGraphicFramePr>
        <p:xfrm>
          <a:off x="539552" y="836712"/>
          <a:ext cx="820891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28998"/>
          </a:xfrm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rgbClr val="002060"/>
                </a:solidFill>
              </a:rPr>
              <a:t>L’EVIDENZA NELL’EDUCAZIONE: </a:t>
            </a:r>
            <a:br>
              <a:rPr lang="it-IT" sz="2400" dirty="0" smtClean="0">
                <a:solidFill>
                  <a:srgbClr val="002060"/>
                </a:solidFill>
              </a:rPr>
            </a:br>
            <a:r>
              <a:rPr lang="it-IT" sz="2400" dirty="0" err="1" smtClean="0">
                <a:solidFill>
                  <a:srgbClr val="002060"/>
                </a:solidFill>
              </a:rPr>
              <a:t>Instructional</a:t>
            </a:r>
            <a:r>
              <a:rPr lang="it-IT" sz="2400" dirty="0" smtClean="0">
                <a:solidFill>
                  <a:srgbClr val="002060"/>
                </a:solidFill>
              </a:rPr>
              <a:t> Design ed  </a:t>
            </a:r>
            <a:r>
              <a:rPr lang="it-IT" sz="2400" dirty="0" err="1" smtClean="0">
                <a:solidFill>
                  <a:srgbClr val="002060"/>
                </a:solidFill>
              </a:rPr>
              <a:t>Evidence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Based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Education</a:t>
            </a:r>
            <a:endParaRPr lang="it-IT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36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1556792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>
                <a:solidFill>
                  <a:srgbClr val="002060"/>
                </a:solidFill>
              </a:rPr>
              <a:t>Superare la storica visione della pratica </a:t>
            </a:r>
            <a:r>
              <a:rPr lang="it-IT" sz="2000" b="1" dirty="0" smtClean="0">
                <a:solidFill>
                  <a:srgbClr val="002060"/>
                </a:solidFill>
              </a:rPr>
              <a:t>Didattica</a:t>
            </a:r>
            <a:r>
              <a:rPr lang="it-IT" sz="2000" dirty="0" smtClean="0">
                <a:solidFill>
                  <a:srgbClr val="002060"/>
                </a:solidFill>
              </a:rPr>
              <a:t> come “</a:t>
            </a:r>
            <a:r>
              <a:rPr lang="it-IT" sz="2000" b="1" dirty="0" smtClean="0">
                <a:solidFill>
                  <a:srgbClr val="002060"/>
                </a:solidFill>
              </a:rPr>
              <a:t>dominio applicativo e dipendente</a:t>
            </a:r>
            <a:r>
              <a:rPr lang="it-IT" sz="2000" dirty="0" smtClean="0">
                <a:solidFill>
                  <a:srgbClr val="002060"/>
                </a:solidFill>
              </a:rPr>
              <a:t>”  dalla Pedagogia, dalla Psicologia o dalla epistemologia delle Discipline.</a:t>
            </a:r>
          </a:p>
          <a:p>
            <a:pPr algn="just"/>
            <a:endParaRPr lang="it-IT" sz="2000" dirty="0" smtClean="0">
              <a:solidFill>
                <a:srgbClr val="00206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635895" y="188640"/>
            <a:ext cx="2114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>
                <a:solidFill>
                  <a:srgbClr val="002060"/>
                </a:solidFill>
              </a:rPr>
              <a:t>Obiettivo</a:t>
            </a:r>
            <a:endParaRPr lang="it-IT" sz="4000" dirty="0">
              <a:solidFill>
                <a:srgbClr val="002060"/>
              </a:solidFill>
            </a:endParaRPr>
          </a:p>
        </p:txBody>
      </p:sp>
      <p:pic>
        <p:nvPicPr>
          <p:cNvPr id="21506" name="Picture 2" descr="Risultati immagini per ultimo classifica clip art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852936"/>
            <a:ext cx="3794373" cy="3794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asellaDiTesto 31"/>
          <p:cNvSpPr txBox="1"/>
          <p:nvPr/>
        </p:nvSpPr>
        <p:spPr>
          <a:xfrm>
            <a:off x="0" y="0"/>
            <a:ext cx="9144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628800"/>
            <a:ext cx="8175722" cy="93610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it-IT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Dalle parole ai fatti: </a:t>
            </a:r>
            <a:br>
              <a:rPr lang="it-IT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it-IT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Percorso operativo di didattica integrata</a:t>
            </a:r>
            <a:endParaRPr lang="it-IT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148330A-A82F-43BE-AA9D-74201BDCAE92}" type="datetime1">
              <a:rPr lang="it-IT" smtClean="0"/>
              <a:pPr>
                <a:defRPr/>
              </a:pPr>
              <a:t>25/07/2018</a:t>
            </a:fld>
            <a:endParaRPr lang="it-IT"/>
          </a:p>
        </p:txBody>
      </p:sp>
      <p:sp>
        <p:nvSpPr>
          <p:cNvPr id="59400" name="AutoShape 8" descr="data:image/jpeg;base64,/9j/4AAQSkZJRgABAQAAAQABAAD/2wCEAAkGBhQSEBUUEhQVFRUWFhQUGBcUFRUUFRkVGBUWFRQUFBYXGyYeFxokGRUXHy8gIycpLCwsFR4xNTAqNSYrLCkBCQoKDgwOGg8PGiklHyQqLC8sLCwqLCwpLCkpLCwsLCksLCwsLCwsLCwsLSwsLCwsLCwsLCwsLCwsLCwpLCwsLP/AABEIAKcBLQMBIgACEQEDEQH/xAAbAAABBQEBAAAAAAAAAAAAAAAEAQIDBQYAB//EAEgQAAIBAgQDBQMIBwcDAwUAAAECEQADBBIhMQVBUQYTImFxMoGRQlOTobHB0dIHFyNSYpLwFDNDcoKy4RYkohWDwmNzo/Hy/8QAGgEAAgMBAQAAAAAAAAAAAAAAAgMAAQQFBv/EADIRAAEEAQMCBAQGAgMBAAAAAAEAAgMRIQQSMRNBIlFhoTJxgZEFFLHB4fBC0WJy8ST/2gAMAwEAAhEDEQA/ANyTQGI40lu5keRoGzbqATHi5jXSrCKpeL8BGIuE5srKqROoiWMGNR61pJqqXOjawu8ZoK5s3QyhlIKnYgyKFuXwbwUHVBJH+bQR9vvqv/8AVbeFsrbLBmUHRdtyd9+f41HwLGG6xuMAufMFMdAIA1gTlaN/ZpMriAPmE1kYLiRxmvNW1jhyo7OsgvuOXUkDkTzoqKdlpwSnJFJgqRaTJTgtUrpTW2qdBQyiirK0DiBlG3yT1t0Tat0qW6c50rnSz7htC2xxZTLt6o0ao3amK1ZgzC6AZhWCvSMtDWmogNS2kxPtIkjUdy3Qd6zVjFI1quxFKHiwsD41Uf2epkw1HCxTxbpjpAEAjQq4epls1LFLSBqATSb0qURSKHumi3FDXLdPBS3BCPTO6osWKXu6K6S9qF7qkYUQ9DOau1RFJhaoyadFdkoggUdKFp+SnBKilJkUjGnmob228eZ299UTQVgWaVc+At3bYVt0lMymGBAytB6EfbR9Ziz2gSxdKOIDQwOoGo8zp749eVaCzilcSpBFDE/c0E8opYy0+ia3EbYbKzqrCNCQN9omiM1ZvjHAXvXGZWESoKyQTlE+nPnV/hUhFHRVHwAFGDyo9jWtBDrJ7eX8oXH8btWRLMPjz6f/AK1rIcS7XPcLd2MqkAT1Anl7zv8ACs5cfMczsW8yZqbA2WuXFVVJBYciARz1/rpTzCGt3P7dkxjRdBWnBrS3Lk3SMogsCWzGdtRrA9ela62gt9yqRlJYaaicsLB6fiaa+Eay1skAuQqlsp2Hspofkyfq6VNjbwKaQGtNMCImZ5df65gcWXUdV1jA8luDNoVzbNTBar+HYjOsjbl6SYHnoKskroB4cAVzS2jRXZKkSxNS2bM1SduOIG3aS0pg3Cc3Xu1iR7yw9wNZpdS1mBynxwF5RF7tJhUOUuSdiUVmAPqBB901acPxCOua2wZeo+w9D5GvKIozhnFrmHfPbMTuDqreTD79xWAzvNg91u/LNAwvWLlwAE9BND3L1UGC7a2L2jk2j4ZDAlTGsBgP3id40HnU97tNh5AV85JAAQMdSYGsRuetLZ6psYrlWZFNFONcErReE9KtS2nqMLTlpThao5RampFND2mqYUELzG6uyxSNT2qM09jQjXzNOe8uOFI2Wpe9Ap81XltaJtXKVSc+OgpiKQpSg0taoZ6wVjcxMKVE4oioXFbgbSSEJcqArRbpULJRWlkKHLShaeEpctEgpR5aQ1KwqMiooQoTQ2MeEJPIMfgCfuolhVVxe/4SsHxBh5DxAfXBpcz9jCUUTdzwqXimBS7YV7nti2F3jxaAN/FA5eVY/C8ZuYdvCZAMaHT3Efd8K9HvN3dtsoBZVCnQErPNue2sfGOec47wQ/2NWRZBJfKP3iR4hpzWYHp5CsummDDseLB9vVbpG3kIjg3bC2+j+FiZgx0A05Hb/itHbxSsNCDXkGXTX+vUUXZ4peQQrmOUwY9JBiusYHD4DY9f9rC5rXeiZatAa6ep/rStN2Lvr3pJg7ga9FLEnoJK6mNvKsrawuYBmY6iYHU8q2PZSyFuQoA8Df7XH31z9XrmyNMbQt0cBb4irTgWIa67rcYtqH8R1VhdywOmk6U3vFumV8F2CcrQwdZP80xqNx570N2eunO2mwnaZGcHQjWhbci6isB/hwVMgjvdGnkfwrOY2lzq7BLbI4Bve1qODQwBCBSRGm2hOvnt6/GTobWGrMdnw4yQTE67c7mWPPQH+orU3MaqkKSAx2BIBPp1rK6d48DU7ohzrKkdsoAG50Hw1NZjtpw0vbDoJ7rMX5kh8snzIygnyNaFLkvr00+Jn6hTcScq/wCZwPfp+FGxnhs8lNra6gvGe0OMa3YJQwxIAPPXeKXgXY9buHF7F3bq94rNbJYqoOUlILe2xiY6CtXxa3bXGXO6AVkWxbEbC7feWIGynuwu3Jm61bcUwi3ba2ryrdt2y7W1bvEK5kZIDo3JXIGhI06CjZTRRTzG4+IZ9Fi7PDWseFrveAqrqYAImQymOhWfQ1rOyXADmF+4IA1QHcn9/wBBy67+p/C+A23Iv3Ars8MFUAW0gAKirzyjw69KvppZbm0QGEoqQVGtKboBjn0Ek+4DWipQqSkrPW+2lrvCjq6AMVzGCNDHiG6/XVpjONWbQ8dxRzgGT12E1RYUAcEfbMGig01l/wDqG5c/uMO7g7M5CL/yPfUqWsU/95eW0P3bSAkf6m+6gMJOShcN3C0bOANSBPXTz+yqXE8csK2XvFZv3Um43wQE0O3Zm24ObNdubq164zjMNQCsxBOh02Jq1wgRrStaQIpHsqAuUyQykDmCCD5g1GtDeUDbaaKrG4g7exYuetzLaHwYlv8AxqS1cv8APuk8vHcPx8Io5lqErTQLWkVSNtXqlDiq9RUiHWgcxJdGOyOpjCm2np7NRddzcBZXRUU0pUbW6cblIHpfUfyVOmFD3VMZaLFQXxWqHUFztpSJIwBahNRvUhqJzW9ZioblU2PtnMotgZ2LftG1ygfueg0nYRprqLS487dQunWYqj4ix1J8ICYgZfJc8GT1/rrWbVOwAn6YZJT8DatHNZTM2YeK5MBiGXNB3bRjrtrzqHDcQd715XbwEOAukKB4Vy+cxXcGYm6IED9pBOk+JOW4H9edB8KJOKO2gcephZI6b0gxhriOcJweXNB4ysZxEjvHkCCZEcgdeW3OhjbHIwPMTVhjMOrtLbwNRvsKCu4PLsZnrM10NPrmbA1/IVSQG7CONgJcZeQOYejSfqMj3VouzB/bHytv/tNU+Otg9269AOujCfqYfXVp2VxE3nWP8O4AeWYBZH/kPrrl6iKp8cHK0sfuiR/ZgHvDpHhSefyhr6a0Hh8wKAj5NuCOXjJXMDz0jT6qP7ON+0fSNLY+taFsgrkBIYFbOuxHicgeeoPTlRh1F3yWbbhvzTzjriCwFmPESAdCM8a/X9Xu01+zbvOjuf7sKwOaAGVzObl8nn1rLYkApa6936b3R8RE1qOHdkrbhrl4tczMSqZmVFXkAAdSJ393KlUBRWuBwDjamPF7IYHvrcidO8XbmDrXXu0Fgme+t6bAMG1PpVH2s7JJZtm7ZkKCAyEk6EwGUnXcjQ9ayFQvIXdg0MOoHUa4/ZXhxQa5iHQZ2t4xrjqNW8CBLcjUxlURp8urrGKcThX7trlrMk51XM6DczlOmgOmh3qistbsYy1iHBi7bU3I5whWQJHVT7qO4Z24y4pmcFcO4IFtQCV08LRzYxqf4vIVsi0cs8YlaLxf1BqvmuFLrWwvMLuQa/lG9g+FLhbdyyt3vDnDMTp4yoBgegXr61qa80wuKL/2pxKyRdGsFT3jMII2OtaHs3xjEYljaJAVVlnA8epCqN4G8zGynY60rUM6Mpjd2r3AK0aYGbTdccAke60WO4illQWYAnQSYHmSeSjmfLmdKkw7tOYLOw1OWWYBlaOSwQI1I9Sanu8FtOmR1ziQZYnMSARJYEE6E/Goe5LHKRCplXMGILwNFIG0aGZnpHJN3gJRJKxHHOFZcZcDGAQLpPk2rQP82atLwTs3bt20LWwbkAkt4oJ1gA6CNtByq1ucLtsysyKWX2SRJB6+e3OigKcXGgEDWAG1HlrjbqWKUCl0m7ky3oQOZ/o0It7usQU+Tem4nlcH96v+oQ/qHp+FfO7vyBNtfRT4297iPS2OtQ8ZwpuWzk0uIQ9s9HWSPjqPfU2ZQHOUczzULioeH40XbS3F0zDUdDsyn0Mj3VOWoQCEYTYri1cWpho0wKVLlONyoVWpQKAtCFwC4mmZop5FD4p8qk7wCYG5gTAq0FILtFjb621OFBLyZAymVCydG31irTDsXtozRmKKT0kqCYnzrMXu1AFy2QpC65gwhxJKkRPKJ861Nt6ADy7Jb2CqXPboRxRHEMYLVprjAkLBIG+4Gg5nWqrjPaKzasq+7XFDIkQxBEgkctxT4p3A0QsckNiwqu9Z7p7t5GPeNCwdQpN3IGA9JoXG33a2pY5j3d8MTAJ8JkwPKgMBxFrqX2Y/KtGBpEs8wfTn9lH3AvcLl27vEbdY1+urnabO4ZwjjJwLUnCXY3pIgftYn2vbTccqr+FKRij0m5r6hY/rzqz4fm72SAoJuwo1I8aTLbH3UDw4f91tzeTsPZT+vfUefGfl+yBo8A+f7rKXT932Cn4bDBpLbaAe7f7fqqG/dlmyjTSPMRoR6wasbGEXIM7MNwMsTOhYmT1P1Gi0TAHF7u36lOmJqh3QNrEg2o+SRoQJhpmNP4tffV32NsHvLjEbo2+wkD4ToaCw3CH7sPb2IEgNBmOh0PPmKuOzgZe8UgiFuHxbyVUmev4EUD5dwAoY796/vqj2tAJB57IjgK+JvS3znkhoFFaFkhhlsa7EDNcjTWeeulG8ABhiY9m1t/kWPShLSMqLJBBWzygjS7HkefTlSh/klHsn4pxltA7lFjTn3g2PWt9wlT3SEyBsonlJ18539IrB3l/uRyKL15XFPv5VtcMwbDkDMVjL4PbR1GRgvnKkgjr0io7NJjO5VP28xxFlBqbdxirEe0ArKxAnQklZHofdRYjguHODuXrLuSqZtSp1BEhhl9elVl/idw2hZZz3amQpAgHXnuNzz5mh85CXIJEowIGxEQJ610Roabfe/ZEzWyRWGkgI7iWGa4cNbXc2xvt7KkknoIJq0t8HQWO6JUkyxcDUP8kiYMAaR5mq3i2NNm/bZYlLYEHYg5gVPlFW1jiTNhzd8IIzMBMqoUp4Cd9cjfz+dZtR+bbpIeiQGX9dxca+iRH0X6iUy5dXtWfqqyxwh0XEIBnORGGXmssSQN5GUyPKpex3HUw11u89l1ALAE5SDIJA3Gpons3xctcu3GhTlVViYXRgoHvPxmrq32Xw8qbxDXGkyG7tX1JByAxMRMc5odQyV0zutW/w3XF7Qup+H6mFmmMVHYSa8+T/AKVxb4v3yn+zlW1jP4io6k+EAkdJoy2kCP6nmTTbNlUUKoCqNAAIAHkKkqmx0sjiLwupQK6Kpz2qsdTvGxpmy1RcArmg+KYkqgVP7y4wtp5Egkv/AKVDN7h1oUdp7H731UDh+0Fp8Q1wscqL3dv1Ot1/eQq+inrViM+SHer+zYVFVFEKoCgeQECkIqvftTZ6n4VE3aux/F/LVdN3kiD2+ahwzdxi2tn+7vzcToLn+Io9d/h1q4is12g41Zu2fAx7xCLiEKZDDX7J98UThe2mHZAWYBo1HIHnr0n6qpzD5K2vAPKuiKRRVNh+19lrzW28A0yOSMjaAwT8k66Toes6VeqZEjUdRqPiKGuybvtcBThVVxbtDasQrMC5BIXU6Dm0AwPt+Nee8d4xjrjl7GNZBOlsWxaQDSNZYtvznblSyQDRVG16qapeLccW2XRlb2JDR4WJA8IP72u3Ss3wTtrffDOMTkt30K5XygpcWdQVGzaaxGjAih+J8Ta/ck+4DYch7/wpgbYLuwQF9YUNy6bjs/yic0/xTP8AxW54LxZbyAyA40Zec9Y6ViUJUgRpGpnbc60Ffx+W53lowwBAbpIIJXqYnXzrNp2Pe6mjlW9wbkrcdpO1CWVyL4rmhAnRYYEFj6ivPcXjWdy7mSefl0A5AdKjzSZYmSZk7k899zRWGwS3DDbQSeWm0eWpGvrXdjgZB43crA95eaCM7PgGze1BH7H09q5NXV5x/Z1j5u8No5cp5VXdn3XuLwUeIXLev7yljk8gdx7qMdibKSNct0jWeWnvrl6h+9xPyT2t2kfVF4Rm70ZgAM16ACSdHWZOx91BYAf91tzf/bb0A/rei8DmN1c0am/oJ0PerPiO/wABQvDp/tM8puevs25+6qPxm/L9kv8AxA9f3WR7iLkmYnzPs+yv2GuxPEwsKw2nSYOpmWncn7hRn9ldnYoWE6HSQR16fEilPCFT2hJOskz75j8aNk1N2DBObHKfsjve7P8Ax49/0RuCsBrSkFlOUaqxGkTryNWHBWLAydTaOvOSqSaC4b/dL/lX/YDRnAV0/wDb/wDgm1YncqDgqTs0DlYE6xa5R/hpFQCxCKczRlsaEyPZuncieXWiOzqkBwSTpa1Mc7aGNPWKEOFCEQjof2cghwshbneHTwn5Ovn60wEDdaE9qRGQnuddMq8v4l58qjOPuYZ7r25MuWYHMVILtrCsDIEfD0p4AzWNfEVSNTtmHLmN67FI03F0IJXlqJZvj9VPiAok+SS9xaRXmqXE4w3g+VUBJzlkBCjXSAdtTOszTbxGTTQeAekssrPOII91HYXDBWYMZ1TUZhHi59DQnELGVtDo11SPRcxOvPT7q0RShosH70iLTI/ptHy+vqndo2/7hvRfsn76rRcIBAJgxInQxtIqz7SJGIPmqn7R91Vdej/DKOii/wCoXF1tjUSfMq47ONLXE/eT6x//AFVzw3jARkF1c6qZEiShEeJZ5iKy/DcX3d1WOwOvoQQfto3F4zMxKjKCT67/AAHOuT+IhsWoLn8OAI+Yx+lLo6Al8VN5B9jn/a9GwPFB3as7q2doUoDGpGUNEwdYnarK2wIlSCDqCNQfQjevKeHWrruEtFizyIDQDzJM6bCZPSrzC8BxrW1BulbebJ4bhZQDqGAtmCpJjfnXJEm74QaXRc2uStTxvjluxbaWHeQcqAyxYjTTkPM6V5zhnJJk9Pv2qC6sMwkEglTGuo+ufXWirSZQAdz9vQAb0/TOc55HAHKCQNDb80680LpvsPWltNkAUbCokIa5ufD7tTpt8fhSlNYBrojJtZSpjcJpO9impbIrmSrpUnd4JRdSGYAx05geu3vq3wvZFe8m84RNTlUiVWJGdtVt9Ko45da2HDeMJcw/duXuOEabKJlzhQZUMBBld9Rz3rHqw4C2psVE0VnO0/CVsupQRbZZA1Py2AOuvQ6/OeVUz3AoJmAN9YHv6VtHwF3FcPtuyst5FZIaZZRAzwR7WgbXeD1rF9iOzGItq9y8oYalEchsxKMBc5iPECAdyOVc97Wu8V57rYzd8ICN4fw3vWKpdtFglu5ALkw65hPhAG4jn5CgeKXVw94WbrKrlQw10IJIGp2MqdDW5NqzZDXFRLKZQXJAUkgDNcuHmxj4AdTXh/anjf8Aa8Vcu/JMKgO4RdFkeep9WqmxBzqCZI7YwEjK3JE1Jg2ytB2O08j09KweD7SXLdo2wZOmVjrlHMeflQ9vjl4Ge8Y+TGR/xUEDsi0kzNI4W7xGJLnXbkPLlPXektWi5IVT4YnaYOxg+tB4XFgqtwyAyhoOxHQE7EEEcxpV53D933kHMQWI0UEMxGXnyA3HXyrosmaxtRivNKmgLCNxBB4IOEEcFJXm2YxO2kHUf5tJ/hPnSXsfnkW1ALDKcsyJILSI0AynfoR51aYHAkS1xjmMQAeWZZjSSfQDap7OFUMWkTLHYzzG/LnSZZQfH5oWAA7SOFPgsLlt3MoIBe2BP8LMBpv0qRtbKa693d5baGP68qnuKe7aSBNwbcv2jA6n8BQqEdyomf2d6dSeRnXlWaatx+ikZJAtF4a1lvKSzMS2IBk6CLq7KNBQ3DkIxO+k3PXRbU+nKpsBbXvVZFMTdzPB1BuDJ4m9rQdTUWDU/wBomdO8uaafuWufw+FS/Ea8lRHh+qqrBJhQSJmSIn2R8Kle2BAMnfcyfjTMKuo9/wDtqa7bB3E6n7qTHyEx6Zw+1Npf8q/7QKL4Nbhis7LE+5BNCWMXaUBc4EaakDYedS4LFnvG7sqZHXrAkaHpQu5UHdS8JLBHIOuWxqRprbTkPKp7mPeCrBSDKyCRv5GaGwN/JmRlJMJ8oCQoCrl2n2Yp2LvqF1t3BqIMqROwmOU1ZFm1EwP47I1nKnpuvP3U8d3LZSJz25AaObEys9fKoDeGe2crQoUEweR1jSjbL9+VQKQWZNWy7KpnZpHPSKaHCiPRLIyChsICbrkGIa3v/wDd9ar+Og+Agam5c67yAB9taqx2YCsxzzJU6ZgRDZjqG1mocTwLLkJef2kxl3klzJnyomksDbHF39lGOp+5po4r6Kh7U4Yh1byKmNpBJ++n8B7Ld8ve3n7u0Nf4mExI6CRE8+QNaV7YM6a/jpUXG7o70quioFQDlKzy8sxHxrTofxCaPTiAADbwb7fKsIdRpI3zGW+e3qqHjlrDoEWxbjUkuxJcxoBroBJn3cqq60t3hYu2ejTmUnbaIPkfwqmbg16Y7sknbKQZ9Nf6isE0rpX242tsTWxtoYWj7H8PRsNfugE3VDL/AKCpJUDzE6+Q86jxF/FWOIYe7Y8eFYd3ftjKFUSSL0HcgEajXwxsaH4TwjF2g5E2gRr4gH01BUDmDyMTqOdC4DtSINm6e7ZZUkyRA0JVukbZhoOZrRHqWxN2SNPHYWsskD5Xb4iDSJ7RdnrdrG3rltpN1g7JK5VeBL+RMwZPyZqTgPAFdLz3Lt1dcoFtRokCCTlbNJkaaaedS4XLfVijAqvtES8kycoHyifPTrNWGOs3bb2MNZUZG8d9ik5gCC4zEiZAYHXZlE1ni1csw+HaD98J74WRmrs+yy3HeCNg+7Z7iMXcqqgZXjcZhJEEQDGgLCiBhX/cPxX8a2F3h/fkMICgGJthdzqQJnkNTvpHm3/p3+Ify/8ANa2aiVooC1mdsvlY02H/AHG+r8aXuW/cb4VqD2WY/wCIv8p/GpV7MdXX+U/jT3amRo4B+6W3YTm1kf7O/wC43wNF8MLW7qPlYBWUmRHh2b/xJrTL2ZH74/k/5pH7LrBGcbfuf80l2rlIos90YDAbtX8/hWNbiiLiLlmfZYkECVE+JkJGgyzEnTSOVG8cw+KSwe4uBiNDlVhcyx/h5nYA+QAPSsnwHvVV2skrcNwW5InKMpNwuCDsDPrFY6ogHF+y6unLem+a+Bx3WjxXELKr+0e3HmymeY0nX3VluLnD43C4lmtKgtKzW7sBXkKxBGg0zLEEmZonil6yLQS9h5xGyuoC2nHybmkEHXVVA1nUULjVPeiwLasCySozFmcwUjM3KdBtrNOLDHtJ4PB7Gu4+6uOT8wHNaMgZH/q88tdmLrWM4HiJkIdCVj7Z5VDguzWIutlW2w1gswhV9Sa9kfsmJQFG1zRkggkamQ7qIA57bdRRvDuy6ZWZ3YICZULDgjQ5gM2UfXz0FX1nArnlgPHKy2H4UtpLVrIGyBlBMSSGOYkxpzqyvmEJBJOVeWgOZvKOdXeM7PWc6lBct+1JcEqxMwBm1zTJ9Kdd7Phlym7pCjRROhJHyvOoH5JS3AUAeypcO55bwmpJ3LrUKj2/Ix9bVorHZsD/ABW5bCNiDyM8qD4jwHu7bsGLSQSI5Ftvrpbj4AFbXN3koe+oFt/lAXNdSxjvW5enxqO1dyraYA6Kw2y9AYkVLfxK92wAg5syiI07yRHTShH4gotrnkZMwJgnQkZYga+lW/NomYARq4xyyggDxLzJPtD3UJgNb+50uNppHsWvx+qnpiRIIRzqDrA2M8xVfg7zd4XUbMd4gmFUwc2o8O8UDMcqPOMJuFtz7vwqTEYcnZiPTTpTMDdABzEDU/UanOIE6EH/AFR91C00VZyjOI8a4Yxe13LC4M6jIIAYTJVlbKwkb6zlO8GqDDXPkt7JPpry19as8dcvXsNawbDIltMMe/VUNkNayqVtHRmdjOh0HeN01prgGsGRrB5EciPWrlaB8KcxhAO4Kc4iCRvoQJ1Gl1t532FB3cWqe0YnaQW2IJMDbWB7x1qVj9/+9z99WnAsRew3fX7a97nt2wiWwGvApd8UK4ykGZMGRlWhiG40Ve3w2Aq9OIM0MraHURtrrtQy8fcNdBLqUDMIgyInT4ii8ZhCjOxYZrt27d7sADug7Zu7kEzBYg+YaNqGuWPCbkj2rdsrlJchg/izDkMuo855VYFOIVubYyrXhvF/D+2zlmiNTIBGxOYazVvw1w5LAMAPCMx56EkDMfL4ms/w1Abonz+MaR5/hWo4esWljmM3vbX7/qpjpD0a9UrpjqY+ancEgieW/wBhqtxtybjnmWLR5sZiff8AVVhfu5VZugJ6bCaZwnCZ0F3EMF7wE20zQzAKWMDkIBPWNdJrPE8t4TXgHlLhyAoHPprPuG5p2LSLTM6OEA1ORpA/ejcevKtFg7aIclu2FA3KiBMajN8ozFFXSIhog6GdojX6p901e3NqgcLzZeKqbTOgaUK5gT8jNqy6kTAOhFAdrey7riC1kZrbKjAyNA0KsydvZUb++aiwhAs4grtCqPQsQPqqT/0e6FS4xYmVDKZzLbBGTNrtpty8NdCCJuobcjw07qF98A1/fNTVu/JT7YWkjaCfRQcDxRw11C0sFY5111BlXABjXKY9RXrlrGKyC4rAoRmBGx9PPlHWvJOLg9/c0PtE/wDM+s0ZwTi/ckIWuAO3igsEURqSAd9d45R68+M7gD/crq66OERtcwjdWR5/yr+0msd2WIkkq07bkeLyoTGY9FXQkE/xk/yjn67VecIuLbbxEDzkeWorKcac37nfFThltC8i23VQ10F1Kv4TosxEySWbkK1zbncGqXD04BJJF/op+GYjvcyMSG9pTO45g/VRFopJR2KspiQxKnyYfeKo8BiMl1G5ZgD6Hwn7aie6WYtOpJMnTczvWUveeCbWnYwkgjHutUcKN1shl08QcQTzgkz7vSogusLZPKYM6ajSOf4Uf2fm3gu7vOhuK1zMQdCSxIOoBkKVEeVVHFeId2FCmGknQkQp0gx1In3Vp6sgjN1YWMx3JtyEe2CYrouT+Jjt5waHGOFu+uHYhsykkkwc+uUSBrMRHmKo8PxU3WGZtM4UkyYgid/I1NxHgd27dZ1ykMZXxchA6UGnEc7zHqnBraPnzwMk9rv6I5mSQt3Q242O3b+4RXFcejullJJ7y2WOhUEe0Fjnrr6VFwjGqOKqW2FwpJ2zFGRdf8xA99R8K4Dct3lZwMonUHmRA+2puB8LFzPcuoCGnKGEgzqzR74B9avUN08JZDA7c1rbu+S45/ThbNBJIWTTTYLsV3qv5XoeIZWXMGVSkkMTAB2Iby5EH7YoC1xe1nLZHBIglULo5B08S+0dwCQND6VkMRw+5/aLZL95aR2bJdYsSroUVVOsshMjNv4RNQJjbgt94c9nQAWrv96TmMuYaACNhB9gmaS8O22yvqga2+Vq+IYsHDtlYopYW2S8AxAOxQA6aQRuAAdJFVpwBZQEsqCAWl9CQY1MLp5a1RcO4gDirL3zKK4J3/dbKTvIDEH3Vv8AD4xFdw3yoII8WgmRpMb8+vlUa54zf07JEoANLFXbwt6vZXpAI38/DpVZax7bMxy67wdeUk8tq0HFstzMoOVT8o7DUa6wDWVbn01+HWjkccK4WAi6UvD+0OYP3ZaQQozBRA3zabmIGu1R43i0CLjgSQ2u/hM7jWJI98RTLCjKHBUi4q3AVEaMNA38Q5+enKrrgWJvYVb15bfehxYKJaUXL2VHYMuRhEZmzSDoU+FNAc6jhNIpuBaqLF2MrKZ2IMyDzHuo7h5BUluSg7kalnJ291DYjAd2TLKS73HyL/hhmLC2DOuWSv8AoPSm2m8Nz/2/taqJINKnMFcK04Rx9LBdntLcmDJKjKBM6lT1+qtDwztzh7qkg2kIMFXaCByPs+vwrELg3uaW8kqVci4SFZFdSykgHQ7HTY1adq8Pe4g+XILPc3LoD3l7sXA5Uju8h8QXL7R3zU6GqspcsVnwhFcW7Cm4twWmhmt+Fncz3pGV2eB0k5hqSdhvSYfsPdAUFkgBQYLbAAHlQyY6989c/mP41KMXe+df+ZvuIo3aWcjI91Zkvko2/wBirjNKsgERBLTOYknbzobh/wCjq4ovm46sz3Fe2AzhVgFWzeHRiCNR0E8o44m7yuP5/tH/ABrheu6/tH/nePhNRunlH+PuFQdVU5In6O7i3rrLcTI3dqinNKhVMzpGrFjp1qW52FvgNkuWg7LlzFCTlJBZc0TGkx1AqM3bvzj+92+4iozcuj/Eb4v+arOnl3fD7qxIfP2UmI7HFBmuENkIdcmYBXU6M22gn6quLNoIuUbDaelZm5xONGvj0N1x5a+Os7xjGMXKhyU0AAus6GBvBMb8qB8Dqo4RNObXoly4lxGAYEEFdNdwRp1peF8Le1fW7ffOFtsBmJJzRlCa6BQrN0jU9TXnHA3C3wTpAbWSuUxvp8PfWmPFAuq3Nddy55EdehjWqZpXH4eFbnL0/A4AMgzexyUCAecnyJkgaCIrznt61y3i7qIzBWFtgsnKVygFY6Eq0jnXqeDxi3FDIQQQre5gGX6jWT/SPwI3La30Em0CHHM2zrm/0mT6MelNfHTMI9DI0TgScHHyWBtXYweYaFroH8omPiKOxPaTNYGoFxmOcBYGTyJ2mN9/E20CkwGBOIsC0hGcOXA1JIjeBrGu/lQlzhtq1PfXZyzKoNZB2PTX0p2jl0Qh/wDo+JryQKs9vTvQ+yX+JQax+scIhYIAvhWY7H3buIu31uJkui3lBLSMiwdMsRJnTrVjwvsq9tiXKspHsoJOYGVaWjb/AJqhwHHxefuxNpVHgGbUjQQfParVGcbOaxxaeQtDmgffOP3VPcRYJV2uFuq0g3B6lPxqm432EN17TWclvK+e4GkZoQgQFBE5mc67T61xuv1n3sPvNOF9oI+ssSR6U8xTHslNAbwVGOxV6Qc9vQg7t+WosV2FvMjqHtjMGAnPpMxPh86J71oiTz1k0q3zmncfu5m29d6T+VlBwPdM3+vsrHA8Ga1at2xm8KW1YghszKiqzS5kgkadBA5VFxHgDXUgSHB0LwFAO/s77DlQZvHkD73P2BRTDiW5MB9f+4mmdGfbt2hL2jdutR2+xmIKjvLlqRK+HMBlB8E6b5dD6etJwvsJcsq7NcVrnfG7bgvkVSBmEZZzGOWhgbb0Fxji72rch5YnKPZjYkk6cqza8fv5s3eMecGCvwjalOiew0a/v0ThZza21ntDYuIG73uzzUsAwPMMrSDrzim4ftVYNw2zcHKH2RvKTsR8Oh5V567TrzMk+vlT8LazXFB2JC6b66T99CIAUdkLVdsOM2mQJbbM86lT4QseJWI3nTT+EU7A9lRiRZxFq6qqO8zq2YnOYUDl7I6/vVmcfw82XKMeQIMHUH7OfwpcJxDuyMo0iGB2JnRgORjT3URYWDaFVkjC9E4b2SCXFe4wcKZyiQD01GogwfdVtxFXYeANJBzEXBJ6alpiKx+Bi6gZSCD1BkHmCA1FDC/0JH30xmlk9K+aS6jyVYYjgTXbdy24aLiMh8YPtAgH2uRg+6oP+hjEC9BjfJOvIxm1oY2f6lvxpDhyecegP3mpJp5jigo0tbwUfe7Hu5zPfBaAJFrLt/q/rTpQuD/R+ERwb7MWuNcUwVC5gAVUBp1jUyJgaaTTFsEbtPu+8U02vM/E/dQ/lpxmh90fUze72T7P6P8AI7sL2jZYBT2QogLObXmffRSdkAFI7zUxrl6GRpNVz2zyPxLfjURtv1j+b8ao6Wa+FW4HujLnYWbtp+/IFtixCrBYEQVzZtARodDIJoyx2Lw+veB7n7sNGUdNT6VRth2/ePwH3zTcrD5R+C/hRt0uoHYfdEJAOHey5Xom21V+eibVyu4VjtHpUkUMlypVuUBV2pMlUPGsLfhsskfwnlvtWgV6kmgIsUiBXm5sMNCrfymprHDLr+zbY+oj7a9AYDyqG5fUOFaQDoDyLHkY2/5rDNG2Jhkomuw5T2PLiGrH4Tg9w3NiSCZAk6+Z2q4w3AnLgPCjc6y0D067VpgIEDQeW1MdlUF2gCNT5CvNv/GpT4YmgA/UroDStGXFCYTjv9jvpltnuwpXQiWEiYmZAPIxqZkc9Vb/AEj4ZoGW7LGACqjU8ic0V5txHH9687AaAeXn5mha9Bo9O5unAfh3fvk+f7rBMWueSOF6PZ4rasl2s4dLTMNW00GsgAb9eQ20rG4zsy11mc3XYuc7ZjEsdTsD9lFcL42CMl0wdgTsfJuh+2j7/EraGCZPRQWPwG1eenm10cvTIz2oYPqFvY2It3A++VnRwlLBm5bc+eYEc+YGn1Vc4HGK4hQQB8KS5+2aWBCL7KtpJ5sR9Q/5olSBoNK9TojK6EGYAHyC5s23cdvCdlpQtNzUoetiUnRXRSZq7NVKIK/whWMlm186iPAF/eb6qss1dmqKWs/j+zDMPAwkbTpVQ3Zq+PkA+jVt81dNLfE1+SiDyFjLfZm78oR6R9pqe32cdCGCmRt4hp8K1RauzVBEwcBQvJWI4phLubMyudImCY1/5qvVCTABPuNejTXadKB8AcbtEJKFKi7L23RWDLAJzT00Aj6qvqSupzWhooJZNpaUU2lmrVJTTStLNJNWom5a7LSlqQvVqlGyVA61LcvUM92rClrI/wDW+E+cP8j/AIU9e3WE+dP8j/hS11Z+u5VSkXt/hPnT/Jc/LUg/SDg/nT9Hc/LXV1V1nKUnj9IuD+dP0dz8tSfrIwfzp+juflrq6oZSrTh+kjBfOn6O5+WmXf0iYFgQbhIP/wBO5+WurqrqlRRDt9hBtibojqtwj4FdajxPbrCXY7zEsQOQsuonrou9dXUjpxbt+xt+dI+o+qtLb7ZcOHyyfW3cP/xqRu3PDj8sfRXPy11dT+qUNpv/AFtw79//APFc/CpbX6QMAvs3I9LVz8tdXVOqVLTv1i4L50/R3Py136xsF86fo7n5aWuq+qVS79Y2C+dP0dz8tKP0j4L50/R3Py0tdVdUqJf1kYL50/R3Py136yMF86fo7n5aSuqdUqJf1kYL50/R3Py136yMF86fo7n5aSuqdUqJf1kYH50/R3Py136yMF86fo7n5aSuqdUqLj+kjBfOn6O5+Wu/WRgvnT9Hc/LXV1TqlRd+sfBfOn6O5+WkP6RsF86fo7n5a6uqdUqLv1j4L50/R3Py0n6x8F86fo7n5a6uqdUqLv1j4L50/R3Py136x8H86fo7n5a6uqdUqJP1j4P50/R3Py00/pGwfzp+juflrq6p1Somn9IuD+dP0dz8tMP6QsJ86fo7n5aWuq+s5VSif9IGE+cP8j/lqI9u8L86f5H/AArq6p1nKU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02" name="AutoShape 10" descr="data:image/jpeg;base64,/9j/4AAQSkZJRgABAQAAAQABAAD/2wCEAAkGBhQSERUUExQVFRUWFxgVFxQYFxoaGBwYFxYXFxgcGBgXGyYeGBkjGhgVIC8gJCcpLCwsFSAxNTAqNSYrLCkBCQoKDgwOGg8PGiokHyQsLCwvLyosLCwqLCwsLCosLCwvKiwsLCwpLCwsLCwsLCwpLCwsLCwsLCwsLCwpLCwpLP/AABEIAJ8BPQMBIgACEQEDEQH/xAAcAAACAwEBAQEAAAAAAAAAAAAFBgMEBwIBAAj/xABFEAACAQIEAwUFBgQEBgAHAQABAhEAAwQSITEFQVEGEyJhcTKBkaHRFEJSscHwB3KC4SNikqIVFjND0vEkU2ODk7LiF//EABoBAAIDAQEAAAAAAAAAAAAAAAMEAQIFAAb/xAAyEQACAgEDAwIEBgIBBQAAAAABAgADEQQSIRMxQQVRFCJhcTJCgaHR8JHhIxUzcrHB/9oADAMBAAIRAxEAPwA3w3iPdeEklOR3ZP8AyTy3FMdq9mEgjyIMg+hpOuoQf38qmwePe1tqu5XafMdD51z0tV81QyPb+P4igcWcP39/5jgLtSd/QvB8TS4ND6zuP5hy9dvSreaiIy2DKyjbkODJnvVz31QtX1E2iDLGWFu1MrVTFTW7lVIhEb3lmq+ORjbYLvGkV896qtzE+dVCGWa0DiKljhpVXZ8+ZjlbPvHOdTI31pk4ThRAkab6jQiNx8a5xnjRgdTlEeepHw1rrhttSVIVlYAiTGug3g+VJNSm8hz9owlrbcoJaXh0XpXwr4TlAgZpknTfYUYqg7+I+g/I1NZvU4teBxA9TnBlmvqiW7UgNdiWBBnpFQvZqQuJjnXoru04gGDLsm6qjkpdvf4FHvOc/wD26kivuG+PvLu4dyF/kt+BfiQ7f11NdtVcGBdMSKvK+CGu1sGfKr5xB4MjLVFexSoJYhRMSTA+dWb2Lt22CswUkSNDttJIEAT1rv7Xb/GkczmED1MxQ+qvaF6Ld5F9rVQC2in7/wB0dJI9keZ086ud2PhSpxftXhbEmw6u53tpraad859lTv4lk66hhpSJje2T3PAzQm1u0ScoH4InxleRJOkRS9l4HbmN1acnvNZfj2HUwb9qf51P5GgHHLve3M1u4jposLDDoZjY686zluLP1I9K7s8VYEGTI57EehGtL/EE9xGvhR4MfsBgcrzAHQbD3df/AHR7FYcG0YEkwNNDoY+tKXZjj4Z4cAuRAY84kxAHtRO0AgbDWXnDnRf3yNXREONp+8WsLqcNOsBbIQBt6sV5Ne00IKfV9X1eVM6R3tqhK1YYTpX3dipBgyuTObdke+pIryKjv4lUUs5gDc/vc1BMsAO0kYaUocX7VW0fLb/xI3ImJ8oGtCO1fbfNKJIU/dHtN5k8h8v5qQr9wuZeT0AJAHp1PmalVd/wyGC+ZpWOwhDsmmm3py+VU1Xz91FOK4m3cVLgYhjoAQQ0SRMRyIPTah7/AOYT0IplGyMxVhg4MqPIaVJUjmN/7jyovw/tB91xqOY2PoOR8vhQxxrpXFy3PrQbaNx3Lw397+8MlvG1uRHK1cBEgyOtShKU8FxNrZ1MrzP16+tM+Cxy3ACP36daAtxB2WDB/Y/aSa/K8iWMted3UqtXRWi5kbZTxDQpPl+e36UpG9cJYh3GpIhiAADoI9KZ+LvCx1/Y/OfdQvC4TQ6aQfpTFCAksYCx9vAly7cnMNJEwRvEg/T4VNwdOZ39TVe4uVpH3ln0MEH8vnXHCmObxMfjp+/rWPrF22DGewmnpjlDnEO3E1MdK4C9KsIonflt5TUjW60EfgRJkOZVU1PbeuTa1rk26ucGVGRJsTh843II1DDkf1HlS3xTjAt2nm+63gMqrmEZ20UkESBJn+k0xHEQJPKs44xcN3ET0lzr7l/U+6hCoO4EYFmBGexxGxbVFXEPCgLGbQACBECpv+N2ZP8A8QxHLr6GFpRNnyNS2rHl8qbGkUeYE3ZjKOP2cut0z/VHyWa9PaDDg/8AUuER0ff3Cl1cPrtX1zDc6k6VT5lRbCXEmwuJQqc5b/tsc8rMfiEcttqXOKdgMRbk2wt5d/DAf3qd/cTRBbJBozx3tBcscNuYi0oe5bQHKZI9oKSQNSAJPupS/SoDGatS44EzLFWntmLishHJgVPzpi//AMmUYPFXrjtduGyt7DNmIyMLQu3PCDGrDIJ+6BTL2G7XjiGE7y4gDKxS6AJTMBIIUyQCpB2PPWi/DMViRcCXBbOGAuW8gXKxtMqm0QCPaTxWyJhlIYa6FUBKz3ju57R+GfnHhfEbyjOQz2gYYmTG2zddRpTPNP8AjeDJhcFawyAHIhR108X2nPYJPmbjKf6R0pAyRpzGhHPTTXoaA7BuRGEQrwZbwWONshgdVIYeqmR+VbRxG41u1mWDIGU+zBaADBJmJ5GfLnWKcM4e1+4LaAktoTyVToWboANfdX6C7gZcpEgACD5be/QVaolScQd6hsZiXi+88TB2ETl1I9kQNPdPvplwWJDW1M7qD8RVLGYXIxG4jQ+Wo18wdP8A3XHB2hCn4DA/l3X5SP6a02VdqssyAzZZWhXvK7V6r1JbaqESQxkwr2o2ux/elPtJ28SzKW/E/UbD99aGxxCjmHuL8ct2B4jLfhG/qegrMuPdq7mJYhToNAfuj0HP970LxPEHxDEu2kzH16++pbFkD1/vvRq9OW5f/EhnC9pVOGgE6zzJ3NV+6FFcTa0qtbw5MwKdwAItkmPNyzCWefgM/wD5H+tepb0Onxq3ctA27ZA0hhtt42jSoTHPRef6GOk/lStP/bB+kpef+Yj6yhcSZMR7oqbAcOa6d9BqTHL1qe7wrMAUbrIcSPgIn+9cWsbcsoSAj+PLlAyc21DCfw7Gl/i0YHHGIdaWyBOMdw9VLBWMqJKsIMdRGhFUrVxrRzJ71Ox+h86M28fbv3UBPdupIa1cGVyCCGAPsvvy60KdMrFTOhggiPTT0qa8WqVbkSW3VnI4MPcK48tzTYgSQdx5/wCYeY9/WjVu4ImaRbuHEgjQjUHmD+hq3Y45cTR/EvUCTvz6/uetVZXrHPI/f/cspV+3B/aFuI3szfvpp8iT/VXdk6VzgMIt0Zw4M6kQSRJ5+LWrYw4kDXUwCEMfEtRadSrLgAmDt05DZJEqYtZ8QG2vuIg/p8ah4cGKtlaDJP3d4GmtX8baW0CZY6agDlVHht8FtEH9Rk/l0pS3UgWhgIxXSTWVzLOLYhrZBgwdR1n5iieC4hm0bRvz8x+/rVbiFsShMDlPmSIqIWwaf2rYoPmJ7mrY+0NAgV4YobavEQCZ6Hn7/dOvlXd3FwI59B+9KERg48wu8YzIONX4GUbnfyFKnDcNmD3I0djl/lXwj8jRXjt4i0Y9poRf5n0HymukwmRVUbKAvwpqusIfrF2fIlFsLptX3dbR7tD+/fRAW67NpVGZyEUbsTGnlPOmC2OTBjLHAg1LR3j3fman7uqWM4/aViEzXBOjAQP90H5VVftQv/y2HvH0oB1VXbdNFfStYwyKzCYSGqxhbmUNbIBVwVg7CQRr5H5++gq9qLZ+63pK/wDlXjceaJ7oBdpZoB8toPoJoV2opZdu7vLp6bq623MmAPfAjPwnB2MKuSzbS0rEsQugLczP78qlx3GFtIXJlV5KpO+g1B5+dU+BcQxNy1kVGVJlXlTAIPJoM9CRseZ1MXHey2KveN+IPbspD/ZxbVl8Ik5yXGeTOm3IVhbBnkzWFuPy8feL/H7rPh8bcJ8bWWYeXdFXQD0IJ8yxPOruHa1i7i3mRWVra3BmUH2lUncfiJqHtIot4TEMJjuXGsc18iefmTVbsC4OCsayRbUEDeA8wfdFaFdRrQsw5xxFNXqEucCrtxHHhnD1RRbCqoPtZQFEnfbp+lM1k+Ff5R+Qodw3Cgyx8x9aJkgDyA+QpdPeWb2gjih8eXl7Q/qgEfFSffVFXCNm9x9OvuPyJqzxckuzCcqgCQCdtTsfPpyqqcLAlnQCJ8UjT38q0FsVa9pBma6lrdwIhgW6q8R4raw65rjAeXOk7i38QVtA2rEOw0kTp/q2pIxt+7iGzXXJnlOn9z9KEm+38I/WEKqveGu038QLl8lLUqnUc/rQrh3CTclmYKswXadWOwAGrN5AV1Y4YDGmgppwOAyG2zZUS2hMsY8THUx6c6aWoVc+feDazPAgp+zZVQwyuvUH6j5V4bBQeJGjrlMR6ijf/FLV0XFtMXyDOzA5Rrp4Tz/etV+5MZsxVYn2swiJ2jlXNqkr/EZTps0CYptJE+8fv9mqVht+tXmwpBOup5bQP0P1rj/hs0yDuXMCeDiaNgVLIJLJq+hjncJhlOh3r27gCeQPmmh/0Np8CKiw1q5ADrBN2YmRlJTmNCN6IWbDQCp35H56j9Qa829llR3K+PuOJplEfgrn7QZasFTAM/5T4W/0nePKdPSqOItiDmzAC6Jic29w6QJphzEnK6SNOhGs8vceQoG/hDwYK3RBImIZo0nzoYt3liRyR47HkSwr27cHjP8AMqd0HQhXW4vfo3iHj1ZQTO0bg6VVLf4rSZ8RGpkwNANeQFESjG47NbVouWznXkQVmAdYM1HjuFHvGy6mSYGpgmfZ3+VPaPhjk/3JgNScqMf3gSJMNJnMFHKf3t51LY4eHYAsG65fy99ctBCo0hh4QZjTWNuYmPh50QwytbYeLdWaMojwifpTTalVfYw5iq0lhuEK3HyKwUDMq5x0P4h6b6+VVsB2hS4QH8Dg6KeZ8jzn9eVVLXFXBHeIrwFJa2Y0c5YKHTnGh51RwSAXRz10JHnoYOx2oPD5asxjBUYeF+JsSjdSD+RodwlDPyq9jm0PofyqHh1z2gBsAwAOpkRr0125Uu9W9gglqbdgLGF+JDwL0BBPuiPTWuLykXgBOUqdOU7/ABqO/cL2Q0GIB9D/AJuo0qfGuFdXMQASddYCtsNqdGU/SCzvkdyIPigj0+U1VN4ITADLvLN4jIY6awNFjnUnBjNxzudMxnTMcxYdOlD+I8YBOe2oNvYOxgP7Q8AAJZddCYB3EjWh139QZHmENGxtp5nOLdXxdtNctsZz4h7R0XXykGPOr2Dv5iVdV2JGUxEQYJMnY86o9l+Io1y6Lml24wKg6gqg0VW5kakqQNBImDBPBKBciQT0C67Nz91E6jE5lDWo+XEj0nf/AHL9aGdpuCtiLACHKyhnA3DFWMLp6iI5xTLdJ1UmCZI6RvE6SBty0qomKVQA1y3Ou8Aj1AbSiFmtTBkUP8NaHXuJlvDb/ewo9skCOpJgfOtV4P2KsWlHeKLr82bVfRV2j11paxvZvDm+MRbuqlwOHKDLkZgZ2mVnqNNZimjB8bga6gfEevSsq2s0nkcT0+p9SGrVekce4+sj4z2OsOue1h7QurqoACKSNgwGhHr8aReN8GZE7y/c/wAUmBaiIHodh6aU+/8AOuH73uiTnIkACQSdgDtmjlRfHcOt3kyXUV16Ebeh3B8xXVsUsVwcfx7TNsy67W5mOdmeNvgrjtbQOHUKVJI1BkER7/jTRe4xeKG5iHgHa0gAHx1JPKZ6jqRFiexvcYtQCTbbW2TuDIBB6lQZnnp50E7ScYU3cvJQAAOQjT5R86j1PULfcK6uOMk+ftGPStG1hw84x2Oa6j2zpbuAqyTplPQmcp1mRz60b7KWECMtsZVVAgBMkawJ6mADPOle1fDbGreCxr2nzIY5EcmG8H68qqrlV2Tb1npVbrmoYYfvNU4PiwUAMAxPlrU2KxEnIvMHMeQnQa9Ykx6cqWuBYwXwIYj8S6SD8OdHUIS3PQT7/wBTTNY8GeUuYpwRg/WAu0PaazhlKFs7nTuxv5yQd/3pS/Z7TPdM3QDnYqB+FVUH05/3NCeI2g+LutoPFBMdAoP+6fhV3vbNrKADcZQwEaCTLNJOgMefKtAJhQxMQzngTjH9n7QfPLIDMECR6MKH4rhmSCGDemn/ALpmS3ngAwMgaIHXSddeVUsZgkHhiSNzPltG3n6etQNUA4rAyZ2w7dxgi0CIOoggj3fnXWPV7jh2lgHsjxGVBdASMnmTv5URGAJXoNpOg+dcY/DqgIyFzNghp8GhC6gmJMRsaPqSMDEpSSTPOH4MW7uKAZDNlSckBQc2oABMbfOrxVmUZRCiPE2gMbRO4G/n6VEbbK+IJVRFu2Mq6jcwNh0ojdyooJUsY5mYgee3urKtKhgSM98Rlckf4gp7I21b+UaH1ZtPka5cFfwrPKJPvJNXr9m428L5b/v40IOH8UnmB+bfpFR8VbaTg4x7SOki+JoVt7ebLnYGJyk8vhJqbu/wv7j9RHzml6xfDjUkXQDkafDoNVA2WY+QMmBRqwM6K2VTmUNzG4B5Cla1F+cMcj35EO56R7ZEmdGkacxrIjQz0B68qA4+M15TvmkDlp3bQfUTRLHO9sDIrFiYAzDL11mDtQq7xEl0LFCGUw2XKSyxOuYnbr0NVZRp2zZzxjiFr3XDCe/mcEd2zwHtK2Uqh9k7acx150Zds2kZhr4TEe03XY6VRscVnMJMLEkwyzvEHUkac+dEbTKYZW9D92DroJ9+/M0JiG+dcn9JbDL8rcfrODYDRmRhGwYBx5xP6NUd2xlMGNFfadsvnqPiaKojEcj6HyI/XrVXiNoggwTKssgSJII1q1VrFgrex/13g2QAEj3EDJbVm1K5otAAgqdxsPvH89KrW7ZBggqRvPL3UUXCPmVoJEpIlWMDfz05RV3iOJW3ba5dUZVBMzmGh2htZJgQDzpzTuaQSwMFcosICwXdv5gABrqDqAJG+pOsb6A70EwvGGtsSFVhGXVjy00gbafOgV3jMmTvqNDsDMgeWp9ZM17wPiFrE4oYdrwttEgc2P4VJ0DRrHwFA6tpfcI6umqVcN5jKe1L5MuRAP5m8/qaocX7Ulwou3LaA6BQIny8RLNy0G9HrvZOwAwYQNMtwlmAgCQ5BzJJHtarBggc804r2HxGOti7hwIW41tbbtldRAkNm0zK2h1M7gkakoZ3/G3E7p1ofkXmaHY4O4wl2wp7u5cRyzbwSJKmf8oyGiV/sorok37klsiyUy7HkV3hdh1FWOGlkyrdYSltAzbhiFCs0nkTNCuHcbuHH9wiK690M88tM+aYP3WtKRzJHSpYkY2niUHc7hBnaHgl3BobpYMtuHFwDKVZTKkrJ0zQNDz2iaMYHtDae4GLlA33XIUD2tJ2MT1oR/Eji5Jt2cuVFl4OssGKzHIAq0es6aUo4bHMWAWSSQABuSToPjXdZxx3lugrDM13EcXshwTetACf+4nl50Av8YsrcJR7bSWbMWgCDIGbKd6EWuzeLKv/AIZDowBUwJBAMo0wxB0Inn6wOx7XcPcNu8uVhB3mQeYI0Iqy6iytcAQXwlbH8UaziTcRDClXDZSGzEFRMbafGmJ8OrZJVWjqoPpvWZ4bGeIMpyt16+RH3h5fCnrgHEjeEndgQR0ZdCB5foRTCXddCp7xa2g0MGHaJF+yuH4qhIAUXCB0EgqPgGFathuJowGsGst7fWJZ36Mv+5QPp8KE8K7avZNtLpz284JYyXVfvEEHxb7HrQUpa6gWJ+X5SPtG94R9reeZpvb0hsMyyVYNaZWViDD3MjRBBjLmJrJO1uENvEOAxYHK6k7lWEiTzIgiecTTNju0CYm4H1UIpRM2hyk5mJEwNeXIDXfRj4F2Ot4qwz4m3q8Cy2odbajwnyBYswBGxFSgFYDkcxim0KzKScEY4mZcB4bdvz3cZl1gmNBHM6c6ZuHdmMbcTN3BA5ElQT6AsJHnRjs92GvYfEOkp3ZzDOSdR4T7I3kcpHPXQ1o1tYAEz57fIbUK0qzEj3jyepaiobMg8d5kCG9hLoJVrbjkw0I6EbMtOS8bS/YUrp+NeYK8vQ7jqCKY+K8Kt4i2bdwacm5qeqnr+dZ5wfhlxDdB8InLMaMVYgkCQY31qtbbT9IHXW16qkuww6/vKtvA5iWMzJMbSSSSfjNU8XhgHUMV3fSGc+wf+3sN9/pTLcsROhMe0ZyiPRdTQ/HcJckt4lAz6SoOqgDqd9x0rQa8WgBBwJ59EKcmTYa2zZAsg90smY6HeD+XwqRLCJ94DXUIJM+bNLT8Kn4WQzwPwAekb61c+xOHJUDXSZHWfX5UhbaVcge0Kq5HMpZwpEWzsTmaZ0I5trOtDeM6u6y0/wCEQijeLhLHQE6AeVMFzCndnXY6ESPfqNPdQ7G8QFsHNf8A6LYVSZMc56/KuqsUfMe/6ySpPAg2wn/VgEB2tqoMyRJk+LU6zRbG2iRAE8tI6g8yOh+NBrfF0W4P8OdCZJLNOwiSAD5+VE7PETdE21G066GCNNI/WoYNc4KSxHTGHle+zncj5/pH5moAWAgXCPcP0ipMTZu5WJIEAnlyE/5qBXCMqtcu3QzDNClog7aDQVBqan82PtIDK/j/ADDPCnz2kOUAkBY31HhkfCadrNtgIAWBoIJG3lBEUmdkF/wlJ+7m+JYx9fhTzYcRvQa7Grdwvg/zCWICqkyhxO8VQs4YBPFIhvLaQTvWT4rD3HcuSSWJJ95nlt6VrXHwGsMJ3gfMUjYjB5SZ0rY06ixd7DmIu5Q7QZX7N417TA75SBtIg6x5HzH1p94Ss5yAwRiGXTTUeLTWPFPxpE4Bhe8vECJIH571ovC+GoBGUeHSfeRyrOYii5jiOZNtYBnuOUqngIB6xtAJ5aco2O9Lf/NTC4BnuZSNfANzty233NMnFsCMmVcwzaEZmIIgkiCdtKWLuAg7a/nTR0o1a7iSIFdR0DjAMKWO0U6utsqJLN+EBS+ukE5QfWsT7W/xOxGLchIs2Z8NtQJgbFidz6aVsvDOHZxlMlPEhExoQwjboaw3tZ2BxOBulXtu1ufBeUEqw5SQPC20g86W06KvynuOIyzbjkStgu0rbXNdDDRGsaTHKuezXZ3EY/EZLPte29wmFUT7TEa7nQDWdq44VwB3YF1KoN50J8h9afP4UYgYTFXrF3w9+F7u4dAxQt4Z5EhpjqvpR2YKDt7wiqWI3dppXZnh2Iw9sW7+KGJIGhKZXHq+clx5kT50akCkfj3C8Ravtdw99ravBymSpYCDMyAdAdutScF+1EXHvu9wIpyoAMhMEliFAkAAmNzB00pFskbpqCoKuc8Q0OJ27uNWyNQPaPI5QTl89WE/y0V4D2ZXC3L94sXa6ZLHcKJMbny2j2F00rKkx1zC4u3efxKSSCuzI3tR58/UVqeD7QfaLOaz4gQRnggDrObmOlWRie0jW6dagHX8JHf6zP8A+IUsbN2Izo8/zZyxHl7dLHC+9F201pM5F20DoSBmcDWOUT8K1XtP2dOIwvdqPGnityRqQII8swkepFI3Zzi6WXVFt3FuE5WJIIkAqfCRI3IiiXN0WDYyP7mZtJ6iEDvNO7W458Pg7fcJNy7dsWgQJgOy52PTwK2vKZqhx7AWLuEud9JyEtbIIDiFmFJ356bbeVUbHatGQHvwVmYdiNYI0zeyYOw0oF2p7Rg2ibf3j3atrER4iDp1j1PPLUf9QSyo7VO4nGCJ3wliWjPbHeKFjFQdNuVaD2GxEi5vo1tp8yHU/EBazS0da1/sdwQ2cOM4h3OdlO4EQoI5EDU+bGr0A78iTqiOngwJ20w4ZL3LVPmKze5Z1E6Mux6fHQ1pvbQQLvmyf/qv1pHe0DuK1fSFBS0HtvP/AMiOqONn/iJc7KYrDK479GuXMwyE5Tb5RmTQSDzMjyEVsWE4sGHi8J84/MVhQsFHVhsCD86YO1HE71lkNm4yKwBIU6aqp0HLntSPqiim9QvZh/6ml6bUdUNnmatieN203YbTvy8+gpb4l/EGwmneAn8KeI+8jQe81koS7ef79xz6lvjTBb7IOll3dVZhbebYaGXwmHgiDHONKS2gkAmat2iTTDNhz9B3z/E0Cxj7t0SCAp2MknUTOwFdmyAsRpEfKln+HfEi9k229pPy0+OkGR1NNr25q6gKxX9J5vUFjjMBti7R1aZgAqCY0nkOdDuKcZtptazN/mkKDE7HcxrHmKOWbEFiAZJkyBofIkjTn76X+0qf4bmDvI29tgFB9w0FFKKBhTzBqeckcSphu2bh4Upkg6C3GvLaj+GuXbgUtcjMocZT4YPTzHMUjYLAHSnTstYItMu0MTsJ2XqPOmH060L1Dz78SDZ1DtAxOsfgVCSWLeJQYJ9mdesadKUeMMAzFAFRjAXKRPnOhBI6dKecZ7DasfCRqfLypO4+TCrJIOpB+A095oSlLnGBLfNWDAVm64YGZO0HWR0PX+9aNgb2ZFePEyLmygxI/KDpFJGFwYkE+6nXhCH7OoG8tP8ArP791MagCpd6jkSiE2HaTPLr5jlynXTcD60pYjDksYBgGB4402HLoBTVaeGBPI/oZoMLM/Gs8XNauTDPWKzDvAsP/hWwSwIEEZiI1IGgplWyI1Zv9Rob/wAbtnWAf6f/ACivhxhfwf7V+tJMtSlsWEZOY3/yMBlO0u4y2O7IBJJgAT1IFBuJcFZx7JPpV0cY8iPSPpXx4uTyPx+gpzT6+uhdpYmLW6Ky1shcQT2e4c9p2BVwCVOxg7zrHpTfhbK5R4m+P1FDcPxAnl8zVtcQT1pezU0s5cMeYddPaFClRxJ8TZBjKWJmfkfKh+KwDEyFM+761a1PM/GvRb8vmaPX6otYwAT94FvT2c5JxKS3Fw9nNczKFlnICnXWI5kkwPfS5w+/c4kb4e46WQAAgK6tusyANIBPmeVM/E+HC7ZuWwBLKQJ5GND8apdhuBGzhxmjM7ZzI1EhRl16EEUudUpBM1KqkqoY8b+APoIj4rg32diLsKepPhPmp2P50HxF8M47pJG/iWQfceVGeO8VN++5cwEdlW3yUAkbfiManeqlq4GnLLRvlBMesDSiAeZuaXQoih7eT+0uXUuKi4i27IZy3EDEqT6HQijWF7ZXn7pLCBbgzBlMG20gQY3DAiZ84k0MtuDgrhmfGsGouzN1EvB2JzAgKoEzmMH4CnNMw+EscjJQkD/f0E83rl26vpqcAz3BcNN9Th3EOrgrImNSGgDfY6DrWi4KyLNpbSI+VBlHh+JOu5Mn30C4ddz4/VVHduU01ksHaTTncZV3IHrWb8Y28sFAJ5x+k51LVrUWOBmDmxh/A/8ApH1rP+P47D3cZbNhD3ocd5cBGQxyge03VgR7+WiXMEmJQi7OQ/cD5ZH+bIQT6Ex5dVriPY23hrtu5aJCZoKMZIkEiDzGh3o9trmptwHaE0dVCMSxOfHtEvEcA7sg94gUsVXMY1BggxOo91OHc2ksWsHIc3Ze6NPYXUDTYs2sjzig/Auzwv3GuXQCrBiNdZJgE+lD7NlsHibWdZnkupIIPzrhXW4ZFfLqucY848faQ+ptbbuGFzOuE91hcQXNrvMp8Mn2Y5gEQW3gk6cutPvD+0Nu9pa1MTkPhYe5pn1BI1pM4fwcm4b2InuSZFtXAc+8gAjfQETyNOX/ACjhb1tbmGJttGa3cVmIkfiVjyOhGh3FEQW1oM941qfgrQAuc+47QL2mw7XUuwDmDrpp+Bf/ABpJu2GTRgR61rj8JS6A/iVyBLKYMjQ+WhHypUOMDgrethxJBYCG0ManmfWaDo/U7dIWG0FScn3iFulS4DBwQMRLmmviuEVltFgD4VPv8Q/SoMR2WV9bNwEH7p0PzP5E0cbhveMtptCLQ16NqR8CRV/VPUKdUamrPbOfpLaGmzTls/tLfB8HbW2pRQJHIV3xeyGs3J5W3IPMeA1X4Bd8BU7qT/f5zV3HCbbjeVIj+YR+tLqfMO5JJzMo7EX2W9CvkMaE6r0IIPIyK0Kx2hBORyEflDAo38jc/QwaE2uy9u24uWtNRIjcSCdtPlVrE4JGBBUEHlFaLagPYWAxMu2sYAzmEVvg/fn3j60M4phDcVgsGSOY2HP10qi2CNvkXT4uv/mP93rXow6sAVgg7EVcYzmLkNjEuYbg7AcvlRTA4cohGk5idj5c5/cUvixG0j0Ndi442Zh/UaZst6q7TxAqpQ5hzEAlDET5DXcdTQLHcOLFYk9TER0Gnvrr7ZcG1x/jUi8TvD78+oH0qtVYUg5lmckYxO8PwTblRZ7uVQFCgQDGUcxPLzmgx43eHNfgKr3+0Nwbop84/vRNQptGAcStTbDk8wwlwsSCFiD93yNLygjYn4VIvaQfetj4V0ONWDvbX/T/APzSw0zYxuhWvz+WWRertMRQ5Sa9zmsPpgz0QfEKDF1Ph8YKDK5q7hkNUNKy3UMYLN8RVlb9CbNo1etWooLBVluTLqXqnS5VNEqZUquZXEsi5UjXTBymDBgnaeXzqqtupVWpGZUqILXgdm82d0QkZs2dEdoTQmY11MAdB7qOYGzkhAttBGaFEcwBKjRTrvJ2NJ3EUxNou7NaCtcPdiCXysdQYMEEa67T1iob7YnE22QOygiC4006E8xvt1NaS2gACD2FsAtxKXaHEIbV024CXMQ+WNiFOpHkTJ99LSOVIIMEag0y3cDa+zWrbXMndzOhO4FTcM4Xb3tWWf8A+pdED3Ax+tO6H1KrT0Mu0sSx48f5iuq0dltu4HgeZD2RxhDOSfFnS5J9SrHz9qm9+LurGYzTBY6GN4UchVDh/Br11pfuktFTlKAZjJiIgQI1nnIo7Z4b48zwcvPqQIBjkAPnWc9hstazbjPj2hggRQpOcQe3FiTqgbzKiP8AURXmNxpCqO7tgOHGbJrohbwz+celMMUr9pMeGuBFMG3MtEiWWCPgd6Dbayp3l0UMcYiTwTja2e9kFiylVIO0zyPxoHeu3M65YBykaOwkjU7jSd48jV7GcAvISyjvB1TX4jcVTOEukRkb4HflB5GvWVJo3BtRxkgefYe0x2NynYwOB9IW4bxG5cWLzg5dEBIkAb6gCfz0p97LXymCd98t1nQAEzGQGANWls4gb60t8K7LWIDXnuBe7zkSo8WfLGizB8iN96asBdsLGUNlXRZjKByhVAyx6Gsa7W1FAQe/v9I8lLA8iQ3u0yd2EssTcMKAysrCd2KuB/7IqXD4dbaRPmSeZ5k0vfxPV0Szibd0jIxTJupzgnN0+7HwikniHaXEX1Au3Tl5qIUH1iJpaunPzCMg44mi/a8LcYqrLPMqwAn46/A1NYsC2HuIc2VWC7R7IM6bwRHupM7A9nnvXPtCsES2SoJXNmYrquUkSsHU6eXlo9rCP94oRGhUEGfQk6e+gX1KDx3l1bxAXZ5wCwnfUUcK0idq77cPxSNbbMlwM/dMfZIbXKRspnQctRtFTt/Etckiw2aNi4y/ECflR1rbGRKscxku2fEw5bj37/OfjUD2qodj8XiMSly7ey5XfwZeWXwsOuUQN9ZmjlzCmhHcrEShrUwa1qqF/A6lkOVjv0b+Yc/Xf8qMvhjUD2j0o6WYi7UwUqk7iCPePceY+B8hXjJRFrVRtZphbYs1UGstRlaINh6hazR1sgShlM1UxBok9uh+IWjh4MrKjKKiIqcrXBFXDSuIX7yu1cVSD14Llee2T0gIhSyik0Xw1paF8PwxOtF7axQzVnzCbwJct2KsJaFUlv12uJqBSJxbMIBBXYihdzGgDehPFO1du0JZgOg3J9AKItee0oY2d6KH8f7R28JZN1zPJFG7NBIA8tNTyFZ/f7fsf+nbY+bEL8hNVuJYz7eiKXCXFJORzAOmuVtj+elG6e3BYcQZI8QhwbtEMQ3eYu+upY5CYVFGyqvnA6k0zYftLau3Fs4ebjcyqnIi7FmJjT03mKzDFYYI4VXV9QCVUgakDSTrTpwd7eFBFsan2nOrGNtth5Cisi9xIzmFO1xuYXDi/bcEq6h1yxIYwIK6ggxuTv1ofw3+IFh7cXhcU7HQsPiDm+VU+13am4cP3a7XPC7bwsba9etJuARS2VnyA7MVJHvgzUpWNuWkGah2J7UNeuXrJhrdvxWnjKe7zQFYabA6HQ6GetHsbxgW551mfCycGzObqwy5V7ppZhM6chrHtdNqr3+1+IbdlPqi/OAKHs3sdvacI8YntJdf2SEH+WCfif0ih/2l5JzGTuTrNDOzvE1xDd2/gfdYJhusAzB5xt8KZbvBcqzmPy+lZF+kvLYZo4liAcCQ4h1FuXADR4Y3Pu6TQtccRtmHozfWuMVdEnn5mlPivFWa4ySVVdIGknmTG4p/SaMIu1uYu9hJyI4LxMhtWIkQSW5SDGp20ovgbigeCANyxPP02rLIHlXjWwRBAj0qb/TRaeGwPbxJW3A7TQeNcfsle4F9Gkag+JQREAlRHu12pN4hbtqqW0ytl8TOBux6E6wP0qgBHPTz+tdWVLmEBb0Gnx2pqnT9L8xP3g2OTmal2Fvp9ithOWbOP8+aW/Me6KYO+rNuzjvhg0tJaDl5CP1+nOjX/MrdKo9ZLHEkYxPf4kYBbmG72PHaIg/5XYKwPlJB93maQTw+6O7GUHvACpBEQdNSdjRrtj2kuXFW0PCjeJo+8QdF9BAPnp0qngOPZbaK1tXyeySSCOfKirvVBjmVPeO/Yjhl3D2XFwjxtmVAZywIJJ2k6aD8PnTCb9I3CO3qiVvjLqSGUSBPIrvvzE+lHrPaXDv7N5PQnKfg0Ggsrd2E6Ge8rgwaq/aARO461x9oquJ2DLLWAa4bCiq7YyuPtxq0rtk7YSqt3D1KvEK+bFg1IJEoagYPu2qEYpdaN4oiKAYltaZreK2VYkLCozXhauTTYMSIlkGugKgFe56ysT0GBGXhl4ZYmiEUnWcWV50TwvGTVcSIwBa6C+tUrPEVPWrIvCq4k4gbjuIYGBtWc4vEZr7Fj94jXkBoK1nE2lfQil3iPZCzdM6qeo39/WmKnC95RhE4GuS4mNydhuZ8gOdMi9gFn/qOR00Hzoxw/s1asjwJrzYmW+NGNqjtKxZ4dw0qwd9x7K9PM+f5UUZjR8cOXpUiYBelAL5lsRbNosIIkHcGqF/swCPBKnpuPgdRTyuDUcqkW0vSoFhHadiZjc4PfTTuyw6rr8t64Th19trL/wCmPma1Bra9B8K6BUcqv1z7ScCLHZLspcS4L16AR7KDWJESTtMchT1chhFUPtEV59pNAcljkywwJTxXAASSKD8Q7FC5uNfxDQ/3pnGKNeriTUhmHaTgGIj/AMO25XG/0z+tRjsGw3dz6AD61oP2uvGxE1frPI2CItvsoin2C3mxJ/t8qu/YGAgCByFNLEVEQDyruoTO2iK7YRulcfZX6U1d0OlfdyK7qGdtihiuDm4sMDH5elLuM4a9nqy9Y1HqP1rU8g6VRxnDVblVktIkFZmttgdq6phx/ZJSSV8J6jT5bUMPZ+6D7YPqP70wHUwcjwHErlkzbYr1G6n1XY/nWhcOxgvWkuRGdQ0eu/upR4f2XzEG42Yfh2Hvjem+0kAAbARFBsIPaWEldKjy11XmYUGWnBWuwtRXMQBQ+/xgCunS7iroApevXJJr7EYzMdTUOlWHEgqDPTXJFek15noy2kRd9Mp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04" name="AutoShape 12" descr="data:image/jpeg;base64,/9j/4AAQSkZJRgABAQAAAQABAAD/2wCEAAkGBhQSERUUExQVFRUWFxgVFxQYFxoaGBwYFxYXFxgcGBgXGyYeGBkjGhgVIC8gJCcpLCwsFSAxNTAqNSYrLCkBCQoKDgwOGg8PGiokHyQsLCwvLyosLCwqLCwsLCosLCwvKiwsLCwpLCwsLCwsLCwpLCwsLCwsLCwsLCwpLCwpLP/AABEIAJ8BPQMBIgACEQEDEQH/xAAcAAACAwEBAQEAAAAAAAAAAAAFBgMEBwIBAAj/xABFEAACAQIEAwUFBgQEBgAHAQABAhEAAwQSITEFQVEGEyJhcTKBkaHRFEJSscHwB3KC4SNikqIVFjND0vEkU2ODk7LiF//EABoBAAIDAQEAAAAAAAAAAAAAAAMEAQIFAAb/xAAyEQACAgEDAwIEBgIBBQAAAAABAgADEQQSIRMxQQVRFCJhcTJCgaHR8JHhIxUzcrHB/9oADAMBAAIRAxEAPwA3w3iPdeEklOR3ZP8AyTy3FMdq9mEgjyIMg+hpOuoQf38qmwePe1tqu5XafMdD51z0tV81QyPb+P4igcWcP39/5jgLtSd/QvB8TS4ND6zuP5hy9dvSreaiIy2DKyjbkODJnvVz31QtX1E2iDLGWFu1MrVTFTW7lVIhEb3lmq+ORjbYLvGkV896qtzE+dVCGWa0DiKljhpVXZ8+ZjlbPvHOdTI31pk4ThRAkab6jQiNx8a5xnjRgdTlEeepHw1rrhttSVIVlYAiTGug3g+VJNSm8hz9owlrbcoJaXh0XpXwr4TlAgZpknTfYUYqg7+I+g/I1NZvU4teBxA9TnBlmvqiW7UgNdiWBBnpFQvZqQuJjnXoru04gGDLsm6qjkpdvf4FHvOc/wD26kivuG+PvLu4dyF/kt+BfiQ7f11NdtVcGBdMSKvK+CGu1sGfKr5xB4MjLVFexSoJYhRMSTA+dWb2Lt22CswUkSNDttJIEAT1rv7Xb/GkczmED1MxQ+qvaF6Ld5F9rVQC2in7/wB0dJI9keZ086ud2PhSpxftXhbEmw6u53tpraad859lTv4lk66hhpSJje2T3PAzQm1u0ScoH4InxleRJOkRS9l4HbmN1acnvNZfj2HUwb9qf51P5GgHHLve3M1u4jposLDDoZjY686zluLP1I9K7s8VYEGTI57EehGtL/EE9xGvhR4MfsBgcrzAHQbD3df/AHR7FYcG0YEkwNNDoY+tKXZjj4Z4cAuRAY84kxAHtRO0AgbDWXnDnRf3yNXREONp+8WsLqcNOsBbIQBt6sV5Ne00IKfV9X1eVM6R3tqhK1YYTpX3dipBgyuTObdke+pIryKjv4lUUs5gDc/vc1BMsAO0kYaUocX7VW0fLb/xI3ImJ8oGtCO1fbfNKJIU/dHtN5k8h8v5qQr9wuZeT0AJAHp1PmalVd/wyGC+ZpWOwhDsmmm3py+VU1Xz91FOK4m3cVLgYhjoAQQ0SRMRyIPTah7/AOYT0IplGyMxVhg4MqPIaVJUjmN/7jyovw/tB91xqOY2PoOR8vhQxxrpXFy3PrQbaNx3Lw397+8MlvG1uRHK1cBEgyOtShKU8FxNrZ1MrzP16+tM+Cxy3ACP36daAtxB2WDB/Y/aSa/K8iWMted3UqtXRWi5kbZTxDQpPl+e36UpG9cJYh3GpIhiAADoI9KZ+LvCx1/Y/OfdQvC4TQ6aQfpTFCAksYCx9vAly7cnMNJEwRvEg/T4VNwdOZ39TVe4uVpH3ln0MEH8vnXHCmObxMfjp+/rWPrF22DGewmnpjlDnEO3E1MdK4C9KsIonflt5TUjW60EfgRJkOZVU1PbeuTa1rk26ucGVGRJsTh843II1DDkf1HlS3xTjAt2nm+63gMqrmEZ20UkESBJn+k0xHEQJPKs44xcN3ET0lzr7l/U+6hCoO4EYFmBGexxGxbVFXEPCgLGbQACBECpv+N2ZP8A8QxHLr6GFpRNnyNS2rHl8qbGkUeYE3ZjKOP2cut0z/VHyWa9PaDDg/8AUuER0ff3Cl1cPrtX1zDc6k6VT5lRbCXEmwuJQqc5b/tsc8rMfiEcttqXOKdgMRbk2wt5d/DAf3qd/cTRBbJBozx3tBcscNuYi0oe5bQHKZI9oKSQNSAJPupS/SoDGatS44EzLFWntmLishHJgVPzpi//AMmUYPFXrjtduGyt7DNmIyMLQu3PCDGrDIJ+6BTL2G7XjiGE7y4gDKxS6AJTMBIIUyQCpB2PPWi/DMViRcCXBbOGAuW8gXKxtMqm0QCPaTxWyJhlIYa6FUBKz3ju57R+GfnHhfEbyjOQz2gYYmTG2zddRpTPNP8AjeDJhcFawyAHIhR108X2nPYJPmbjKf6R0pAyRpzGhHPTTXoaA7BuRGEQrwZbwWONshgdVIYeqmR+VbRxG41u1mWDIGU+zBaADBJmJ5GfLnWKcM4e1+4LaAktoTyVToWboANfdX6C7gZcpEgACD5be/QVaolScQd6hsZiXi+88TB2ETl1I9kQNPdPvplwWJDW1M7qD8RVLGYXIxG4jQ+Wo18wdP8A3XHB2hCn4DA/l3X5SP6a02VdqssyAzZZWhXvK7V6r1JbaqESQxkwr2o2ux/elPtJ28SzKW/E/UbD99aGxxCjmHuL8ct2B4jLfhG/qegrMuPdq7mJYhToNAfuj0HP970LxPEHxDEu2kzH16++pbFkD1/vvRq9OW5f/EhnC9pVOGgE6zzJ3NV+6FFcTa0qtbw5MwKdwAItkmPNyzCWefgM/wD5H+tepb0Onxq3ctA27ZA0hhtt42jSoTHPRef6GOk/lStP/bB+kpef+Yj6yhcSZMR7oqbAcOa6d9BqTHL1qe7wrMAUbrIcSPgIn+9cWsbcsoSAj+PLlAyc21DCfw7Gl/i0YHHGIdaWyBOMdw9VLBWMqJKsIMdRGhFUrVxrRzJ71Ox+h86M28fbv3UBPdupIa1cGVyCCGAPsvvy60KdMrFTOhggiPTT0qa8WqVbkSW3VnI4MPcK48tzTYgSQdx5/wCYeY9/WjVu4ImaRbuHEgjQjUHmD+hq3Y45cTR/EvUCTvz6/uetVZXrHPI/f/cspV+3B/aFuI3szfvpp8iT/VXdk6VzgMIt0Zw4M6kQSRJ5+LWrYw4kDXUwCEMfEtRadSrLgAmDt05DZJEqYtZ8QG2vuIg/p8ah4cGKtlaDJP3d4GmtX8baW0CZY6agDlVHht8FtEH9Rk/l0pS3UgWhgIxXSTWVzLOLYhrZBgwdR1n5iieC4hm0bRvz8x+/rVbiFsShMDlPmSIqIWwaf2rYoPmJ7mrY+0NAgV4YobavEQCZ6Hn7/dOvlXd3FwI59B+9KERg48wu8YzIONX4GUbnfyFKnDcNmD3I0djl/lXwj8jRXjt4i0Y9poRf5n0HymukwmRVUbKAvwpqusIfrF2fIlFsLptX3dbR7tD+/fRAW67NpVGZyEUbsTGnlPOmC2OTBjLHAg1LR3j3fman7uqWM4/aViEzXBOjAQP90H5VVftQv/y2HvH0oB1VXbdNFfStYwyKzCYSGqxhbmUNbIBVwVg7CQRr5H5++gq9qLZ+63pK/wDlXjceaJ7oBdpZoB8toPoJoV2opZdu7vLp6bq623MmAPfAjPwnB2MKuSzbS0rEsQugLczP78qlx3GFtIXJlV5KpO+g1B5+dU+BcQxNy1kVGVJlXlTAIPJoM9CRseZ1MXHey2KveN+IPbspD/ZxbVl8Ik5yXGeTOm3IVhbBnkzWFuPy8feL/H7rPh8bcJ8bWWYeXdFXQD0IJ8yxPOruHa1i7i3mRWVra3BmUH2lUncfiJqHtIot4TEMJjuXGsc18iefmTVbsC4OCsayRbUEDeA8wfdFaFdRrQsw5xxFNXqEucCrtxHHhnD1RRbCqoPtZQFEnfbp+lM1k+Ff5R+Qodw3Cgyx8x9aJkgDyA+QpdPeWb2gjih8eXl7Q/qgEfFSffVFXCNm9x9OvuPyJqzxckuzCcqgCQCdtTsfPpyqqcLAlnQCJ8UjT38q0FsVa9pBma6lrdwIhgW6q8R4raw65rjAeXOk7i38QVtA2rEOw0kTp/q2pIxt+7iGzXXJnlOn9z9KEm+38I/WEKqveGu038QLl8lLUqnUc/rQrh3CTclmYKswXadWOwAGrN5AV1Y4YDGmgppwOAyG2zZUS2hMsY8THUx6c6aWoVc+feDazPAgp+zZVQwyuvUH6j5V4bBQeJGjrlMR6ijf/FLV0XFtMXyDOzA5Rrp4Tz/etV+5MZsxVYn2swiJ2jlXNqkr/EZTps0CYptJE+8fv9mqVht+tXmwpBOup5bQP0P1rj/hs0yDuXMCeDiaNgVLIJLJq+hjncJhlOh3r27gCeQPmmh/0Np8CKiw1q5ADrBN2YmRlJTmNCN6IWbDQCp35H56j9Qa829llR3K+PuOJplEfgrn7QZasFTAM/5T4W/0nePKdPSqOItiDmzAC6Jic29w6QJphzEnK6SNOhGs8vceQoG/hDwYK3RBImIZo0nzoYt3liRyR47HkSwr27cHjP8AMqd0HQhXW4vfo3iHj1ZQTO0bg6VVLf4rSZ8RGpkwNANeQFESjG47NbVouWznXkQVmAdYM1HjuFHvGy6mSYGpgmfZ3+VPaPhjk/3JgNScqMf3gSJMNJnMFHKf3t51LY4eHYAsG65fy99ctBCo0hh4QZjTWNuYmPh50QwytbYeLdWaMojwifpTTalVfYw5iq0lhuEK3HyKwUDMq5x0P4h6b6+VVsB2hS4QH8Dg6KeZ8jzn9eVVLXFXBHeIrwFJa2Y0c5YKHTnGh51RwSAXRz10JHnoYOx2oPD5asxjBUYeF+JsSjdSD+RodwlDPyq9jm0PofyqHh1z2gBsAwAOpkRr0125Uu9W9gglqbdgLGF+JDwL0BBPuiPTWuLykXgBOUqdOU7/ABqO/cL2Q0GIB9D/AJuo0qfGuFdXMQASddYCtsNqdGU/SCzvkdyIPigj0+U1VN4ITADLvLN4jIY6awNFjnUnBjNxzudMxnTMcxYdOlD+I8YBOe2oNvYOxgP7Q8AAJZddCYB3EjWh139QZHmENGxtp5nOLdXxdtNctsZz4h7R0XXykGPOr2Dv5iVdV2JGUxEQYJMnY86o9l+Io1y6Lml24wKg6gqg0VW5kakqQNBImDBPBKBciQT0C67Nz91E6jE5lDWo+XEj0nf/AHL9aGdpuCtiLACHKyhnA3DFWMLp6iI5xTLdJ1UmCZI6RvE6SBty0qomKVQA1y3Ou8Aj1AbSiFmtTBkUP8NaHXuJlvDb/ewo9skCOpJgfOtV4P2KsWlHeKLr82bVfRV2j11paxvZvDm+MRbuqlwOHKDLkZgZ2mVnqNNZimjB8bga6gfEevSsq2s0nkcT0+p9SGrVekce4+sj4z2OsOue1h7QurqoACKSNgwGhHr8aReN8GZE7y/c/wAUmBaiIHodh6aU+/8AOuH73uiTnIkACQSdgDtmjlRfHcOt3kyXUV16Ebeh3B8xXVsUsVwcfx7TNsy67W5mOdmeNvgrjtbQOHUKVJI1BkER7/jTRe4xeKG5iHgHa0gAHx1JPKZ6jqRFiexvcYtQCTbbW2TuDIBB6lQZnnp50E7ScYU3cvJQAAOQjT5R86j1PULfcK6uOMk+ftGPStG1hw84x2Oa6j2zpbuAqyTplPQmcp1mRz60b7KWECMtsZVVAgBMkawJ6mADPOle1fDbGreCxr2nzIY5EcmG8H68qqrlV2Tb1npVbrmoYYfvNU4PiwUAMAxPlrU2KxEnIvMHMeQnQa9Ykx6cqWuBYwXwIYj8S6SD8OdHUIS3PQT7/wBTTNY8GeUuYpwRg/WAu0PaazhlKFs7nTuxv5yQd/3pS/Z7TPdM3QDnYqB+FVUH05/3NCeI2g+LutoPFBMdAoP+6fhV3vbNrKADcZQwEaCTLNJOgMefKtAJhQxMQzngTjH9n7QfPLIDMECR6MKH4rhmSCGDemn/ALpmS3ngAwMgaIHXSddeVUsZgkHhiSNzPltG3n6etQNUA4rAyZ2w7dxgi0CIOoggj3fnXWPV7jh2lgHsjxGVBdASMnmTv5URGAJXoNpOg+dcY/DqgIyFzNghp8GhC6gmJMRsaPqSMDEpSSTPOH4MW7uKAZDNlSckBQc2oABMbfOrxVmUZRCiPE2gMbRO4G/n6VEbbK+IJVRFu2Mq6jcwNh0ojdyooJUsY5mYgee3urKtKhgSM98Rlckf4gp7I21b+UaH1ZtPka5cFfwrPKJPvJNXr9m428L5b/v40IOH8UnmB+bfpFR8VbaTg4x7SOki+JoVt7ebLnYGJyk8vhJqbu/wv7j9RHzml6xfDjUkXQDkafDoNVA2WY+QMmBRqwM6K2VTmUNzG4B5Cla1F+cMcj35EO56R7ZEmdGkacxrIjQz0B68qA4+M15TvmkDlp3bQfUTRLHO9sDIrFiYAzDL11mDtQq7xEl0LFCGUw2XKSyxOuYnbr0NVZRp2zZzxjiFr3XDCe/mcEd2zwHtK2Uqh9k7acx150Zds2kZhr4TEe03XY6VRscVnMJMLEkwyzvEHUkac+dEbTKYZW9D92DroJ9+/M0JiG+dcn9JbDL8rcfrODYDRmRhGwYBx5xP6NUd2xlMGNFfadsvnqPiaKojEcj6HyI/XrVXiNoggwTKssgSJII1q1VrFgrex/13g2QAEj3EDJbVm1K5otAAgqdxsPvH89KrW7ZBggqRvPL3UUXCPmVoJEpIlWMDfz05RV3iOJW3ba5dUZVBMzmGh2htZJgQDzpzTuaQSwMFcosICwXdv5gABrqDqAJG+pOsb6A70EwvGGtsSFVhGXVjy00gbafOgV3jMmTvqNDsDMgeWp9ZM17wPiFrE4oYdrwttEgc2P4VJ0DRrHwFA6tpfcI6umqVcN5jKe1L5MuRAP5m8/qaocX7Ulwou3LaA6BQIny8RLNy0G9HrvZOwAwYQNMtwlmAgCQ5BzJJHtarBggc804r2HxGOti7hwIW41tbbtldRAkNm0zK2h1M7gkakoZ3/G3E7p1ofkXmaHY4O4wl2wp7u5cRyzbwSJKmf8oyGiV/sorok37klsiyUy7HkV3hdh1FWOGlkyrdYSltAzbhiFCs0nkTNCuHcbuHH9wiK690M88tM+aYP3WtKRzJHSpYkY2niUHc7hBnaHgl3BobpYMtuHFwDKVZTKkrJ0zQNDz2iaMYHtDae4GLlA33XIUD2tJ2MT1oR/Eji5Jt2cuVFl4OssGKzHIAq0es6aUo4bHMWAWSSQABuSToPjXdZxx3lugrDM13EcXshwTetACf+4nl50Av8YsrcJR7bSWbMWgCDIGbKd6EWuzeLKv/AIZDowBUwJBAMo0wxB0Inn6wOx7XcPcNu8uVhB3mQeYI0Iqy6iytcAQXwlbH8UaziTcRDClXDZSGzEFRMbafGmJ8OrZJVWjqoPpvWZ4bGeIMpyt16+RH3h5fCnrgHEjeEndgQR0ZdCB5foRTCXddCp7xa2g0MGHaJF+yuH4qhIAUXCB0EgqPgGFathuJowGsGst7fWJZ36Mv+5QPp8KE8K7avZNtLpz284JYyXVfvEEHxb7HrQUpa6gWJ+X5SPtG94R9reeZpvb0hsMyyVYNaZWViDD3MjRBBjLmJrJO1uENvEOAxYHK6k7lWEiTzIgiecTTNju0CYm4H1UIpRM2hyk5mJEwNeXIDXfRj4F2Ot4qwz4m3q8Cy2odbajwnyBYswBGxFSgFYDkcxim0KzKScEY4mZcB4bdvz3cZl1gmNBHM6c6ZuHdmMbcTN3BA5ElQT6AsJHnRjs92GvYfEOkp3ZzDOSdR4T7I3kcpHPXQ1o1tYAEz57fIbUK0qzEj3jyepaiobMg8d5kCG9hLoJVrbjkw0I6EbMtOS8bS/YUrp+NeYK8vQ7jqCKY+K8Kt4i2bdwacm5qeqnr+dZ5wfhlxDdB8InLMaMVYgkCQY31qtbbT9IHXW16qkuww6/vKtvA5iWMzJMbSSSSfjNU8XhgHUMV3fSGc+wf+3sN9/pTLcsROhMe0ZyiPRdTQ/HcJckt4lAz6SoOqgDqd9x0rQa8WgBBwJ59EKcmTYa2zZAsg90smY6HeD+XwqRLCJ94DXUIJM+bNLT8Kn4WQzwPwAekb61c+xOHJUDXSZHWfX5UhbaVcge0Kq5HMpZwpEWzsTmaZ0I5trOtDeM6u6y0/wCEQijeLhLHQE6AeVMFzCndnXY6ESPfqNPdQ7G8QFsHNf8A6LYVSZMc56/KuqsUfMe/6ySpPAg2wn/VgEB2tqoMyRJk+LU6zRbG2iRAE8tI6g8yOh+NBrfF0W4P8OdCZJLNOwiSAD5+VE7PETdE21G066GCNNI/WoYNc4KSxHTGHle+zncj5/pH5moAWAgXCPcP0ipMTZu5WJIEAnlyE/5qBXCMqtcu3QzDNClog7aDQVBqan82PtIDK/j/ADDPCnz2kOUAkBY31HhkfCadrNtgIAWBoIJG3lBEUmdkF/wlJ+7m+JYx9fhTzYcRvQa7Grdwvg/zCWICqkyhxO8VQs4YBPFIhvLaQTvWT4rD3HcuSSWJJ95nlt6VrXHwGsMJ3gfMUjYjB5SZ0rY06ixd7DmIu5Q7QZX7N417TA75SBtIg6x5HzH1p94Ss5yAwRiGXTTUeLTWPFPxpE4Bhe8vECJIH571ovC+GoBGUeHSfeRyrOYii5jiOZNtYBnuOUqngIB6xtAJ5aco2O9Lf/NTC4BnuZSNfANzty233NMnFsCMmVcwzaEZmIIgkiCdtKWLuAg7a/nTR0o1a7iSIFdR0DjAMKWO0U6utsqJLN+EBS+ukE5QfWsT7W/xOxGLchIs2Z8NtQJgbFidz6aVsvDOHZxlMlPEhExoQwjboaw3tZ2BxOBulXtu1ufBeUEqw5SQPC20g86W06KvynuOIyzbjkStgu0rbXNdDDRGsaTHKuezXZ3EY/EZLPte29wmFUT7TEa7nQDWdq44VwB3YF1KoN50J8h9afP4UYgYTFXrF3w9+F7u4dAxQt4Z5EhpjqvpR2YKDt7wiqWI3dppXZnh2Iw9sW7+KGJIGhKZXHq+clx5kT50akCkfj3C8Ravtdw99ravBymSpYCDMyAdAdutScF+1EXHvu9wIpyoAMhMEliFAkAAmNzB00pFskbpqCoKuc8Q0OJ27uNWyNQPaPI5QTl89WE/y0V4D2ZXC3L94sXa6ZLHcKJMbny2j2F00rKkx1zC4u3efxKSSCuzI3tR58/UVqeD7QfaLOaz4gQRnggDrObmOlWRie0jW6dagHX8JHf6zP8A+IUsbN2Izo8/zZyxHl7dLHC+9F201pM5F20DoSBmcDWOUT8K1XtP2dOIwvdqPGnityRqQII8swkepFI3Zzi6WXVFt3FuE5WJIIkAqfCRI3IiiXN0WDYyP7mZtJ6iEDvNO7W458Pg7fcJNy7dsWgQJgOy52PTwK2vKZqhx7AWLuEud9JyEtbIIDiFmFJ356bbeVUbHatGQHvwVmYdiNYI0zeyYOw0oF2p7Rg2ibf3j3atrER4iDp1j1PPLUf9QSyo7VO4nGCJ3wliWjPbHeKFjFQdNuVaD2GxEi5vo1tp8yHU/EBazS0da1/sdwQ2cOM4h3OdlO4EQoI5EDU+bGr0A78iTqiOngwJ20w4ZL3LVPmKze5Z1E6Mux6fHQ1pvbQQLvmyf/qv1pHe0DuK1fSFBS0HtvP/AMiOqONn/iJc7KYrDK479GuXMwyE5Tb5RmTQSDzMjyEVsWE4sGHi8J84/MVhQsFHVhsCD86YO1HE71lkNm4yKwBIU6aqp0HLntSPqiim9QvZh/6ml6bUdUNnmatieN203YbTvy8+gpb4l/EGwmneAn8KeI+8jQe81koS7ef79xz6lvjTBb7IOll3dVZhbebYaGXwmHgiDHONKS2gkAmat2iTTDNhz9B3z/E0Cxj7t0SCAp2MknUTOwFdmyAsRpEfKln+HfEi9k229pPy0+OkGR1NNr25q6gKxX9J5vUFjjMBti7R1aZgAqCY0nkOdDuKcZtptazN/mkKDE7HcxrHmKOWbEFiAZJkyBofIkjTn76X+0qf4bmDvI29tgFB9w0FFKKBhTzBqeckcSphu2bh4Upkg6C3GvLaj+GuXbgUtcjMocZT4YPTzHMUjYLAHSnTstYItMu0MTsJ2XqPOmH060L1Dz78SDZ1DtAxOsfgVCSWLeJQYJ9mdesadKUeMMAzFAFRjAXKRPnOhBI6dKecZ7DasfCRqfLypO4+TCrJIOpB+A095oSlLnGBLfNWDAVm64YGZO0HWR0PX+9aNgb2ZFePEyLmygxI/KDpFJGFwYkE+6nXhCH7OoG8tP8ArP791MagCpd6jkSiE2HaTPLr5jlynXTcD60pYjDksYBgGB4402HLoBTVaeGBPI/oZoMLM/Gs8XNauTDPWKzDvAsP/hWwSwIEEZiI1IGgplWyI1Zv9Rob/wAbtnWAf6f/ACivhxhfwf7V+tJMtSlsWEZOY3/yMBlO0u4y2O7IBJJgAT1IFBuJcFZx7JPpV0cY8iPSPpXx4uTyPx+gpzT6+uhdpYmLW6Ky1shcQT2e4c9p2BVwCVOxg7zrHpTfhbK5R4m+P1FDcPxAnl8zVtcQT1pezU0s5cMeYddPaFClRxJ8TZBjKWJmfkfKh+KwDEyFM+761a1PM/GvRb8vmaPX6otYwAT94FvT2c5JxKS3Fw9nNczKFlnICnXWI5kkwPfS5w+/c4kb4e46WQAAgK6tusyANIBPmeVM/E+HC7ZuWwBLKQJ5GND8apdhuBGzhxmjM7ZzI1EhRl16EEUudUpBM1KqkqoY8b+APoIj4rg32diLsKepPhPmp2P50HxF8M47pJG/iWQfceVGeO8VN++5cwEdlW3yUAkbfiManeqlq4GnLLRvlBMesDSiAeZuaXQoih7eT+0uXUuKi4i27IZy3EDEqT6HQijWF7ZXn7pLCBbgzBlMG20gQY3DAiZ84k0MtuDgrhmfGsGouzN1EvB2JzAgKoEzmMH4CnNMw+EscjJQkD/f0E83rl26vpqcAz3BcNN9Th3EOrgrImNSGgDfY6DrWi4KyLNpbSI+VBlHh+JOu5Mn30C4ddz4/VVHduU01ksHaTTncZV3IHrWb8Y28sFAJ5x+k51LVrUWOBmDmxh/A/8ApH1rP+P47D3cZbNhD3ocd5cBGQxyge03VgR7+WiXMEmJQi7OQ/cD5ZH+bIQT6Ex5dVriPY23hrtu5aJCZoKMZIkEiDzGh3o9trmptwHaE0dVCMSxOfHtEvEcA7sg94gUsVXMY1BggxOo91OHc2ksWsHIc3Ze6NPYXUDTYs2sjzig/Auzwv3GuXQCrBiNdZJgE+lD7NlsHibWdZnkupIIPzrhXW4ZFfLqucY848faQ+ptbbuGFzOuE91hcQXNrvMp8Mn2Y5gEQW3gk6cutPvD+0Nu9pa1MTkPhYe5pn1BI1pM4fwcm4b2InuSZFtXAc+8gAjfQETyNOX/ACjhb1tbmGJttGa3cVmIkfiVjyOhGh3FEQW1oM941qfgrQAuc+47QL2mw7XUuwDmDrpp+Bf/ABpJu2GTRgR61rj8JS6A/iVyBLKYMjQ+WhHypUOMDgrethxJBYCG0ManmfWaDo/U7dIWG0FScn3iFulS4DBwQMRLmmviuEVltFgD4VPv8Q/SoMR2WV9bNwEH7p0PzP5E0cbhveMtptCLQ16NqR8CRV/VPUKdUamrPbOfpLaGmzTls/tLfB8HbW2pRQJHIV3xeyGs3J5W3IPMeA1X4Bd8BU7qT/f5zV3HCbbjeVIj+YR+tLqfMO5JJzMo7EX2W9CvkMaE6r0IIPIyK0Kx2hBORyEflDAo38jc/QwaE2uy9u24uWtNRIjcSCdtPlVrE4JGBBUEHlFaLagPYWAxMu2sYAzmEVvg/fn3j60M4phDcVgsGSOY2HP10qi2CNvkXT4uv/mP93rXow6sAVgg7EVcYzmLkNjEuYbg7AcvlRTA4cohGk5idj5c5/cUvixG0j0Ndi442Zh/UaZst6q7TxAqpQ5hzEAlDET5DXcdTQLHcOLFYk9TER0Gnvrr7ZcG1x/jUi8TvD78+oH0qtVYUg5lmckYxO8PwTblRZ7uVQFCgQDGUcxPLzmgx43eHNfgKr3+0Nwbop84/vRNQptGAcStTbDk8wwlwsSCFiD93yNLygjYn4VIvaQfetj4V0ONWDvbX/T/APzSw0zYxuhWvz+WWRertMRQ5Sa9zmsPpgz0QfEKDF1Ph8YKDK5q7hkNUNKy3UMYLN8RVlb9CbNo1etWooLBVluTLqXqnS5VNEqZUquZXEsi5UjXTBymDBgnaeXzqqtupVWpGZUqILXgdm82d0QkZs2dEdoTQmY11MAdB7qOYGzkhAttBGaFEcwBKjRTrvJ2NJ3EUxNou7NaCtcPdiCXysdQYMEEa67T1iob7YnE22QOygiC4006E8xvt1NaS2gACD2FsAtxKXaHEIbV024CXMQ+WNiFOpHkTJ99LSOVIIMEag0y3cDa+zWrbXMndzOhO4FTcM4Xb3tWWf8A+pdED3Ax+tO6H1KrT0Mu0sSx48f5iuq0dltu4HgeZD2RxhDOSfFnS5J9SrHz9qm9+LurGYzTBY6GN4UchVDh/Br11pfuktFTlKAZjJiIgQI1nnIo7Z4b48zwcvPqQIBjkAPnWc9hstazbjPj2hggRQpOcQe3FiTqgbzKiP8AURXmNxpCqO7tgOHGbJrohbwz+celMMUr9pMeGuBFMG3MtEiWWCPgd6Dbayp3l0UMcYiTwTja2e9kFiylVIO0zyPxoHeu3M65YBykaOwkjU7jSd48jV7GcAvISyjvB1TX4jcVTOEukRkb4HflB5GvWVJo3BtRxkgefYe0x2NynYwOB9IW4bxG5cWLzg5dEBIkAb6gCfz0p97LXymCd98t1nQAEzGQGANWls4gb60t8K7LWIDXnuBe7zkSo8WfLGizB8iN96asBdsLGUNlXRZjKByhVAyx6Gsa7W1FAQe/v9I8lLA8iQ3u0yd2EssTcMKAysrCd2KuB/7IqXD4dbaRPmSeZ5k0vfxPV0Szibd0jIxTJupzgnN0+7HwikniHaXEX1Au3Tl5qIUH1iJpaunPzCMg44mi/a8LcYqrLPMqwAn46/A1NYsC2HuIc2VWC7R7IM6bwRHupM7A9nnvXPtCsES2SoJXNmYrquUkSsHU6eXlo9rCP94oRGhUEGfQk6e+gX1KDx3l1bxAXZ5wCwnfUUcK0idq77cPxSNbbMlwM/dMfZIbXKRspnQctRtFTt/Etckiw2aNi4y/ECflR1rbGRKscxku2fEw5bj37/OfjUD2qodj8XiMSly7ey5XfwZeWXwsOuUQN9ZmjlzCmhHcrEShrUwa1qqF/A6lkOVjv0b+Yc/Xf8qMvhjUD2j0o6WYi7UwUqk7iCPePceY+B8hXjJRFrVRtZphbYs1UGstRlaINh6hazR1sgShlM1UxBok9uh+IWjh4MrKjKKiIqcrXBFXDSuIX7yu1cVSD14Llee2T0gIhSyik0Xw1paF8PwxOtF7axQzVnzCbwJct2KsJaFUlv12uJqBSJxbMIBBXYihdzGgDehPFO1du0JZgOg3J9AKItee0oY2d6KH8f7R28JZN1zPJFG7NBIA8tNTyFZ/f7fsf+nbY+bEL8hNVuJYz7eiKXCXFJORzAOmuVtj+elG6e3BYcQZI8QhwbtEMQ3eYu+upY5CYVFGyqvnA6k0zYftLau3Fs4ebjcyqnIi7FmJjT03mKzDFYYI4VXV9QCVUgakDSTrTpwd7eFBFsan2nOrGNtth5Cisi9xIzmFO1xuYXDi/bcEq6h1yxIYwIK6ggxuTv1ofw3+IFh7cXhcU7HQsPiDm+VU+13am4cP3a7XPC7bwsba9etJuARS2VnyA7MVJHvgzUpWNuWkGah2J7UNeuXrJhrdvxWnjKe7zQFYabA6HQ6GetHsbxgW551mfCycGzObqwy5V7ppZhM6chrHtdNqr3+1+IbdlPqi/OAKHs3sdvacI8YntJdf2SEH+WCfif0ih/2l5JzGTuTrNDOzvE1xDd2/gfdYJhusAzB5xt8KZbvBcqzmPy+lZF+kvLYZo4liAcCQ4h1FuXADR4Y3Pu6TQtccRtmHozfWuMVdEnn5mlPivFWa4ySVVdIGknmTG4p/SaMIu1uYu9hJyI4LxMhtWIkQSW5SDGp20ovgbigeCANyxPP02rLIHlXjWwRBAj0qb/TRaeGwPbxJW3A7TQeNcfsle4F9Gkag+JQREAlRHu12pN4hbtqqW0ytl8TOBux6E6wP0qgBHPTz+tdWVLmEBb0Gnx2pqnT9L8xP3g2OTmal2Fvp9ithOWbOP8+aW/Me6KYO+rNuzjvhg0tJaDl5CP1+nOjX/MrdKo9ZLHEkYxPf4kYBbmG72PHaIg/5XYKwPlJB93maQTw+6O7GUHvACpBEQdNSdjRrtj2kuXFW0PCjeJo+8QdF9BAPnp0qngOPZbaK1tXyeySSCOfKirvVBjmVPeO/Yjhl3D2XFwjxtmVAZywIJJ2k6aD8PnTCb9I3CO3qiVvjLqSGUSBPIrvvzE+lHrPaXDv7N5PQnKfg0Ggsrd2E6Ge8rgwaq/aARO461x9oquJ2DLLWAa4bCiq7YyuPtxq0rtk7YSqt3D1KvEK+bFg1IJEoagYPu2qEYpdaN4oiKAYltaZreK2VYkLCozXhauTTYMSIlkGugKgFe56ysT0GBGXhl4ZYmiEUnWcWV50TwvGTVcSIwBa6C+tUrPEVPWrIvCq4k4gbjuIYGBtWc4vEZr7Fj94jXkBoK1nE2lfQil3iPZCzdM6qeo39/WmKnC95RhE4GuS4mNydhuZ8gOdMi9gFn/qOR00Hzoxw/s1asjwJrzYmW+NGNqjtKxZ4dw0qwd9x7K9PM+f5UUZjR8cOXpUiYBelAL5lsRbNosIIkHcGqF/swCPBKnpuPgdRTyuDUcqkW0vSoFhHadiZjc4PfTTuyw6rr8t64Th19trL/wCmPma1Bra9B8K6BUcqv1z7ScCLHZLspcS4L16AR7KDWJESTtMchT1chhFUPtEV59pNAcljkywwJTxXAASSKD8Q7FC5uNfxDQ/3pnGKNeriTUhmHaTgGIj/AMO25XG/0z+tRjsGw3dz6AD61oP2uvGxE1frPI2CItvsoin2C3mxJ/t8qu/YGAgCByFNLEVEQDyruoTO2iK7YRulcfZX6U1d0OlfdyK7qGdtihiuDm4sMDH5elLuM4a9nqy9Y1HqP1rU8g6VRxnDVblVktIkFZmttgdq6phx/ZJSSV8J6jT5bUMPZ+6D7YPqP70wHUwcjwHErlkzbYr1G6n1XY/nWhcOxgvWkuRGdQ0eu/upR4f2XzEG42Yfh2Hvjem+0kAAbARFBsIPaWEldKjy11XmYUGWnBWuwtRXMQBQ+/xgCunS7iroApevXJJr7EYzMdTUOlWHEgqDPTXJFek15noy2kRd9Mp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06" name="AutoShape 14" descr="data:image/jpeg;base64,/9j/4AAQSkZJRgABAQAAAQABAAD/2wCEAAkGBhQSEBUUEhQVFRUWFhQUGBcUFRUUFRkVGBUWFRQUFBYXGyYeFxokGRUXHy8gIycpLCwsFR4xNTAqNSYrLCkBCQoKDgwOGg8PGiklHyQqLC8sLCwqLCwpLCkpLCwsLCksLCwsLCwsLCwsLSwsLCwsLCwsLCwsLCwsLCwpLCwsLP/AABEIAKcBLQMBIgACEQEDEQH/xAAbAAABBQEBAAAAAAAAAAAAAAAEAQIDBQYAB//EAEgQAAIBAgQDBQMIBwcDAwUAAAECEQADBBIhMQVBUQYTImFxMoGRQlOTobHB0dIHFyNSYpLwFDNDcoKy4RYkohWDwmNzo/Hy/8QAGgEAAgMBAQAAAAAAAAAAAAAAAgMAAQQFBv/EADIRAAEEAQMCBAQGAgMBAAAAAAEAAgMRIQQSMRNBIlFhoTJxgZEFFLHB4fBC0WJy8ST/2gAMAwEAAhEDEQA/ANyTQGI40lu5keRoGzbqATHi5jXSrCKpeL8BGIuE5srKqROoiWMGNR61pJqqXOjawu8ZoK5s3QyhlIKnYgyKFuXwbwUHVBJH+bQR9vvqv/8AVbeFsrbLBmUHRdtyd9+f41HwLGG6xuMAufMFMdAIA1gTlaN/ZpMriAPmE1kYLiRxmvNW1jhyo7OsgvuOXUkDkTzoqKdlpwSnJFJgqRaTJTgtUrpTW2qdBQyiirK0DiBlG3yT1t0Tat0qW6c50rnSz7htC2xxZTLt6o0ao3amK1ZgzC6AZhWCvSMtDWmogNS2kxPtIkjUdy3Qd6zVjFI1quxFKHiwsD41Uf2epkw1HCxTxbpjpAEAjQq4epls1LFLSBqATSb0qURSKHumi3FDXLdPBS3BCPTO6osWKXu6K6S9qF7qkYUQ9DOau1RFJhaoyadFdkoggUdKFp+SnBKilJkUjGnmob228eZ299UTQVgWaVc+At3bYVt0lMymGBAytB6EfbR9Ziz2gSxdKOIDQwOoGo8zp749eVaCzilcSpBFDE/c0E8opYy0+ia3EbYbKzqrCNCQN9omiM1ZvjHAXvXGZWESoKyQTlE+nPnV/hUhFHRVHwAFGDyo9jWtBDrJ7eX8oXH8btWRLMPjz6f/AK1rIcS7XPcLd2MqkAT1Anl7zv8ACs5cfMczsW8yZqbA2WuXFVVJBYciARz1/rpTzCGt3P7dkxjRdBWnBrS3Lk3SMogsCWzGdtRrA9ela62gt9yqRlJYaaicsLB6fiaa+Eay1skAuQqlsp2Hspofkyfq6VNjbwKaQGtNMCImZ5df65gcWXUdV1jA8luDNoVzbNTBar+HYjOsjbl6SYHnoKskroB4cAVzS2jRXZKkSxNS2bM1SduOIG3aS0pg3Cc3Xu1iR7yw9wNZpdS1mBynxwF5RF7tJhUOUuSdiUVmAPqBB901acPxCOua2wZeo+w9D5GvKIozhnFrmHfPbMTuDqreTD79xWAzvNg91u/LNAwvWLlwAE9BND3L1UGC7a2L2jk2j4ZDAlTGsBgP3id40HnU97tNh5AV85JAAQMdSYGsRuetLZ6psYrlWZFNFONcErReE9KtS2nqMLTlpThao5RampFND2mqYUELzG6uyxSNT2qM09jQjXzNOe8uOFI2Wpe9Ap81XltaJtXKVSc+OgpiKQpSg0taoZ6wVjcxMKVE4oioXFbgbSSEJcqArRbpULJRWlkKHLShaeEpctEgpR5aQ1KwqMiooQoTQ2MeEJPIMfgCfuolhVVxe/4SsHxBh5DxAfXBpcz9jCUUTdzwqXimBS7YV7nti2F3jxaAN/FA5eVY/C8ZuYdvCZAMaHT3Efd8K9HvN3dtsoBZVCnQErPNue2sfGOec47wQ/2NWRZBJfKP3iR4hpzWYHp5CsummDDseLB9vVbpG3kIjg3bC2+j+FiZgx0A05Hb/itHbxSsNCDXkGXTX+vUUXZ4peQQrmOUwY9JBiusYHD4DY9f9rC5rXeiZatAa6ep/rStN2Lvr3pJg7ga9FLEnoJK6mNvKsrawuYBmY6iYHU8q2PZSyFuQoA8Df7XH31z9XrmyNMbQt0cBb4irTgWIa67rcYtqH8R1VhdywOmk6U3vFumV8F2CcrQwdZP80xqNx570N2eunO2mwnaZGcHQjWhbci6isB/hwVMgjvdGnkfwrOY2lzq7BLbI4Bve1qODQwBCBSRGm2hOvnt6/GTobWGrMdnw4yQTE67c7mWPPQH+orU3MaqkKSAx2BIBPp1rK6d48DU7ohzrKkdsoAG50Hw1NZjtpw0vbDoJ7rMX5kh8snzIygnyNaFLkvr00+Jn6hTcScq/wCZwPfp+FGxnhs8lNra6gvGe0OMa3YJQwxIAPPXeKXgXY9buHF7F3bq94rNbJYqoOUlILe2xiY6CtXxa3bXGXO6AVkWxbEbC7feWIGynuwu3Jm61bcUwi3ba2ryrdt2y7W1bvEK5kZIDo3JXIGhI06CjZTRRTzG4+IZ9Fi7PDWseFrveAqrqYAImQymOhWfQ1rOyXADmF+4IA1QHcn9/wBBy67+p/C+A23Iv3Ars8MFUAW0gAKirzyjw69KvppZbm0QGEoqQVGtKboBjn0Ek+4DWipQqSkrPW+2lrvCjq6AMVzGCNDHiG6/XVpjONWbQ8dxRzgGT12E1RYUAcEfbMGig01l/wDqG5c/uMO7g7M5CL/yPfUqWsU/95eW0P3bSAkf6m+6gMJOShcN3C0bOANSBPXTz+yqXE8csK2XvFZv3Um43wQE0O3Zm24ObNdubq164zjMNQCsxBOh02Jq1wgRrStaQIpHsqAuUyQykDmCCD5g1GtDeUDbaaKrG4g7exYuetzLaHwYlv8AxqS1cv8APuk8vHcPx8Io5lqErTQLWkVSNtXqlDiq9RUiHWgcxJdGOyOpjCm2np7NRddzcBZXRUU0pUbW6cblIHpfUfyVOmFD3VMZaLFQXxWqHUFztpSJIwBahNRvUhqJzW9ZioblU2PtnMotgZ2LftG1ygfueg0nYRprqLS487dQunWYqj4ix1J8ICYgZfJc8GT1/rrWbVOwAn6YZJT8DatHNZTM2YeK5MBiGXNB3bRjrtrzqHDcQd715XbwEOAukKB4Vy+cxXcGYm6IED9pBOk+JOW4H9edB8KJOKO2gcephZI6b0gxhriOcJweXNB4ysZxEjvHkCCZEcgdeW3OhjbHIwPMTVhjMOrtLbwNRvsKCu4PLsZnrM10NPrmbA1/IVSQG7CONgJcZeQOYejSfqMj3VouzB/bHytv/tNU+Otg9269AOujCfqYfXVp2VxE3nWP8O4AeWYBZH/kPrrl6iKp8cHK0sfuiR/ZgHvDpHhSefyhr6a0Hh8wKAj5NuCOXjJXMDz0jT6qP7ON+0fSNLY+taFsgrkBIYFbOuxHicgeeoPTlRh1F3yWbbhvzTzjriCwFmPESAdCM8a/X9Xu01+zbvOjuf7sKwOaAGVzObl8nn1rLYkApa6936b3R8RE1qOHdkrbhrl4tczMSqZmVFXkAAdSJ393KlUBRWuBwDjamPF7IYHvrcidO8XbmDrXXu0Fgme+t6bAMG1PpVH2s7JJZtm7ZkKCAyEk6EwGUnXcjQ9ayFQvIXdg0MOoHUa4/ZXhxQa5iHQZ2t4xrjqNW8CBLcjUxlURp8urrGKcThX7trlrMk51XM6DczlOmgOmh3qistbsYy1iHBi7bU3I5whWQJHVT7qO4Z24y4pmcFcO4IFtQCV08LRzYxqf4vIVsi0cs8YlaLxf1BqvmuFLrWwvMLuQa/lG9g+FLhbdyyt3vDnDMTp4yoBgegXr61qa80wuKL/2pxKyRdGsFT3jMII2OtaHs3xjEYljaJAVVlnA8epCqN4G8zGynY60rUM6Mpjd2r3AK0aYGbTdccAke60WO4illQWYAnQSYHmSeSjmfLmdKkw7tOYLOw1OWWYBlaOSwQI1I9Sanu8FtOmR1ziQZYnMSARJYEE6E/Goe5LHKRCplXMGILwNFIG0aGZnpHJN3gJRJKxHHOFZcZcDGAQLpPk2rQP82atLwTs3bt20LWwbkAkt4oJ1gA6CNtByq1ucLtsysyKWX2SRJB6+e3OigKcXGgEDWAG1HlrjbqWKUCl0m7ky3oQOZ/o0It7usQU+Tem4nlcH96v+oQ/qHp+FfO7vyBNtfRT4297iPS2OtQ8ZwpuWzk0uIQ9s9HWSPjqPfU2ZQHOUczzULioeH40XbS3F0zDUdDsyn0Mj3VOWoQCEYTYri1cWpho0wKVLlONyoVWpQKAtCFwC4mmZop5FD4p8qk7wCYG5gTAq0FILtFjb621OFBLyZAymVCydG31irTDsXtozRmKKT0kqCYnzrMXu1AFy2QpC65gwhxJKkRPKJ861Nt6ADy7Jb2CqXPboRxRHEMYLVprjAkLBIG+4Gg5nWqrjPaKzasq+7XFDIkQxBEgkctxT4p3A0QsckNiwqu9Z7p7t5GPeNCwdQpN3IGA9JoXG33a2pY5j3d8MTAJ8JkwPKgMBxFrqX2Y/KtGBpEs8wfTn9lH3AvcLl27vEbdY1+urnabO4ZwjjJwLUnCXY3pIgftYn2vbTccqr+FKRij0m5r6hY/rzqz4fm72SAoJuwo1I8aTLbH3UDw4f91tzeTsPZT+vfUefGfl+yBo8A+f7rKXT932Cn4bDBpLbaAe7f7fqqG/dlmyjTSPMRoR6wasbGEXIM7MNwMsTOhYmT1P1Gi0TAHF7u36lOmJqh3QNrEg2o+SRoQJhpmNP4tffV32NsHvLjEbo2+wkD4ToaCw3CH7sPb2IEgNBmOh0PPmKuOzgZe8UgiFuHxbyVUmev4EUD5dwAoY796/vqj2tAJB57IjgK+JvS3znkhoFFaFkhhlsa7EDNcjTWeeulG8ABhiY9m1t/kWPShLSMqLJBBWzygjS7HkefTlSh/klHsn4pxltA7lFjTn3g2PWt9wlT3SEyBsonlJ18539IrB3l/uRyKL15XFPv5VtcMwbDkDMVjL4PbR1GRgvnKkgjr0io7NJjO5VP28xxFlBqbdxirEe0ArKxAnQklZHofdRYjguHODuXrLuSqZtSp1BEhhl9elVl/idw2hZZz3amQpAgHXnuNzz5mh85CXIJEowIGxEQJ610Roabfe/ZEzWyRWGkgI7iWGa4cNbXc2xvt7KkknoIJq0t8HQWO6JUkyxcDUP8kiYMAaR5mq3i2NNm/bZYlLYEHYg5gVPlFW1jiTNhzd8IIzMBMqoUp4Cd9cjfz+dZtR+bbpIeiQGX9dxca+iRH0X6iUy5dXtWfqqyxwh0XEIBnORGGXmssSQN5GUyPKpex3HUw11u89l1ALAE5SDIJA3Gpons3xctcu3GhTlVViYXRgoHvPxmrq32Xw8qbxDXGkyG7tX1JByAxMRMc5odQyV0zutW/w3XF7Qup+H6mFmmMVHYSa8+T/AKVxb4v3yn+zlW1jP4io6k+EAkdJoy2kCP6nmTTbNlUUKoCqNAAIAHkKkqmx0sjiLwupQK6Kpz2qsdTvGxpmy1RcArmg+KYkqgVP7y4wtp5Egkv/AKVDN7h1oUdp7H731UDh+0Fp8Q1wscqL3dv1Ot1/eQq+inrViM+SHer+zYVFVFEKoCgeQECkIqvftTZ6n4VE3aux/F/LVdN3kiD2+ahwzdxi2tn+7vzcToLn+Io9d/h1q4is12g41Zu2fAx7xCLiEKZDDX7J98UThe2mHZAWYBo1HIHnr0n6qpzD5K2vAPKuiKRRVNh+19lrzW28A0yOSMjaAwT8k66Toes6VeqZEjUdRqPiKGuybvtcBThVVxbtDasQrMC5BIXU6Dm0AwPt+Nee8d4xjrjl7GNZBOlsWxaQDSNZYtvznblSyQDRVG16qapeLccW2XRlb2JDR4WJA8IP72u3Ss3wTtrffDOMTkt30K5XygpcWdQVGzaaxGjAih+J8Ta/ck+4DYch7/wpgbYLuwQF9YUNy6bjs/yic0/xTP8AxW54LxZbyAyA40Zec9Y6ViUJUgRpGpnbc60Ffx+W53lowwBAbpIIJXqYnXzrNp2Pe6mjlW9wbkrcdpO1CWVyL4rmhAnRYYEFj6ivPcXjWdy7mSefl0A5AdKjzSZYmSZk7k899zRWGwS3DDbQSeWm0eWpGvrXdjgZB43crA95eaCM7PgGze1BH7H09q5NXV5x/Z1j5u8No5cp5VXdn3XuLwUeIXLev7yljk8gdx7qMdibKSNct0jWeWnvrl6h+9xPyT2t2kfVF4Rm70ZgAM16ACSdHWZOx91BYAf91tzf/bb0A/rei8DmN1c0am/oJ0PerPiO/wABQvDp/tM8puevs25+6qPxm/L9kv8AxA9f3WR7iLkmYnzPs+yv2GuxPEwsKw2nSYOpmWncn7hRn9ldnYoWE6HSQR16fEilPCFT2hJOskz75j8aNk1N2DBObHKfsjve7P8Ax49/0RuCsBrSkFlOUaqxGkTryNWHBWLAydTaOvOSqSaC4b/dL/lX/YDRnAV0/wDb/wDgm1YncqDgqTs0DlYE6xa5R/hpFQCxCKczRlsaEyPZuncieXWiOzqkBwSTpa1Mc7aGNPWKEOFCEQjof2cghwshbneHTwn5Ovn60wEDdaE9qRGQnuddMq8v4l58qjOPuYZ7r25MuWYHMVILtrCsDIEfD0p4AzWNfEVSNTtmHLmN67FI03F0IJXlqJZvj9VPiAok+SS9xaRXmqXE4w3g+VUBJzlkBCjXSAdtTOszTbxGTTQeAekssrPOII91HYXDBWYMZ1TUZhHi59DQnELGVtDo11SPRcxOvPT7q0RShosH70iLTI/ptHy+vqndo2/7hvRfsn76rRcIBAJgxInQxtIqz7SJGIPmqn7R91Vdej/DKOii/wCoXF1tjUSfMq47ONLXE/eT6x//AFVzw3jARkF1c6qZEiShEeJZ5iKy/DcX3d1WOwOvoQQfto3F4zMxKjKCT67/AAHOuT+IhsWoLn8OAI+Yx+lLo6Al8VN5B9jn/a9GwPFB3as7q2doUoDGpGUNEwdYnarK2wIlSCDqCNQfQjevKeHWrruEtFizyIDQDzJM6bCZPSrzC8BxrW1BulbebJ4bhZQDqGAtmCpJjfnXJEm74QaXRc2uStTxvjluxbaWHeQcqAyxYjTTkPM6V5zhnJJk9Pv2qC6sMwkEglTGuo+ufXWirSZQAdz9vQAb0/TOc55HAHKCQNDb80680LpvsPWltNkAUbCokIa5ufD7tTpt8fhSlNYBrojJtZSpjcJpO9impbIrmSrpUnd4JRdSGYAx05geu3vq3wvZFe8m84RNTlUiVWJGdtVt9Ko45da2HDeMJcw/duXuOEabKJlzhQZUMBBld9Rz3rHqw4C2psVE0VnO0/CVsupQRbZZA1Py2AOuvQ6/OeVUz3AoJmAN9YHv6VtHwF3FcPtuyst5FZIaZZRAzwR7WgbXeD1rF9iOzGItq9y8oYalEchsxKMBc5iPECAdyOVc97Wu8V57rYzd8ICN4fw3vWKpdtFglu5ALkw65hPhAG4jn5CgeKXVw94WbrKrlQw10IJIGp2MqdDW5NqzZDXFRLKZQXJAUkgDNcuHmxj4AdTXh/anjf8Aa8Vcu/JMKgO4RdFkeep9WqmxBzqCZI7YwEjK3JE1Jg2ytB2O08j09KweD7SXLdo2wZOmVjrlHMeflQ9vjl4Ge8Y+TGR/xUEDsi0kzNI4W7xGJLnXbkPLlPXektWi5IVT4YnaYOxg+tB4XFgqtwyAyhoOxHQE7EEEcxpV53D933kHMQWI0UEMxGXnyA3HXyrosmaxtRivNKmgLCNxBB4IOEEcFJXm2YxO2kHUf5tJ/hPnSXsfnkW1ALDKcsyJILSI0AynfoR51aYHAkS1xjmMQAeWZZjSSfQDap7OFUMWkTLHYzzG/LnSZZQfH5oWAA7SOFPgsLlt3MoIBe2BP8LMBpv0qRtbKa693d5baGP68qnuKe7aSBNwbcv2jA6n8BQqEdyomf2d6dSeRnXlWaatx+ikZJAtF4a1lvKSzMS2IBk6CLq7KNBQ3DkIxO+k3PXRbU+nKpsBbXvVZFMTdzPB1BuDJ4m9rQdTUWDU/wBomdO8uaafuWufw+FS/Ea8lRHh+qqrBJhQSJmSIn2R8Kle2BAMnfcyfjTMKuo9/wDtqa7bB3E6n7qTHyEx6Zw+1Npf8q/7QKL4Nbhis7LE+5BNCWMXaUBc4EaakDYedS4LFnvG7sqZHXrAkaHpQu5UHdS8JLBHIOuWxqRprbTkPKp7mPeCrBSDKyCRv5GaGwN/JmRlJMJ8oCQoCrl2n2Yp2LvqF1t3BqIMqROwmOU1ZFm1EwP47I1nKnpuvP3U8d3LZSJz25AaObEys9fKoDeGe2crQoUEweR1jSjbL9+VQKQWZNWy7KpnZpHPSKaHCiPRLIyChsICbrkGIa3v/wDd9ar+Og+Agam5c67yAB9taqx2YCsxzzJU6ZgRDZjqG1mocTwLLkJef2kxl3klzJnyomksDbHF39lGOp+5po4r6Kh7U4Yh1byKmNpBJ++n8B7Ld8ve3n7u0Nf4mExI6CRE8+QNaV7YM6a/jpUXG7o70quioFQDlKzy8sxHxrTofxCaPTiAADbwb7fKsIdRpI3zGW+e3qqHjlrDoEWxbjUkuxJcxoBroBJn3cqq60t3hYu2ejTmUnbaIPkfwqmbg16Y7sknbKQZ9Nf6isE0rpX242tsTWxtoYWj7H8PRsNfugE3VDL/AKCpJUDzE6+Q86jxF/FWOIYe7Y8eFYd3ftjKFUSSL0HcgEajXwxsaH4TwjF2g5E2gRr4gH01BUDmDyMTqOdC4DtSINm6e7ZZUkyRA0JVukbZhoOZrRHqWxN2SNPHYWsskD5Xb4iDSJ7RdnrdrG3rltpN1g7JK5VeBL+RMwZPyZqTgPAFdLz3Lt1dcoFtRokCCTlbNJkaaaedS4XLfVijAqvtES8kycoHyifPTrNWGOs3bb2MNZUZG8d9ik5gCC4zEiZAYHXZlE1ni1csw+HaD98J74WRmrs+yy3HeCNg+7Z7iMXcqqgZXjcZhJEEQDGgLCiBhX/cPxX8a2F3h/fkMICgGJthdzqQJnkNTvpHm3/p3+Ify/8ANa2aiVooC1mdsvlY02H/AHG+r8aXuW/cb4VqD2WY/wCIv8p/GpV7MdXX+U/jT3amRo4B+6W3YTm1kf7O/wC43wNF8MLW7qPlYBWUmRHh2b/xJrTL2ZH74/k/5pH7LrBGcbfuf80l2rlIos90YDAbtX8/hWNbiiLiLlmfZYkECVE+JkJGgyzEnTSOVG8cw+KSwe4uBiNDlVhcyx/h5nYA+QAPSsnwHvVV2skrcNwW5InKMpNwuCDsDPrFY6ogHF+y6unLem+a+Bx3WjxXELKr+0e3HmymeY0nX3VluLnD43C4lmtKgtKzW7sBXkKxBGg0zLEEmZonil6yLQS9h5xGyuoC2nHybmkEHXVVA1nUULjVPeiwLasCySozFmcwUjM3KdBtrNOLDHtJ4PB7Gu4+6uOT8wHNaMgZH/q88tdmLrWM4HiJkIdCVj7Z5VDguzWIutlW2w1gswhV9Sa9kfsmJQFG1zRkggkamQ7qIA57bdRRvDuy6ZWZ3YICZULDgjQ5gM2UfXz0FX1nArnlgPHKy2H4UtpLVrIGyBlBMSSGOYkxpzqyvmEJBJOVeWgOZvKOdXeM7PWc6lBct+1JcEqxMwBm1zTJ9Kdd7Phlym7pCjRROhJHyvOoH5JS3AUAeypcO55bwmpJ3LrUKj2/Ix9bVorHZsD/ABW5bCNiDyM8qD4jwHu7bsGLSQSI5Ftvrpbj4AFbXN3koe+oFt/lAXNdSxjvW5enxqO1dyraYA6Kw2y9AYkVLfxK92wAg5syiI07yRHTShH4gotrnkZMwJgnQkZYga+lW/NomYARq4xyyggDxLzJPtD3UJgNb+50uNppHsWvx+qnpiRIIRzqDrA2M8xVfg7zd4XUbMd4gmFUwc2o8O8UDMcqPOMJuFtz7vwqTEYcnZiPTTpTMDdABzEDU/UanOIE6EH/AFR91C00VZyjOI8a4Yxe13LC4M6jIIAYTJVlbKwkb6zlO8GqDDXPkt7JPpry19as8dcvXsNawbDIltMMe/VUNkNayqVtHRmdjOh0HeN01prgGsGRrB5EciPWrlaB8KcxhAO4Kc4iCRvoQJ1Gl1t532FB3cWqe0YnaQW2IJMDbWB7x1qVj9/+9z99WnAsRew3fX7a97nt2wiWwGvApd8UK4ykGZMGRlWhiG40Ve3w2Aq9OIM0MraHURtrrtQy8fcNdBLqUDMIgyInT4ii8ZhCjOxYZrt27d7sADug7Zu7kEzBYg+YaNqGuWPCbkj2rdsrlJchg/izDkMuo855VYFOIVubYyrXhvF/D+2zlmiNTIBGxOYazVvw1w5LAMAPCMx56EkDMfL4ms/w1Abonz+MaR5/hWo4esWljmM3vbX7/qpjpD0a9UrpjqY+ancEgieW/wBhqtxtybjnmWLR5sZiff8AVVhfu5VZugJ6bCaZwnCZ0F3EMF7wE20zQzAKWMDkIBPWNdJrPE8t4TXgHlLhyAoHPprPuG5p2LSLTM6OEA1ORpA/ejcevKtFg7aIclu2FA3KiBMajN8ozFFXSIhog6GdojX6p901e3NqgcLzZeKqbTOgaUK5gT8jNqy6kTAOhFAdrey7riC1kZrbKjAyNA0KsydvZUb++aiwhAs4grtCqPQsQPqqT/0e6FS4xYmVDKZzLbBGTNrtpty8NdCCJuobcjw07qF98A1/fNTVu/JT7YWkjaCfRQcDxRw11C0sFY5111BlXABjXKY9RXrlrGKyC4rAoRmBGx9PPlHWvJOLg9/c0PtE/wDM+s0ZwTi/ckIWuAO3igsEURqSAd9d45R68+M7gD/crq66OERtcwjdWR5/yr+0msd2WIkkq07bkeLyoTGY9FXQkE/xk/yjn67VecIuLbbxEDzkeWorKcac37nfFThltC8i23VQ10F1Kv4TosxEySWbkK1zbncGqXD04BJJF/op+GYjvcyMSG9pTO45g/VRFopJR2KspiQxKnyYfeKo8BiMl1G5ZgD6Hwn7aie6WYtOpJMnTczvWUveeCbWnYwkgjHutUcKN1shl08QcQTzgkz7vSogusLZPKYM6ajSOf4Uf2fm3gu7vOhuK1zMQdCSxIOoBkKVEeVVHFeId2FCmGknQkQp0gx1In3Vp6sgjN1YWMx3JtyEe2CYrouT+Jjt5waHGOFu+uHYhsykkkwc+uUSBrMRHmKo8PxU3WGZtM4UkyYgid/I1NxHgd27dZ1ykMZXxchA6UGnEc7zHqnBraPnzwMk9rv6I5mSQt3Q242O3b+4RXFcejullJJ7y2WOhUEe0Fjnrr6VFwjGqOKqW2FwpJ2zFGRdf8xA99R8K4Dct3lZwMonUHmRA+2puB8LFzPcuoCGnKGEgzqzR74B9avUN08JZDA7c1rbu+S45/ThbNBJIWTTTYLsV3qv5XoeIZWXMGVSkkMTAB2Iby5EH7YoC1xe1nLZHBIglULo5B08S+0dwCQND6VkMRw+5/aLZL95aR2bJdYsSroUVVOsshMjNv4RNQJjbgt94c9nQAWrv96TmMuYaACNhB9gmaS8O22yvqga2+Vq+IYsHDtlYopYW2S8AxAOxQA6aQRuAAdJFVpwBZQEsqCAWl9CQY1MLp5a1RcO4gDirL3zKK4J3/dbKTvIDEH3Vv8AD4xFdw3yoII8WgmRpMb8+vlUa54zf07JEoANLFXbwt6vZXpAI38/DpVZax7bMxy67wdeUk8tq0HFstzMoOVT8o7DUa6wDWVbn01+HWjkccK4WAi6UvD+0OYP3ZaQQozBRA3zabmIGu1R43i0CLjgSQ2u/hM7jWJI98RTLCjKHBUi4q3AVEaMNA38Q5+enKrrgWJvYVb15bfehxYKJaUXL2VHYMuRhEZmzSDoU+FNAc6jhNIpuBaqLF2MrKZ2IMyDzHuo7h5BUluSg7kalnJ291DYjAd2TLKS73HyL/hhmLC2DOuWSv8AoPSm2m8Nz/2/taqJINKnMFcK04Rx9LBdntLcmDJKjKBM6lT1+qtDwztzh7qkg2kIMFXaCByPs+vwrELg3uaW8kqVci4SFZFdSykgHQ7HTY1adq8Pe4g+XILPc3LoD3l7sXA5Uju8h8QXL7R3zU6GqspcsVnwhFcW7Cm4twWmhmt+Fncz3pGV2eB0k5hqSdhvSYfsPdAUFkgBQYLbAAHlQyY6989c/mP41KMXe+df+ZvuIo3aWcjI91Zkvko2/wBirjNKsgERBLTOYknbzobh/wCjq4ovm46sz3Fe2AzhVgFWzeHRiCNR0E8o44m7yuP5/tH/ABrheu6/tH/nePhNRunlH+PuFQdVU5In6O7i3rrLcTI3dqinNKhVMzpGrFjp1qW52FvgNkuWg7LlzFCTlJBZc0TGkx1AqM3bvzj+92+4iozcuj/Eb4v+arOnl3fD7qxIfP2UmI7HFBmuENkIdcmYBXU6M22gn6quLNoIuUbDaelZm5xONGvj0N1x5a+Os7xjGMXKhyU0AAus6GBvBMb8qB8Dqo4RNObXoly4lxGAYEEFdNdwRp1peF8Le1fW7ffOFtsBmJJzRlCa6BQrN0jU9TXnHA3C3wTpAbWSuUxvp8PfWmPFAuq3Nddy55EdehjWqZpXH4eFbnL0/A4AMgzexyUCAecnyJkgaCIrznt61y3i7qIzBWFtgsnKVygFY6Eq0jnXqeDxi3FDIQQQre5gGX6jWT/SPwI3La30Em0CHHM2zrm/0mT6MelNfHTMI9DI0TgScHHyWBtXYweYaFroH8omPiKOxPaTNYGoFxmOcBYGTyJ2mN9/E20CkwGBOIsC0hGcOXA1JIjeBrGu/lQlzhtq1PfXZyzKoNZB2PTX0p2jl0Qh/wDo+JryQKs9vTvQ+yX+JQax+scIhYIAvhWY7H3buIu31uJkui3lBLSMiwdMsRJnTrVjwvsq9tiXKspHsoJOYGVaWjb/AJqhwHHxefuxNpVHgGbUjQQfParVGcbOaxxaeQtDmgffOP3VPcRYJV2uFuq0g3B6lPxqm432EN17TWclvK+e4GkZoQgQFBE5mc67T61xuv1n3sPvNOF9oI+ssSR6U8xTHslNAbwVGOxV6Qc9vQg7t+WosV2FvMjqHtjMGAnPpMxPh86J71oiTz1k0q3zmncfu5m29d6T+VlBwPdM3+vsrHA8Ga1at2xm8KW1YghszKiqzS5kgkadBA5VFxHgDXUgSHB0LwFAO/s77DlQZvHkD73P2BRTDiW5MB9f+4mmdGfbt2hL2jdutR2+xmIKjvLlqRK+HMBlB8E6b5dD6etJwvsJcsq7NcVrnfG7bgvkVSBmEZZzGOWhgbb0Fxji72rch5YnKPZjYkk6cqza8fv5s3eMecGCvwjalOiew0a/v0ThZza21ntDYuIG73uzzUsAwPMMrSDrzim4ftVYNw2zcHKH2RvKTsR8Oh5V567TrzMk+vlT8LazXFB2JC6b66T99CIAUdkLVdsOM2mQJbbM86lT4QseJWI3nTT+EU7A9lRiRZxFq6qqO8zq2YnOYUDl7I6/vVmcfw82XKMeQIMHUH7OfwpcJxDuyMo0iGB2JnRgORjT3URYWDaFVkjC9E4b2SCXFe4wcKZyiQD01GogwfdVtxFXYeANJBzEXBJ6alpiKx+Bi6gZSCD1BkHmCA1FDC/0JH30xmlk9K+aS6jyVYYjgTXbdy24aLiMh8YPtAgH2uRg+6oP+hjEC9BjfJOvIxm1oY2f6lvxpDhyecegP3mpJp5jigo0tbwUfe7Hu5zPfBaAJFrLt/q/rTpQuD/R+ERwb7MWuNcUwVC5gAVUBp1jUyJgaaTTFsEbtPu+8U02vM/E/dQ/lpxmh90fUze72T7P6P8AI7sL2jZYBT2QogLObXmffRSdkAFI7zUxrl6GRpNVz2zyPxLfjURtv1j+b8ao6Wa+FW4HujLnYWbtp+/IFtixCrBYEQVzZtARodDIJoyx2Lw+veB7n7sNGUdNT6VRth2/ePwH3zTcrD5R+C/hRt0uoHYfdEJAOHey5Xom21V+eibVyu4VjtHpUkUMlypVuUBV2pMlUPGsLfhsskfwnlvtWgV6kmgIsUiBXm5sMNCrfymprHDLr+zbY+oj7a9AYDyqG5fUOFaQDoDyLHkY2/5rDNG2Jhkomuw5T2PLiGrH4Tg9w3NiSCZAk6+Z2q4w3AnLgPCjc6y0D067VpgIEDQeW1MdlUF2gCNT5CvNv/GpT4YmgA/UroDStGXFCYTjv9jvpltnuwpXQiWEiYmZAPIxqZkc9Vb/AEj4ZoGW7LGACqjU8ic0V5txHH9687AaAeXn5mha9Bo9O5unAfh3fvk+f7rBMWueSOF6PZ4rasl2s4dLTMNW00GsgAb9eQ20rG4zsy11mc3XYuc7ZjEsdTsD9lFcL42CMl0wdgTsfJuh+2j7/EraGCZPRQWPwG1eenm10cvTIz2oYPqFvY2It3A++VnRwlLBm5bc+eYEc+YGn1Vc4HGK4hQQB8KS5+2aWBCL7KtpJ5sR9Q/5olSBoNK9TojK6EGYAHyC5s23cdvCdlpQtNzUoetiUnRXRSZq7NVKIK/whWMlm186iPAF/eb6qss1dmqKWs/j+zDMPAwkbTpVQ3Zq+PkA+jVt81dNLfE1+SiDyFjLfZm78oR6R9pqe32cdCGCmRt4hp8K1RauzVBEwcBQvJWI4phLubMyudImCY1/5qvVCTABPuNejTXadKB8AcbtEJKFKi7L23RWDLAJzT00Aj6qvqSupzWhooJZNpaUU2lmrVJTTStLNJNWom5a7LSlqQvVqlGyVA61LcvUM92rClrI/wDW+E+cP8j/AIU9e3WE+dP8j/hS11Z+u5VSkXt/hPnT/Jc/LUg/SDg/nT9Hc/LXV1V1nKUnj9IuD+dP0dz8tSfrIwfzp+juflrq6oZSrTh+kjBfOn6O5+WmXf0iYFgQbhIP/wBO5+WurqrqlRRDt9hBtibojqtwj4FdajxPbrCXY7zEsQOQsuonrou9dXUjpxbt+xt+dI+o+qtLb7ZcOHyyfW3cP/xqRu3PDj8sfRXPy11dT+qUNpv/AFtw79//APFc/CpbX6QMAvs3I9LVz8tdXVOqVLTv1i4L50/R3Py136xsF86fo7n5aWuq+qVS79Y2C+dP0dz8tKP0j4L50/R3Py0tdVdUqJf1kYL50/R3Py136yMF86fo7n5aSuqdUqJf1kYL50/R3Py136yMF86fo7n5aSuqdUqJf1kYH50/R3Py136yMF86fo7n5aSuqdUqLj+kjBfOn6O5+Wu/WRgvnT9Hc/LXV1TqlRd+sfBfOn6O5+WkP6RsF86fo7n5a6uqdUqLv1j4L50/R3Py0n6x8F86fo7n5a6uqdUqLv1j4L50/R3Py136x8H86fo7n5a6uqdUqJP1j4P50/R3Py00/pGwfzp+juflrq6p1Somn9IuD+dP0dz8tMP6QsJ86fo7n5aWuq+s5VSif9IGE+cP8j/lqI9u8L86f5H/AArq6p1nKU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08" name="AutoShape 16" descr="data:image/jpeg;base64,/9j/4AAQSkZJRgABAQAAAQABAAD/2wCEAAkGBhQSERUUExQVFRUWFxgVFxQYFxoaGBwYFxYXFxgcGBgXGyYeGBkjGhgVIC8gJCcpLCwsFSAxNTAqNSYrLCkBCQoKDgwOGg8PGiokHyQsLCwvLyosLCwqLCwsLCosLCwvKiwsLCwpLCwsLCwsLCwpLCwsLCwsLCwsLCwpLCwpLP/AABEIAJ8BPQMBIgACEQEDEQH/xAAcAAACAwEBAQEAAAAAAAAAAAAFBgMEBwIBAAj/xABFEAACAQIEAwUFBgQEBgAHAQABAhEAAwQSITEFQVEGEyJhcTKBkaHRFEJSscHwB3KC4SNikqIVFjND0vEkU2ODk7LiF//EABoBAAIDAQEAAAAAAAAAAAAAAAMEAQIFAAb/xAAyEQACAgEDAwIEBgIBBQAAAAABAgADEQQSIRMxQQVRFCJhcTJCgaHR8JHhIxUzcrHB/9oADAMBAAIRAxEAPwA3w3iPdeEklOR3ZP8AyTy3FMdq9mEgjyIMg+hpOuoQf38qmwePe1tqu5XafMdD51z0tV81QyPb+P4igcWcP39/5jgLtSd/QvB8TS4ND6zuP5hy9dvSreaiIy2DKyjbkODJnvVz31QtX1E2iDLGWFu1MrVTFTW7lVIhEb3lmq+ORjbYLvGkV896qtzE+dVCGWa0DiKljhpVXZ8+ZjlbPvHOdTI31pk4ThRAkab6jQiNx8a5xnjRgdTlEeepHw1rrhttSVIVlYAiTGug3g+VJNSm8hz9owlrbcoJaXh0XpXwr4TlAgZpknTfYUYqg7+I+g/I1NZvU4teBxA9TnBlmvqiW7UgNdiWBBnpFQvZqQuJjnXoru04gGDLsm6qjkpdvf4FHvOc/wD26kivuG+PvLu4dyF/kt+BfiQ7f11NdtVcGBdMSKvK+CGu1sGfKr5xB4MjLVFexSoJYhRMSTA+dWb2Lt22CswUkSNDttJIEAT1rv7Xb/GkczmED1MxQ+qvaF6Ld5F9rVQC2in7/wB0dJI9keZ086ud2PhSpxftXhbEmw6u53tpraad859lTv4lk66hhpSJje2T3PAzQm1u0ScoH4InxleRJOkRS9l4HbmN1acnvNZfj2HUwb9qf51P5GgHHLve3M1u4jposLDDoZjY686zluLP1I9K7s8VYEGTI57EehGtL/EE9xGvhR4MfsBgcrzAHQbD3df/AHR7FYcG0YEkwNNDoY+tKXZjj4Z4cAuRAY84kxAHtRO0AgbDWXnDnRf3yNXREONp+8WsLqcNOsBbIQBt6sV5Ne00IKfV9X1eVM6R3tqhK1YYTpX3dipBgyuTObdke+pIryKjv4lUUs5gDc/vc1BMsAO0kYaUocX7VW0fLb/xI3ImJ8oGtCO1fbfNKJIU/dHtN5k8h8v5qQr9wuZeT0AJAHp1PmalVd/wyGC+ZpWOwhDsmmm3py+VU1Xz91FOK4m3cVLgYhjoAQQ0SRMRyIPTah7/AOYT0IplGyMxVhg4MqPIaVJUjmN/7jyovw/tB91xqOY2PoOR8vhQxxrpXFy3PrQbaNx3Lw397+8MlvG1uRHK1cBEgyOtShKU8FxNrZ1MrzP16+tM+Cxy3ACP36daAtxB2WDB/Y/aSa/K8iWMted3UqtXRWi5kbZTxDQpPl+e36UpG9cJYh3GpIhiAADoI9KZ+LvCx1/Y/OfdQvC4TQ6aQfpTFCAksYCx9vAly7cnMNJEwRvEg/T4VNwdOZ39TVe4uVpH3ln0MEH8vnXHCmObxMfjp+/rWPrF22DGewmnpjlDnEO3E1MdK4C9KsIonflt5TUjW60EfgRJkOZVU1PbeuTa1rk26ucGVGRJsTh843II1DDkf1HlS3xTjAt2nm+63gMqrmEZ20UkESBJn+k0xHEQJPKs44xcN3ET0lzr7l/U+6hCoO4EYFmBGexxGxbVFXEPCgLGbQACBECpv+N2ZP8A8QxHLr6GFpRNnyNS2rHl8qbGkUeYE3ZjKOP2cut0z/VHyWa9PaDDg/8AUuER0ff3Cl1cPrtX1zDc6k6VT5lRbCXEmwuJQqc5b/tsc8rMfiEcttqXOKdgMRbk2wt5d/DAf3qd/cTRBbJBozx3tBcscNuYi0oe5bQHKZI9oKSQNSAJPupS/SoDGatS44EzLFWntmLishHJgVPzpi//AMmUYPFXrjtduGyt7DNmIyMLQu3PCDGrDIJ+6BTL2G7XjiGE7y4gDKxS6AJTMBIIUyQCpB2PPWi/DMViRcCXBbOGAuW8gXKxtMqm0QCPaTxWyJhlIYa6FUBKz3ju57R+GfnHhfEbyjOQz2gYYmTG2zddRpTPNP8AjeDJhcFawyAHIhR108X2nPYJPmbjKf6R0pAyRpzGhHPTTXoaA7BuRGEQrwZbwWONshgdVIYeqmR+VbRxG41u1mWDIGU+zBaADBJmJ5GfLnWKcM4e1+4LaAktoTyVToWboANfdX6C7gZcpEgACD5be/QVaolScQd6hsZiXi+88TB2ETl1I9kQNPdPvplwWJDW1M7qD8RVLGYXIxG4jQ+Wo18wdP8A3XHB2hCn4DA/l3X5SP6a02VdqssyAzZZWhXvK7V6r1JbaqESQxkwr2o2ux/elPtJ28SzKW/E/UbD99aGxxCjmHuL8ct2B4jLfhG/qegrMuPdq7mJYhToNAfuj0HP970LxPEHxDEu2kzH16++pbFkD1/vvRq9OW5f/EhnC9pVOGgE6zzJ3NV+6FFcTa0qtbw5MwKdwAItkmPNyzCWefgM/wD5H+tepb0Onxq3ctA27ZA0hhtt42jSoTHPRef6GOk/lStP/bB+kpef+Yj6yhcSZMR7oqbAcOa6d9BqTHL1qe7wrMAUbrIcSPgIn+9cWsbcsoSAj+PLlAyc21DCfw7Gl/i0YHHGIdaWyBOMdw9VLBWMqJKsIMdRGhFUrVxrRzJ71Ox+h86M28fbv3UBPdupIa1cGVyCCGAPsvvy60KdMrFTOhggiPTT0qa8WqVbkSW3VnI4MPcK48tzTYgSQdx5/wCYeY9/WjVu4ImaRbuHEgjQjUHmD+hq3Y45cTR/EvUCTvz6/uetVZXrHPI/f/cspV+3B/aFuI3szfvpp8iT/VXdk6VzgMIt0Zw4M6kQSRJ5+LWrYw4kDXUwCEMfEtRadSrLgAmDt05DZJEqYtZ8QG2vuIg/p8ah4cGKtlaDJP3d4GmtX8baW0CZY6agDlVHht8FtEH9Rk/l0pS3UgWhgIxXSTWVzLOLYhrZBgwdR1n5iieC4hm0bRvz8x+/rVbiFsShMDlPmSIqIWwaf2rYoPmJ7mrY+0NAgV4YobavEQCZ6Hn7/dOvlXd3FwI59B+9KERg48wu8YzIONX4GUbnfyFKnDcNmD3I0djl/lXwj8jRXjt4i0Y9poRf5n0HymukwmRVUbKAvwpqusIfrF2fIlFsLptX3dbR7tD+/fRAW67NpVGZyEUbsTGnlPOmC2OTBjLHAg1LR3j3fman7uqWM4/aViEzXBOjAQP90H5VVftQv/y2HvH0oB1VXbdNFfStYwyKzCYSGqxhbmUNbIBVwVg7CQRr5H5++gq9qLZ+63pK/wDlXjceaJ7oBdpZoB8toPoJoV2opZdu7vLp6bq623MmAPfAjPwnB2MKuSzbS0rEsQugLczP78qlx3GFtIXJlV5KpO+g1B5+dU+BcQxNy1kVGVJlXlTAIPJoM9CRseZ1MXHey2KveN+IPbspD/ZxbVl8Ik5yXGeTOm3IVhbBnkzWFuPy8feL/H7rPh8bcJ8bWWYeXdFXQD0IJ8yxPOruHa1i7i3mRWVra3BmUH2lUncfiJqHtIot4TEMJjuXGsc18iefmTVbsC4OCsayRbUEDeA8wfdFaFdRrQsw5xxFNXqEucCrtxHHhnD1RRbCqoPtZQFEnfbp+lM1k+Ff5R+Qodw3Cgyx8x9aJkgDyA+QpdPeWb2gjih8eXl7Q/qgEfFSffVFXCNm9x9OvuPyJqzxckuzCcqgCQCdtTsfPpyqqcLAlnQCJ8UjT38q0FsVa9pBma6lrdwIhgW6q8R4raw65rjAeXOk7i38QVtA2rEOw0kTp/q2pIxt+7iGzXXJnlOn9z9KEm+38I/WEKqveGu038QLl8lLUqnUc/rQrh3CTclmYKswXadWOwAGrN5AV1Y4YDGmgppwOAyG2zZUS2hMsY8THUx6c6aWoVc+feDazPAgp+zZVQwyuvUH6j5V4bBQeJGjrlMR6ijf/FLV0XFtMXyDOzA5Rrp4Tz/etV+5MZsxVYn2swiJ2jlXNqkr/EZTps0CYptJE+8fv9mqVht+tXmwpBOup5bQP0P1rj/hs0yDuXMCeDiaNgVLIJLJq+hjncJhlOh3r27gCeQPmmh/0Np8CKiw1q5ADrBN2YmRlJTmNCN6IWbDQCp35H56j9Qa829llR3K+PuOJplEfgrn7QZasFTAM/5T4W/0nePKdPSqOItiDmzAC6Jic29w6QJphzEnK6SNOhGs8vceQoG/hDwYK3RBImIZo0nzoYt3liRyR47HkSwr27cHjP8AMqd0HQhXW4vfo3iHj1ZQTO0bg6VVLf4rSZ8RGpkwNANeQFESjG47NbVouWznXkQVmAdYM1HjuFHvGy6mSYGpgmfZ3+VPaPhjk/3JgNScqMf3gSJMNJnMFHKf3t51LY4eHYAsG65fy99ctBCo0hh4QZjTWNuYmPh50QwytbYeLdWaMojwifpTTalVfYw5iq0lhuEK3HyKwUDMq5x0P4h6b6+VVsB2hS4QH8Dg6KeZ8jzn9eVVLXFXBHeIrwFJa2Y0c5YKHTnGh51RwSAXRz10JHnoYOx2oPD5asxjBUYeF+JsSjdSD+RodwlDPyq9jm0PofyqHh1z2gBsAwAOpkRr0125Uu9W9gglqbdgLGF+JDwL0BBPuiPTWuLykXgBOUqdOU7/ABqO/cL2Q0GIB9D/AJuo0qfGuFdXMQASddYCtsNqdGU/SCzvkdyIPigj0+U1VN4ITADLvLN4jIY6awNFjnUnBjNxzudMxnTMcxYdOlD+I8YBOe2oNvYOxgP7Q8AAJZddCYB3EjWh139QZHmENGxtp5nOLdXxdtNctsZz4h7R0XXykGPOr2Dv5iVdV2JGUxEQYJMnY86o9l+Io1y6Lml24wKg6gqg0VW5kakqQNBImDBPBKBciQT0C67Nz91E6jE5lDWo+XEj0nf/AHL9aGdpuCtiLACHKyhnA3DFWMLp6iI5xTLdJ1UmCZI6RvE6SBty0qomKVQA1y3Ou8Aj1AbSiFmtTBkUP8NaHXuJlvDb/ewo9skCOpJgfOtV4P2KsWlHeKLr82bVfRV2j11paxvZvDm+MRbuqlwOHKDLkZgZ2mVnqNNZimjB8bga6gfEevSsq2s0nkcT0+p9SGrVekce4+sj4z2OsOue1h7QurqoACKSNgwGhHr8aReN8GZE7y/c/wAUmBaiIHodh6aU+/8AOuH73uiTnIkACQSdgDtmjlRfHcOt3kyXUV16Ebeh3B8xXVsUsVwcfx7TNsy67W5mOdmeNvgrjtbQOHUKVJI1BkER7/jTRe4xeKG5iHgHa0gAHx1JPKZ6jqRFiexvcYtQCTbbW2TuDIBB6lQZnnp50E7ScYU3cvJQAAOQjT5R86j1PULfcK6uOMk+ftGPStG1hw84x2Oa6j2zpbuAqyTplPQmcp1mRz60b7KWECMtsZVVAgBMkawJ6mADPOle1fDbGreCxr2nzIY5EcmG8H68qqrlV2Tb1npVbrmoYYfvNU4PiwUAMAxPlrU2KxEnIvMHMeQnQa9Ykx6cqWuBYwXwIYj8S6SD8OdHUIS3PQT7/wBTTNY8GeUuYpwRg/WAu0PaazhlKFs7nTuxv5yQd/3pS/Z7TPdM3QDnYqB+FVUH05/3NCeI2g+LutoPFBMdAoP+6fhV3vbNrKADcZQwEaCTLNJOgMefKtAJhQxMQzngTjH9n7QfPLIDMECR6MKH4rhmSCGDemn/ALpmS3ngAwMgaIHXSddeVUsZgkHhiSNzPltG3n6etQNUA4rAyZ2w7dxgi0CIOoggj3fnXWPV7jh2lgHsjxGVBdASMnmTv5URGAJXoNpOg+dcY/DqgIyFzNghp8GhC6gmJMRsaPqSMDEpSSTPOH4MW7uKAZDNlSckBQc2oABMbfOrxVmUZRCiPE2gMbRO4G/n6VEbbK+IJVRFu2Mq6jcwNh0ojdyooJUsY5mYgee3urKtKhgSM98Rlckf4gp7I21b+UaH1ZtPka5cFfwrPKJPvJNXr9m428L5b/v40IOH8UnmB+bfpFR8VbaTg4x7SOki+JoVt7ebLnYGJyk8vhJqbu/wv7j9RHzml6xfDjUkXQDkafDoNVA2WY+QMmBRqwM6K2VTmUNzG4B5Cla1F+cMcj35EO56R7ZEmdGkacxrIjQz0B68qA4+M15TvmkDlp3bQfUTRLHO9sDIrFiYAzDL11mDtQq7xEl0LFCGUw2XKSyxOuYnbr0NVZRp2zZzxjiFr3XDCe/mcEd2zwHtK2Uqh9k7acx150Zds2kZhr4TEe03XY6VRscVnMJMLEkwyzvEHUkac+dEbTKYZW9D92DroJ9+/M0JiG+dcn9JbDL8rcfrODYDRmRhGwYBx5xP6NUd2xlMGNFfadsvnqPiaKojEcj6HyI/XrVXiNoggwTKssgSJII1q1VrFgrex/13g2QAEj3EDJbVm1K5otAAgqdxsPvH89KrW7ZBggqRvPL3UUXCPmVoJEpIlWMDfz05RV3iOJW3ba5dUZVBMzmGh2htZJgQDzpzTuaQSwMFcosICwXdv5gABrqDqAJG+pOsb6A70EwvGGtsSFVhGXVjy00gbafOgV3jMmTvqNDsDMgeWp9ZM17wPiFrE4oYdrwttEgc2P4VJ0DRrHwFA6tpfcI6umqVcN5jKe1L5MuRAP5m8/qaocX7Ulwou3LaA6BQIny8RLNy0G9HrvZOwAwYQNMtwlmAgCQ5BzJJHtarBggc804r2HxGOti7hwIW41tbbtldRAkNm0zK2h1M7gkakoZ3/G3E7p1ofkXmaHY4O4wl2wp7u5cRyzbwSJKmf8oyGiV/sorok37klsiyUy7HkV3hdh1FWOGlkyrdYSltAzbhiFCs0nkTNCuHcbuHH9wiK690M88tM+aYP3WtKRzJHSpYkY2niUHc7hBnaHgl3BobpYMtuHFwDKVZTKkrJ0zQNDz2iaMYHtDae4GLlA33XIUD2tJ2MT1oR/Eji5Jt2cuVFl4OssGKzHIAq0es6aUo4bHMWAWSSQABuSToPjXdZxx3lugrDM13EcXshwTetACf+4nl50Av8YsrcJR7bSWbMWgCDIGbKd6EWuzeLKv/AIZDowBUwJBAMo0wxB0Inn6wOx7XcPcNu8uVhB3mQeYI0Iqy6iytcAQXwlbH8UaziTcRDClXDZSGzEFRMbafGmJ8OrZJVWjqoPpvWZ4bGeIMpyt16+RH3h5fCnrgHEjeEndgQR0ZdCB5foRTCXddCp7xa2g0MGHaJF+yuH4qhIAUXCB0EgqPgGFathuJowGsGst7fWJZ36Mv+5QPp8KE8K7avZNtLpz284JYyXVfvEEHxb7HrQUpa6gWJ+X5SPtG94R9reeZpvb0hsMyyVYNaZWViDD3MjRBBjLmJrJO1uENvEOAxYHK6k7lWEiTzIgiecTTNju0CYm4H1UIpRM2hyk5mJEwNeXIDXfRj4F2Ot4qwz4m3q8Cy2odbajwnyBYswBGxFSgFYDkcxim0KzKScEY4mZcB4bdvz3cZl1gmNBHM6c6ZuHdmMbcTN3BA5ElQT6AsJHnRjs92GvYfEOkp3ZzDOSdR4T7I3kcpHPXQ1o1tYAEz57fIbUK0qzEj3jyepaiobMg8d5kCG9hLoJVrbjkw0I6EbMtOS8bS/YUrp+NeYK8vQ7jqCKY+K8Kt4i2bdwacm5qeqnr+dZ5wfhlxDdB8InLMaMVYgkCQY31qtbbT9IHXW16qkuww6/vKtvA5iWMzJMbSSSSfjNU8XhgHUMV3fSGc+wf+3sN9/pTLcsROhMe0ZyiPRdTQ/HcJckt4lAz6SoOqgDqd9x0rQa8WgBBwJ59EKcmTYa2zZAsg90smY6HeD+XwqRLCJ94DXUIJM+bNLT8Kn4WQzwPwAekb61c+xOHJUDXSZHWfX5UhbaVcge0Kq5HMpZwpEWzsTmaZ0I5trOtDeM6u6y0/wCEQijeLhLHQE6AeVMFzCndnXY6ESPfqNPdQ7G8QFsHNf8A6LYVSZMc56/KuqsUfMe/6ySpPAg2wn/VgEB2tqoMyRJk+LU6zRbG2iRAE8tI6g8yOh+NBrfF0W4P8OdCZJLNOwiSAD5+VE7PETdE21G066GCNNI/WoYNc4KSxHTGHle+zncj5/pH5moAWAgXCPcP0ipMTZu5WJIEAnlyE/5qBXCMqtcu3QzDNClog7aDQVBqan82PtIDK/j/ADDPCnz2kOUAkBY31HhkfCadrNtgIAWBoIJG3lBEUmdkF/wlJ+7m+JYx9fhTzYcRvQa7Grdwvg/zCWICqkyhxO8VQs4YBPFIhvLaQTvWT4rD3HcuSSWJJ95nlt6VrXHwGsMJ3gfMUjYjB5SZ0rY06ixd7DmIu5Q7QZX7N417TA75SBtIg6x5HzH1p94Ss5yAwRiGXTTUeLTWPFPxpE4Bhe8vECJIH571ovC+GoBGUeHSfeRyrOYii5jiOZNtYBnuOUqngIB6xtAJ5aco2O9Lf/NTC4BnuZSNfANzty233NMnFsCMmVcwzaEZmIIgkiCdtKWLuAg7a/nTR0o1a7iSIFdR0DjAMKWO0U6utsqJLN+EBS+ukE5QfWsT7W/xOxGLchIs2Z8NtQJgbFidz6aVsvDOHZxlMlPEhExoQwjboaw3tZ2BxOBulXtu1ufBeUEqw5SQPC20g86W06KvynuOIyzbjkStgu0rbXNdDDRGsaTHKuezXZ3EY/EZLPte29wmFUT7TEa7nQDWdq44VwB3YF1KoN50J8h9afP4UYgYTFXrF3w9+F7u4dAxQt4Z5EhpjqvpR2YKDt7wiqWI3dppXZnh2Iw9sW7+KGJIGhKZXHq+clx5kT50akCkfj3C8Ravtdw99ravBymSpYCDMyAdAdutScF+1EXHvu9wIpyoAMhMEliFAkAAmNzB00pFskbpqCoKuc8Q0OJ27uNWyNQPaPI5QTl89WE/y0V4D2ZXC3L94sXa6ZLHcKJMbny2j2F00rKkx1zC4u3efxKSSCuzI3tR58/UVqeD7QfaLOaz4gQRnggDrObmOlWRie0jW6dagHX8JHf6zP8A+IUsbN2Izo8/zZyxHl7dLHC+9F201pM5F20DoSBmcDWOUT8K1XtP2dOIwvdqPGnityRqQII8swkepFI3Zzi6WXVFt3FuE5WJIIkAqfCRI3IiiXN0WDYyP7mZtJ6iEDvNO7W458Pg7fcJNy7dsWgQJgOy52PTwK2vKZqhx7AWLuEud9JyEtbIIDiFmFJ356bbeVUbHatGQHvwVmYdiNYI0zeyYOw0oF2p7Rg2ibf3j3atrER4iDp1j1PPLUf9QSyo7VO4nGCJ3wliWjPbHeKFjFQdNuVaD2GxEi5vo1tp8yHU/EBazS0da1/sdwQ2cOM4h3OdlO4EQoI5EDU+bGr0A78iTqiOngwJ20w4ZL3LVPmKze5Z1E6Mux6fHQ1pvbQQLvmyf/qv1pHe0DuK1fSFBS0HtvP/AMiOqONn/iJc7KYrDK479GuXMwyE5Tb5RmTQSDzMjyEVsWE4sGHi8J84/MVhQsFHVhsCD86YO1HE71lkNm4yKwBIU6aqp0HLntSPqiim9QvZh/6ml6bUdUNnmatieN203YbTvy8+gpb4l/EGwmneAn8KeI+8jQe81koS7ef79xz6lvjTBb7IOll3dVZhbebYaGXwmHgiDHONKS2gkAmat2iTTDNhz9B3z/E0Cxj7t0SCAp2MknUTOwFdmyAsRpEfKln+HfEi9k229pPy0+OkGR1NNr25q6gKxX9J5vUFjjMBti7R1aZgAqCY0nkOdDuKcZtptazN/mkKDE7HcxrHmKOWbEFiAZJkyBofIkjTn76X+0qf4bmDvI29tgFB9w0FFKKBhTzBqeckcSphu2bh4Upkg6C3GvLaj+GuXbgUtcjMocZT4YPTzHMUjYLAHSnTstYItMu0MTsJ2XqPOmH060L1Dz78SDZ1DtAxOsfgVCSWLeJQYJ9mdesadKUeMMAzFAFRjAXKRPnOhBI6dKecZ7DasfCRqfLypO4+TCrJIOpB+A095oSlLnGBLfNWDAVm64YGZO0HWR0PX+9aNgb2ZFePEyLmygxI/KDpFJGFwYkE+6nXhCH7OoG8tP8ArP791MagCpd6jkSiE2HaTPLr5jlynXTcD60pYjDksYBgGB4402HLoBTVaeGBPI/oZoMLM/Gs8XNauTDPWKzDvAsP/hWwSwIEEZiI1IGgplWyI1Zv9Rob/wAbtnWAf6f/ACivhxhfwf7V+tJMtSlsWEZOY3/yMBlO0u4y2O7IBJJgAT1IFBuJcFZx7JPpV0cY8iPSPpXx4uTyPx+gpzT6+uhdpYmLW6Ky1shcQT2e4c9p2BVwCVOxg7zrHpTfhbK5R4m+P1FDcPxAnl8zVtcQT1pezU0s5cMeYddPaFClRxJ8TZBjKWJmfkfKh+KwDEyFM+761a1PM/GvRb8vmaPX6otYwAT94FvT2c5JxKS3Fw9nNczKFlnICnXWI5kkwPfS5w+/c4kb4e46WQAAgK6tusyANIBPmeVM/E+HC7ZuWwBLKQJ5GND8apdhuBGzhxmjM7ZzI1EhRl16EEUudUpBM1KqkqoY8b+APoIj4rg32diLsKepPhPmp2P50HxF8M47pJG/iWQfceVGeO8VN++5cwEdlW3yUAkbfiManeqlq4GnLLRvlBMesDSiAeZuaXQoih7eT+0uXUuKi4i27IZy3EDEqT6HQijWF7ZXn7pLCBbgzBlMG20gQY3DAiZ84k0MtuDgrhmfGsGouzN1EvB2JzAgKoEzmMH4CnNMw+EscjJQkD/f0E83rl26vpqcAz3BcNN9Th3EOrgrImNSGgDfY6DrWi4KyLNpbSI+VBlHh+JOu5Mn30C4ddz4/VVHduU01ksHaTTncZV3IHrWb8Y28sFAJ5x+k51LVrUWOBmDmxh/A/8ApH1rP+P47D3cZbNhD3ocd5cBGQxyge03VgR7+WiXMEmJQi7OQ/cD5ZH+bIQT6Ex5dVriPY23hrtu5aJCZoKMZIkEiDzGh3o9trmptwHaE0dVCMSxOfHtEvEcA7sg94gUsVXMY1BggxOo91OHc2ksWsHIc3Ze6NPYXUDTYs2sjzig/Auzwv3GuXQCrBiNdZJgE+lD7NlsHibWdZnkupIIPzrhXW4ZFfLqucY848faQ+ptbbuGFzOuE91hcQXNrvMp8Mn2Y5gEQW3gk6cutPvD+0Nu9pa1MTkPhYe5pn1BI1pM4fwcm4b2InuSZFtXAc+8gAjfQETyNOX/ACjhb1tbmGJttGa3cVmIkfiVjyOhGh3FEQW1oM941qfgrQAuc+47QL2mw7XUuwDmDrpp+Bf/ABpJu2GTRgR61rj8JS6A/iVyBLKYMjQ+WhHypUOMDgrethxJBYCG0ManmfWaDo/U7dIWG0FScn3iFulS4DBwQMRLmmviuEVltFgD4VPv8Q/SoMR2WV9bNwEH7p0PzP5E0cbhveMtptCLQ16NqR8CRV/VPUKdUamrPbOfpLaGmzTls/tLfB8HbW2pRQJHIV3xeyGs3J5W3IPMeA1X4Bd8BU7qT/f5zV3HCbbjeVIj+YR+tLqfMO5JJzMo7EX2W9CvkMaE6r0IIPIyK0Kx2hBORyEflDAo38jc/QwaE2uy9u24uWtNRIjcSCdtPlVrE4JGBBUEHlFaLagPYWAxMu2sYAzmEVvg/fn3j60M4phDcVgsGSOY2HP10qi2CNvkXT4uv/mP93rXow6sAVgg7EVcYzmLkNjEuYbg7AcvlRTA4cohGk5idj5c5/cUvixG0j0Ndi442Zh/UaZst6q7TxAqpQ5hzEAlDET5DXcdTQLHcOLFYk9TER0Gnvrr7ZcG1x/jUi8TvD78+oH0qtVYUg5lmckYxO8PwTblRZ7uVQFCgQDGUcxPLzmgx43eHNfgKr3+0Nwbop84/vRNQptGAcStTbDk8wwlwsSCFiD93yNLygjYn4VIvaQfetj4V0ONWDvbX/T/APzSw0zYxuhWvz+WWRertMRQ5Sa9zmsPpgz0QfEKDF1Ph8YKDK5q7hkNUNKy3UMYLN8RVlb9CbNo1etWooLBVluTLqXqnS5VNEqZUquZXEsi5UjXTBymDBgnaeXzqqtupVWpGZUqILXgdm82d0QkZs2dEdoTQmY11MAdB7qOYGzkhAttBGaFEcwBKjRTrvJ2NJ3EUxNou7NaCtcPdiCXysdQYMEEa67T1iob7YnE22QOygiC4006E8xvt1NaS2gACD2FsAtxKXaHEIbV024CXMQ+WNiFOpHkTJ99LSOVIIMEag0y3cDa+zWrbXMndzOhO4FTcM4Xb3tWWf8A+pdED3Ax+tO6H1KrT0Mu0sSx48f5iuq0dltu4HgeZD2RxhDOSfFnS5J9SrHz9qm9+LurGYzTBY6GN4UchVDh/Br11pfuktFTlKAZjJiIgQI1nnIo7Z4b48zwcvPqQIBjkAPnWc9hstazbjPj2hggRQpOcQe3FiTqgbzKiP8AURXmNxpCqO7tgOHGbJrohbwz+celMMUr9pMeGuBFMG3MtEiWWCPgd6Dbayp3l0UMcYiTwTja2e9kFiylVIO0zyPxoHeu3M65YBykaOwkjU7jSd48jV7GcAvISyjvB1TX4jcVTOEukRkb4HflB5GvWVJo3BtRxkgefYe0x2NynYwOB9IW4bxG5cWLzg5dEBIkAb6gCfz0p97LXymCd98t1nQAEzGQGANWls4gb60t8K7LWIDXnuBe7zkSo8WfLGizB8iN96asBdsLGUNlXRZjKByhVAyx6Gsa7W1FAQe/v9I8lLA8iQ3u0yd2EssTcMKAysrCd2KuB/7IqXD4dbaRPmSeZ5k0vfxPV0Szibd0jIxTJupzgnN0+7HwikniHaXEX1Au3Tl5qIUH1iJpaunPzCMg44mi/a8LcYqrLPMqwAn46/A1NYsC2HuIc2VWC7R7IM6bwRHupM7A9nnvXPtCsES2SoJXNmYrquUkSsHU6eXlo9rCP94oRGhUEGfQk6e+gX1KDx3l1bxAXZ5wCwnfUUcK0idq77cPxSNbbMlwM/dMfZIbXKRspnQctRtFTt/Etckiw2aNi4y/ECflR1rbGRKscxku2fEw5bj37/OfjUD2qodj8XiMSly7ey5XfwZeWXwsOuUQN9ZmjlzCmhHcrEShrUwa1qqF/A6lkOVjv0b+Yc/Xf8qMvhjUD2j0o6WYi7UwUqk7iCPePceY+B8hXjJRFrVRtZphbYs1UGstRlaINh6hazR1sgShlM1UxBok9uh+IWjh4MrKjKKiIqcrXBFXDSuIX7yu1cVSD14Llee2T0gIhSyik0Xw1paF8PwxOtF7axQzVnzCbwJct2KsJaFUlv12uJqBSJxbMIBBXYihdzGgDehPFO1du0JZgOg3J9AKItee0oY2d6KH8f7R28JZN1zPJFG7NBIA8tNTyFZ/f7fsf+nbY+bEL8hNVuJYz7eiKXCXFJORzAOmuVtj+elG6e3BYcQZI8QhwbtEMQ3eYu+upY5CYVFGyqvnA6k0zYftLau3Fs4ebjcyqnIi7FmJjT03mKzDFYYI4VXV9QCVUgakDSTrTpwd7eFBFsan2nOrGNtth5Cisi9xIzmFO1xuYXDi/bcEq6h1yxIYwIK6ggxuTv1ofw3+IFh7cXhcU7HQsPiDm+VU+13am4cP3a7XPC7bwsba9etJuARS2VnyA7MVJHvgzUpWNuWkGah2J7UNeuXrJhrdvxWnjKe7zQFYabA6HQ6GetHsbxgW551mfCycGzObqwy5V7ppZhM6chrHtdNqr3+1+IbdlPqi/OAKHs3sdvacI8YntJdf2SEH+WCfif0ih/2l5JzGTuTrNDOzvE1xDd2/gfdYJhusAzB5xt8KZbvBcqzmPy+lZF+kvLYZo4liAcCQ4h1FuXADR4Y3Pu6TQtccRtmHozfWuMVdEnn5mlPivFWa4ySVVdIGknmTG4p/SaMIu1uYu9hJyI4LxMhtWIkQSW5SDGp20ovgbigeCANyxPP02rLIHlXjWwRBAj0qb/TRaeGwPbxJW3A7TQeNcfsle4F9Gkag+JQREAlRHu12pN4hbtqqW0ytl8TOBux6E6wP0qgBHPTz+tdWVLmEBb0Gnx2pqnT9L8xP3g2OTmal2Fvp9ithOWbOP8+aW/Me6KYO+rNuzjvhg0tJaDl5CP1+nOjX/MrdKo9ZLHEkYxPf4kYBbmG72PHaIg/5XYKwPlJB93maQTw+6O7GUHvACpBEQdNSdjRrtj2kuXFW0PCjeJo+8QdF9BAPnp0qngOPZbaK1tXyeySSCOfKirvVBjmVPeO/Yjhl3D2XFwjxtmVAZywIJJ2k6aD8PnTCb9I3CO3qiVvjLqSGUSBPIrvvzE+lHrPaXDv7N5PQnKfg0Ggsrd2E6Ge8rgwaq/aARO461x9oquJ2DLLWAa4bCiq7YyuPtxq0rtk7YSqt3D1KvEK+bFg1IJEoagYPu2qEYpdaN4oiKAYltaZreK2VYkLCozXhauTTYMSIlkGugKgFe56ysT0GBGXhl4ZYmiEUnWcWV50TwvGTVcSIwBa6C+tUrPEVPWrIvCq4k4gbjuIYGBtWc4vEZr7Fj94jXkBoK1nE2lfQil3iPZCzdM6qeo39/WmKnC95RhE4GuS4mNydhuZ8gOdMi9gFn/qOR00Hzoxw/s1asjwJrzYmW+NGNqjtKxZ4dw0qwd9x7K9PM+f5UUZjR8cOXpUiYBelAL5lsRbNosIIkHcGqF/swCPBKnpuPgdRTyuDUcqkW0vSoFhHadiZjc4PfTTuyw6rr8t64Th19trL/wCmPma1Bra9B8K6BUcqv1z7ScCLHZLspcS4L16AR7KDWJESTtMchT1chhFUPtEV59pNAcljkywwJTxXAASSKD8Q7FC5uNfxDQ/3pnGKNeriTUhmHaTgGIj/AMO25XG/0z+tRjsGw3dz6AD61oP2uvGxE1frPI2CItvsoin2C3mxJ/t8qu/YGAgCByFNLEVEQDyruoTO2iK7YRulcfZX6U1d0OlfdyK7qGdtihiuDm4sMDH5elLuM4a9nqy9Y1HqP1rU8g6VRxnDVblVktIkFZmttgdq6phx/ZJSSV8J6jT5bUMPZ+6D7YPqP70wHUwcjwHErlkzbYr1G6n1XY/nWhcOxgvWkuRGdQ0eu/upR4f2XzEG42Yfh2Hvjem+0kAAbARFBsIPaWEldKjy11XmYUGWnBWuwtRXMQBQ+/xgCunS7iroApevXJJr7EYzMdTUOlWHEgqDPTXJFek15noy2kRd9Mp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10" name="AutoShape 18" descr="data:image/jpeg;base64,/9j/4AAQSkZJRgABAQAAAQABAAD/2wCEAAkGBhQSERUUExQVFRUWFxgVFxQYFxoaGBwYFxYXFxgcGBgXGyYeGBkjGhgVIC8gJCcpLCwsFSAxNTAqNSYrLCkBCQoKDgwOGg8PGiokHyQsLCwvLyosLCwqLCwsLCosLCwvKiwsLCwpLCwsLCwsLCwpLCwsLCwsLCwsLCwpLCwpLP/AABEIAJ8BPQMBIgACEQEDEQH/xAAcAAACAwEBAQEAAAAAAAAAAAAFBgMEBwIBAAj/xABFEAACAQIEAwUFBgQEBgAHAQABAhEAAwQSITEFQVEGEyJhcTKBkaHRFEJSscHwB3KC4SNikqIVFjND0vEkU2ODk7LiF//EABoBAAIDAQEAAAAAAAAAAAAAAAMEAQIFAAb/xAAyEQACAgEDAwIEBgIBBQAAAAABAgADEQQSIRMxQQVRFCJhcTJCgaHR8JHhIxUzcrHB/9oADAMBAAIRAxEAPwA3w3iPdeEklOR3ZP8AyTy3FMdq9mEgjyIMg+hpOuoQf38qmwePe1tqu5XafMdD51z0tV81QyPb+P4igcWcP39/5jgLtSd/QvB8TS4ND6zuP5hy9dvSreaiIy2DKyjbkODJnvVz31QtX1E2iDLGWFu1MrVTFTW7lVIhEb3lmq+ORjbYLvGkV896qtzE+dVCGWa0DiKljhpVXZ8+ZjlbPvHOdTI31pk4ThRAkab6jQiNx8a5xnjRgdTlEeepHw1rrhttSVIVlYAiTGug3g+VJNSm8hz9owlrbcoJaXh0XpXwr4TlAgZpknTfYUYqg7+I+g/I1NZvU4teBxA9TnBlmvqiW7UgNdiWBBnpFQvZqQuJjnXoru04gGDLsm6qjkpdvf4FHvOc/wD26kivuG+PvLu4dyF/kt+BfiQ7f11NdtVcGBdMSKvK+CGu1sGfKr5xB4MjLVFexSoJYhRMSTA+dWb2Lt22CswUkSNDttJIEAT1rv7Xb/GkczmED1MxQ+qvaF6Ld5F9rVQC2in7/wB0dJI9keZ086ud2PhSpxftXhbEmw6u53tpraad859lTv4lk66hhpSJje2T3PAzQm1u0ScoH4InxleRJOkRS9l4HbmN1acnvNZfj2HUwb9qf51P5GgHHLve3M1u4jposLDDoZjY686zluLP1I9K7s8VYEGTI57EehGtL/EE9xGvhR4MfsBgcrzAHQbD3df/AHR7FYcG0YEkwNNDoY+tKXZjj4Z4cAuRAY84kxAHtRO0AgbDWXnDnRf3yNXREONp+8WsLqcNOsBbIQBt6sV5Ne00IKfV9X1eVM6R3tqhK1YYTpX3dipBgyuTObdke+pIryKjv4lUUs5gDc/vc1BMsAO0kYaUocX7VW0fLb/xI3ImJ8oGtCO1fbfNKJIU/dHtN5k8h8v5qQr9wuZeT0AJAHp1PmalVd/wyGC+ZpWOwhDsmmm3py+VU1Xz91FOK4m3cVLgYhjoAQQ0SRMRyIPTah7/AOYT0IplGyMxVhg4MqPIaVJUjmN/7jyovw/tB91xqOY2PoOR8vhQxxrpXFy3PrQbaNx3Lw397+8MlvG1uRHK1cBEgyOtShKU8FxNrZ1MrzP16+tM+Cxy3ACP36daAtxB2WDB/Y/aSa/K8iWMted3UqtXRWi5kbZTxDQpPl+e36UpG9cJYh3GpIhiAADoI9KZ+LvCx1/Y/OfdQvC4TQ6aQfpTFCAksYCx9vAly7cnMNJEwRvEg/T4VNwdOZ39TVe4uVpH3ln0MEH8vnXHCmObxMfjp+/rWPrF22DGewmnpjlDnEO3E1MdK4C9KsIonflt5TUjW60EfgRJkOZVU1PbeuTa1rk26ucGVGRJsTh843II1DDkf1HlS3xTjAt2nm+63gMqrmEZ20UkESBJn+k0xHEQJPKs44xcN3ET0lzr7l/U+6hCoO4EYFmBGexxGxbVFXEPCgLGbQACBECpv+N2ZP8A8QxHLr6GFpRNnyNS2rHl8qbGkUeYE3ZjKOP2cut0z/VHyWa9PaDDg/8AUuER0ff3Cl1cPrtX1zDc6k6VT5lRbCXEmwuJQqc5b/tsc8rMfiEcttqXOKdgMRbk2wt5d/DAf3qd/cTRBbJBozx3tBcscNuYi0oe5bQHKZI9oKSQNSAJPupS/SoDGatS44EzLFWntmLishHJgVPzpi//AMmUYPFXrjtduGyt7DNmIyMLQu3PCDGrDIJ+6BTL2G7XjiGE7y4gDKxS6AJTMBIIUyQCpB2PPWi/DMViRcCXBbOGAuW8gXKxtMqm0QCPaTxWyJhlIYa6FUBKz3ju57R+GfnHhfEbyjOQz2gYYmTG2zddRpTPNP8AjeDJhcFawyAHIhR108X2nPYJPmbjKf6R0pAyRpzGhHPTTXoaA7BuRGEQrwZbwWONshgdVIYeqmR+VbRxG41u1mWDIGU+zBaADBJmJ5GfLnWKcM4e1+4LaAktoTyVToWboANfdX6C7gZcpEgACD5be/QVaolScQd6hsZiXi+88TB2ETl1I9kQNPdPvplwWJDW1M7qD8RVLGYXIxG4jQ+Wo18wdP8A3XHB2hCn4DA/l3X5SP6a02VdqssyAzZZWhXvK7V6r1JbaqESQxkwr2o2ux/elPtJ28SzKW/E/UbD99aGxxCjmHuL8ct2B4jLfhG/qegrMuPdq7mJYhToNAfuj0HP970LxPEHxDEu2kzH16++pbFkD1/vvRq9OW5f/EhnC9pVOGgE6zzJ3NV+6FFcTa0qtbw5MwKdwAItkmPNyzCWefgM/wD5H+tepb0Onxq3ctA27ZA0hhtt42jSoTHPRef6GOk/lStP/bB+kpef+Yj6yhcSZMR7oqbAcOa6d9BqTHL1qe7wrMAUbrIcSPgIn+9cWsbcsoSAj+PLlAyc21DCfw7Gl/i0YHHGIdaWyBOMdw9VLBWMqJKsIMdRGhFUrVxrRzJ71Ox+h86M28fbv3UBPdupIa1cGVyCCGAPsvvy60KdMrFTOhggiPTT0qa8WqVbkSW3VnI4MPcK48tzTYgSQdx5/wCYeY9/WjVu4ImaRbuHEgjQjUHmD+hq3Y45cTR/EvUCTvz6/uetVZXrHPI/f/cspV+3B/aFuI3szfvpp8iT/VXdk6VzgMIt0Zw4M6kQSRJ5+LWrYw4kDXUwCEMfEtRadSrLgAmDt05DZJEqYtZ8QG2vuIg/p8ah4cGKtlaDJP3d4GmtX8baW0CZY6agDlVHht8FtEH9Rk/l0pS3UgWhgIxXSTWVzLOLYhrZBgwdR1n5iieC4hm0bRvz8x+/rVbiFsShMDlPmSIqIWwaf2rYoPmJ7mrY+0NAgV4YobavEQCZ6Hn7/dOvlXd3FwI59B+9KERg48wu8YzIONX4GUbnfyFKnDcNmD3I0djl/lXwj8jRXjt4i0Y9poRf5n0HymukwmRVUbKAvwpqusIfrF2fIlFsLptX3dbR7tD+/fRAW67NpVGZyEUbsTGnlPOmC2OTBjLHAg1LR3j3fman7uqWM4/aViEzXBOjAQP90H5VVftQv/y2HvH0oB1VXbdNFfStYwyKzCYSGqxhbmUNbIBVwVg7CQRr5H5++gq9qLZ+63pK/wDlXjceaJ7oBdpZoB8toPoJoV2opZdu7vLp6bq623MmAPfAjPwnB2MKuSzbS0rEsQugLczP78qlx3GFtIXJlV5KpO+g1B5+dU+BcQxNy1kVGVJlXlTAIPJoM9CRseZ1MXHey2KveN+IPbspD/ZxbVl8Ik5yXGeTOm3IVhbBnkzWFuPy8feL/H7rPh8bcJ8bWWYeXdFXQD0IJ8yxPOruHa1i7i3mRWVra3BmUH2lUncfiJqHtIot4TEMJjuXGsc18iefmTVbsC4OCsayRbUEDeA8wfdFaFdRrQsw5xxFNXqEucCrtxHHhnD1RRbCqoPtZQFEnfbp+lM1k+Ff5R+Qodw3Cgyx8x9aJkgDyA+QpdPeWb2gjih8eXl7Q/qgEfFSffVFXCNm9x9OvuPyJqzxckuzCcqgCQCdtTsfPpyqqcLAlnQCJ8UjT38q0FsVa9pBma6lrdwIhgW6q8R4raw65rjAeXOk7i38QVtA2rEOw0kTp/q2pIxt+7iGzXXJnlOn9z9KEm+38I/WEKqveGu038QLl8lLUqnUc/rQrh3CTclmYKswXadWOwAGrN5AV1Y4YDGmgppwOAyG2zZUS2hMsY8THUx6c6aWoVc+feDazPAgp+zZVQwyuvUH6j5V4bBQeJGjrlMR6ijf/FLV0XFtMXyDOzA5Rrp4Tz/etV+5MZsxVYn2swiJ2jlXNqkr/EZTps0CYptJE+8fv9mqVht+tXmwpBOup5bQP0P1rj/hs0yDuXMCeDiaNgVLIJLJq+hjncJhlOh3r27gCeQPmmh/0Np8CKiw1q5ADrBN2YmRlJTmNCN6IWbDQCp35H56j9Qa829llR3K+PuOJplEfgrn7QZasFTAM/5T4W/0nePKdPSqOItiDmzAC6Jic29w6QJphzEnK6SNOhGs8vceQoG/hDwYK3RBImIZo0nzoYt3liRyR47HkSwr27cHjP8AMqd0HQhXW4vfo3iHj1ZQTO0bg6VVLf4rSZ8RGpkwNANeQFESjG47NbVouWznXkQVmAdYM1HjuFHvGy6mSYGpgmfZ3+VPaPhjk/3JgNScqMf3gSJMNJnMFHKf3t51LY4eHYAsG65fy99ctBCo0hh4QZjTWNuYmPh50QwytbYeLdWaMojwifpTTalVfYw5iq0lhuEK3HyKwUDMq5x0P4h6b6+VVsB2hS4QH8Dg6KeZ8jzn9eVVLXFXBHeIrwFJa2Y0c5YKHTnGh51RwSAXRz10JHnoYOx2oPD5asxjBUYeF+JsSjdSD+RodwlDPyq9jm0PofyqHh1z2gBsAwAOpkRr0125Uu9W9gglqbdgLGF+JDwL0BBPuiPTWuLykXgBOUqdOU7/ABqO/cL2Q0GIB9D/AJuo0qfGuFdXMQASddYCtsNqdGU/SCzvkdyIPigj0+U1VN4ITADLvLN4jIY6awNFjnUnBjNxzudMxnTMcxYdOlD+I8YBOe2oNvYOxgP7Q8AAJZddCYB3EjWh139QZHmENGxtp5nOLdXxdtNctsZz4h7R0XXykGPOr2Dv5iVdV2JGUxEQYJMnY86o9l+Io1y6Lml24wKg6gqg0VW5kakqQNBImDBPBKBciQT0C67Nz91E6jE5lDWo+XEj0nf/AHL9aGdpuCtiLACHKyhnA3DFWMLp6iI5xTLdJ1UmCZI6RvE6SBty0qomKVQA1y3Ou8Aj1AbSiFmtTBkUP8NaHXuJlvDb/ewo9skCOpJgfOtV4P2KsWlHeKLr82bVfRV2j11paxvZvDm+MRbuqlwOHKDLkZgZ2mVnqNNZimjB8bga6gfEevSsq2s0nkcT0+p9SGrVekce4+sj4z2OsOue1h7QurqoACKSNgwGhHr8aReN8GZE7y/c/wAUmBaiIHodh6aU+/8AOuH73uiTnIkACQSdgDtmjlRfHcOt3kyXUV16Ebeh3B8xXVsUsVwcfx7TNsy67W5mOdmeNvgrjtbQOHUKVJI1BkER7/jTRe4xeKG5iHgHa0gAHx1JPKZ6jqRFiexvcYtQCTbbW2TuDIBB6lQZnnp50E7ScYU3cvJQAAOQjT5R86j1PULfcK6uOMk+ftGPStG1hw84x2Oa6j2zpbuAqyTplPQmcp1mRz60b7KWECMtsZVVAgBMkawJ6mADPOle1fDbGreCxr2nzIY5EcmG8H68qqrlV2Tb1npVbrmoYYfvNU4PiwUAMAxPlrU2KxEnIvMHMeQnQa9Ykx6cqWuBYwXwIYj8S6SD8OdHUIS3PQT7/wBTTNY8GeUuYpwRg/WAu0PaazhlKFs7nTuxv5yQd/3pS/Z7TPdM3QDnYqB+FVUH05/3NCeI2g+LutoPFBMdAoP+6fhV3vbNrKADcZQwEaCTLNJOgMefKtAJhQxMQzngTjH9n7QfPLIDMECR6MKH4rhmSCGDemn/ALpmS3ngAwMgaIHXSddeVUsZgkHhiSNzPltG3n6etQNUA4rAyZ2w7dxgi0CIOoggj3fnXWPV7jh2lgHsjxGVBdASMnmTv5URGAJXoNpOg+dcY/DqgIyFzNghp8GhC6gmJMRsaPqSMDEpSSTPOH4MW7uKAZDNlSckBQc2oABMbfOrxVmUZRCiPE2gMbRO4G/n6VEbbK+IJVRFu2Mq6jcwNh0ojdyooJUsY5mYgee3urKtKhgSM98Rlckf4gp7I21b+UaH1ZtPka5cFfwrPKJPvJNXr9m428L5b/v40IOH8UnmB+bfpFR8VbaTg4x7SOki+JoVt7ebLnYGJyk8vhJqbu/wv7j9RHzml6xfDjUkXQDkafDoNVA2WY+QMmBRqwM6K2VTmUNzG4B5Cla1F+cMcj35EO56R7ZEmdGkacxrIjQz0B68qA4+M15TvmkDlp3bQfUTRLHO9sDIrFiYAzDL11mDtQq7xEl0LFCGUw2XKSyxOuYnbr0NVZRp2zZzxjiFr3XDCe/mcEd2zwHtK2Uqh9k7acx150Zds2kZhr4TEe03XY6VRscVnMJMLEkwyzvEHUkac+dEbTKYZW9D92DroJ9+/M0JiG+dcn9JbDL8rcfrODYDRmRhGwYBx5xP6NUd2xlMGNFfadsvnqPiaKojEcj6HyI/XrVXiNoggwTKssgSJII1q1VrFgrex/13g2QAEj3EDJbVm1K5otAAgqdxsPvH89KrW7ZBggqRvPL3UUXCPmVoJEpIlWMDfz05RV3iOJW3ba5dUZVBMzmGh2htZJgQDzpzTuaQSwMFcosICwXdv5gABrqDqAJG+pOsb6A70EwvGGtsSFVhGXVjy00gbafOgV3jMmTvqNDsDMgeWp9ZM17wPiFrE4oYdrwttEgc2P4VJ0DRrHwFA6tpfcI6umqVcN5jKe1L5MuRAP5m8/qaocX7Ulwou3LaA6BQIny8RLNy0G9HrvZOwAwYQNMtwlmAgCQ5BzJJHtarBggc804r2HxGOti7hwIW41tbbtldRAkNm0zK2h1M7gkakoZ3/G3E7p1ofkXmaHY4O4wl2wp7u5cRyzbwSJKmf8oyGiV/sorok37klsiyUy7HkV3hdh1FWOGlkyrdYSltAzbhiFCs0nkTNCuHcbuHH9wiK690M88tM+aYP3WtKRzJHSpYkY2niUHc7hBnaHgl3BobpYMtuHFwDKVZTKkrJ0zQNDz2iaMYHtDae4GLlA33XIUD2tJ2MT1oR/Eji5Jt2cuVFl4OssGKzHIAq0es6aUo4bHMWAWSSQABuSToPjXdZxx3lugrDM13EcXshwTetACf+4nl50Av8YsrcJR7bSWbMWgCDIGbKd6EWuzeLKv/AIZDowBUwJBAMo0wxB0Inn6wOx7XcPcNu8uVhB3mQeYI0Iqy6iytcAQXwlbH8UaziTcRDClXDZSGzEFRMbafGmJ8OrZJVWjqoPpvWZ4bGeIMpyt16+RH3h5fCnrgHEjeEndgQR0ZdCB5foRTCXddCp7xa2g0MGHaJF+yuH4qhIAUXCB0EgqPgGFathuJowGsGst7fWJZ36Mv+5QPp8KE8K7avZNtLpz284JYyXVfvEEHxb7HrQUpa6gWJ+X5SPtG94R9reeZpvb0hsMyyVYNaZWViDD3MjRBBjLmJrJO1uENvEOAxYHK6k7lWEiTzIgiecTTNju0CYm4H1UIpRM2hyk5mJEwNeXIDXfRj4F2Ot4qwz4m3q8Cy2odbajwnyBYswBGxFSgFYDkcxim0KzKScEY4mZcB4bdvz3cZl1gmNBHM6c6ZuHdmMbcTN3BA5ElQT6AsJHnRjs92GvYfEOkp3ZzDOSdR4T7I3kcpHPXQ1o1tYAEz57fIbUK0qzEj3jyepaiobMg8d5kCG9hLoJVrbjkw0I6EbMtOS8bS/YUrp+NeYK8vQ7jqCKY+K8Kt4i2bdwacm5qeqnr+dZ5wfhlxDdB8InLMaMVYgkCQY31qtbbT9IHXW16qkuww6/vKtvA5iWMzJMbSSSSfjNU8XhgHUMV3fSGc+wf+3sN9/pTLcsROhMe0ZyiPRdTQ/HcJckt4lAz6SoOqgDqd9x0rQa8WgBBwJ59EKcmTYa2zZAsg90smY6HeD+XwqRLCJ94DXUIJM+bNLT8Kn4WQzwPwAekb61c+xOHJUDXSZHWfX5UhbaVcge0Kq5HMpZwpEWzsTmaZ0I5trOtDeM6u6y0/wCEQijeLhLHQE6AeVMFzCndnXY6ESPfqNPdQ7G8QFsHNf8A6LYVSZMc56/KuqsUfMe/6ySpPAg2wn/VgEB2tqoMyRJk+LU6zRbG2iRAE8tI6g8yOh+NBrfF0W4P8OdCZJLNOwiSAD5+VE7PETdE21G066GCNNI/WoYNc4KSxHTGHle+zncj5/pH5moAWAgXCPcP0ipMTZu5WJIEAnlyE/5qBXCMqtcu3QzDNClog7aDQVBqan82PtIDK/j/ADDPCnz2kOUAkBY31HhkfCadrNtgIAWBoIJG3lBEUmdkF/wlJ+7m+JYx9fhTzYcRvQa7Grdwvg/zCWICqkyhxO8VQs4YBPFIhvLaQTvWT4rD3HcuSSWJJ95nlt6VrXHwGsMJ3gfMUjYjB5SZ0rY06ixd7DmIu5Q7QZX7N417TA75SBtIg6x5HzH1p94Ss5yAwRiGXTTUeLTWPFPxpE4Bhe8vECJIH571ovC+GoBGUeHSfeRyrOYii5jiOZNtYBnuOUqngIB6xtAJ5aco2O9Lf/NTC4BnuZSNfANzty233NMnFsCMmVcwzaEZmIIgkiCdtKWLuAg7a/nTR0o1a7iSIFdR0DjAMKWO0U6utsqJLN+EBS+ukE5QfWsT7W/xOxGLchIs2Z8NtQJgbFidz6aVsvDOHZxlMlPEhExoQwjboaw3tZ2BxOBulXtu1ufBeUEqw5SQPC20g86W06KvynuOIyzbjkStgu0rbXNdDDRGsaTHKuezXZ3EY/EZLPte29wmFUT7TEa7nQDWdq44VwB3YF1KoN50J8h9afP4UYgYTFXrF3w9+F7u4dAxQt4Z5EhpjqvpR2YKDt7wiqWI3dppXZnh2Iw9sW7+KGJIGhKZXHq+clx5kT50akCkfj3C8Ravtdw99ravBymSpYCDMyAdAdutScF+1EXHvu9wIpyoAMhMEliFAkAAmNzB00pFskbpqCoKuc8Q0OJ27uNWyNQPaPI5QTl89WE/y0V4D2ZXC3L94sXa6ZLHcKJMbny2j2F00rKkx1zC4u3efxKSSCuzI3tR58/UVqeD7QfaLOaz4gQRnggDrObmOlWRie0jW6dagHX8JHf6zP8A+IUsbN2Izo8/zZyxHl7dLHC+9F201pM5F20DoSBmcDWOUT8K1XtP2dOIwvdqPGnityRqQII8swkepFI3Zzi6WXVFt3FuE5WJIIkAqfCRI3IiiXN0WDYyP7mZtJ6iEDvNO7W458Pg7fcJNy7dsWgQJgOy52PTwK2vKZqhx7AWLuEud9JyEtbIIDiFmFJ356bbeVUbHatGQHvwVmYdiNYI0zeyYOw0oF2p7Rg2ibf3j3atrER4iDp1j1PPLUf9QSyo7VO4nGCJ3wliWjPbHeKFjFQdNuVaD2GxEi5vo1tp8yHU/EBazS0da1/sdwQ2cOM4h3OdlO4EQoI5EDU+bGr0A78iTqiOngwJ20w4ZL3LVPmKze5Z1E6Mux6fHQ1pvbQQLvmyf/qv1pHe0DuK1fSFBS0HtvP/AMiOqONn/iJc7KYrDK479GuXMwyE5Tb5RmTQSDzMjyEVsWE4sGHi8J84/MVhQsFHVhsCD86YO1HE71lkNm4yKwBIU6aqp0HLntSPqiim9QvZh/6ml6bUdUNnmatieN203YbTvy8+gpb4l/EGwmneAn8KeI+8jQe81koS7ef79xz6lvjTBb7IOll3dVZhbebYaGXwmHgiDHONKS2gkAmat2iTTDNhz9B3z/E0Cxj7t0SCAp2MknUTOwFdmyAsRpEfKln+HfEi9k229pPy0+OkGR1NNr25q6gKxX9J5vUFjjMBti7R1aZgAqCY0nkOdDuKcZtptazN/mkKDE7HcxrHmKOWbEFiAZJkyBofIkjTn76X+0qf4bmDvI29tgFB9w0FFKKBhTzBqeckcSphu2bh4Upkg6C3GvLaj+GuXbgUtcjMocZT4YPTzHMUjYLAHSnTstYItMu0MTsJ2XqPOmH060L1Dz78SDZ1DtAxOsfgVCSWLeJQYJ9mdesadKUeMMAzFAFRjAXKRPnOhBI6dKecZ7DasfCRqfLypO4+TCrJIOpB+A095oSlLnGBLfNWDAVm64YGZO0HWR0PX+9aNgb2ZFePEyLmygxI/KDpFJGFwYkE+6nXhCH7OoG8tP8ArP791MagCpd6jkSiE2HaTPLr5jlynXTcD60pYjDksYBgGB4402HLoBTVaeGBPI/oZoMLM/Gs8XNauTDPWKzDvAsP/hWwSwIEEZiI1IGgplWyI1Zv9Rob/wAbtnWAf6f/ACivhxhfwf7V+tJMtSlsWEZOY3/yMBlO0u4y2O7IBJJgAT1IFBuJcFZx7JPpV0cY8iPSPpXx4uTyPx+gpzT6+uhdpYmLW6Ky1shcQT2e4c9p2BVwCVOxg7zrHpTfhbK5R4m+P1FDcPxAnl8zVtcQT1pezU0s5cMeYddPaFClRxJ8TZBjKWJmfkfKh+KwDEyFM+761a1PM/GvRb8vmaPX6otYwAT94FvT2c5JxKS3Fw9nNczKFlnICnXWI5kkwPfS5w+/c4kb4e46WQAAgK6tusyANIBPmeVM/E+HC7ZuWwBLKQJ5GND8apdhuBGzhxmjM7ZzI1EhRl16EEUudUpBM1KqkqoY8b+APoIj4rg32diLsKepPhPmp2P50HxF8M47pJG/iWQfceVGeO8VN++5cwEdlW3yUAkbfiManeqlq4GnLLRvlBMesDSiAeZuaXQoih7eT+0uXUuKi4i27IZy3EDEqT6HQijWF7ZXn7pLCBbgzBlMG20gQY3DAiZ84k0MtuDgrhmfGsGouzN1EvB2JzAgKoEzmMH4CnNMw+EscjJQkD/f0E83rl26vpqcAz3BcNN9Th3EOrgrImNSGgDfY6DrWi4KyLNpbSI+VBlHh+JOu5Mn30C4ddz4/VVHduU01ksHaTTncZV3IHrWb8Y28sFAJ5x+k51LVrUWOBmDmxh/A/8ApH1rP+P47D3cZbNhD3ocd5cBGQxyge03VgR7+WiXMEmJQi7OQ/cD5ZH+bIQT6Ex5dVriPY23hrtu5aJCZoKMZIkEiDzGh3o9trmptwHaE0dVCMSxOfHtEvEcA7sg94gUsVXMY1BggxOo91OHc2ksWsHIc3Ze6NPYXUDTYs2sjzig/Auzwv3GuXQCrBiNdZJgE+lD7NlsHibWdZnkupIIPzrhXW4ZFfLqucY848faQ+ptbbuGFzOuE91hcQXNrvMp8Mn2Y5gEQW3gk6cutPvD+0Nu9pa1MTkPhYe5pn1BI1pM4fwcm4b2InuSZFtXAc+8gAjfQETyNOX/ACjhb1tbmGJttGa3cVmIkfiVjyOhGh3FEQW1oM941qfgrQAuc+47QL2mw7XUuwDmDrpp+Bf/ABpJu2GTRgR61rj8JS6A/iVyBLKYMjQ+WhHypUOMDgrethxJBYCG0ManmfWaDo/U7dIWG0FScn3iFulS4DBwQMRLmmviuEVltFgD4VPv8Q/SoMR2WV9bNwEH7p0PzP5E0cbhveMtptCLQ16NqR8CRV/VPUKdUamrPbOfpLaGmzTls/tLfB8HbW2pRQJHIV3xeyGs3J5W3IPMeA1X4Bd8BU7qT/f5zV3HCbbjeVIj+YR+tLqfMO5JJzMo7EX2W9CvkMaE6r0IIPIyK0Kx2hBORyEflDAo38jc/QwaE2uy9u24uWtNRIjcSCdtPlVrE4JGBBUEHlFaLagPYWAxMu2sYAzmEVvg/fn3j60M4phDcVgsGSOY2HP10qi2CNvkXT4uv/mP93rXow6sAVgg7EVcYzmLkNjEuYbg7AcvlRTA4cohGk5idj5c5/cUvixG0j0Ndi442Zh/UaZst6q7TxAqpQ5hzEAlDET5DXcdTQLHcOLFYk9TER0Gnvrr7ZcG1x/jUi8TvD78+oH0qtVYUg5lmckYxO8PwTblRZ7uVQFCgQDGUcxPLzmgx43eHNfgKr3+0Nwbop84/vRNQptGAcStTbDk8wwlwsSCFiD93yNLygjYn4VIvaQfetj4V0ONWDvbX/T/APzSw0zYxuhWvz+WWRertMRQ5Sa9zmsPpgz0QfEKDF1Ph8YKDK5q7hkNUNKy3UMYLN8RVlb9CbNo1etWooLBVluTLqXqnS5VNEqZUquZXEsi5UjXTBymDBgnaeXzqqtupVWpGZUqILXgdm82d0QkZs2dEdoTQmY11MAdB7qOYGzkhAttBGaFEcwBKjRTrvJ2NJ3EUxNou7NaCtcPdiCXysdQYMEEa67T1iob7YnE22QOygiC4006E8xvt1NaS2gACD2FsAtxKXaHEIbV024CXMQ+WNiFOpHkTJ99LSOVIIMEag0y3cDa+zWrbXMndzOhO4FTcM4Xb3tWWf8A+pdED3Ax+tO6H1KrT0Mu0sSx48f5iuq0dltu4HgeZD2RxhDOSfFnS5J9SrHz9qm9+LurGYzTBY6GN4UchVDh/Br11pfuktFTlKAZjJiIgQI1nnIo7Z4b48zwcvPqQIBjkAPnWc9hstazbjPj2hggRQpOcQe3FiTqgbzKiP8AURXmNxpCqO7tgOHGbJrohbwz+celMMUr9pMeGuBFMG3MtEiWWCPgd6Dbayp3l0UMcYiTwTja2e9kFiylVIO0zyPxoHeu3M65YBykaOwkjU7jSd48jV7GcAvISyjvB1TX4jcVTOEukRkb4HflB5GvWVJo3BtRxkgefYe0x2NynYwOB9IW4bxG5cWLzg5dEBIkAb6gCfz0p97LXymCd98t1nQAEzGQGANWls4gb60t8K7LWIDXnuBe7zkSo8WfLGizB8iN96asBdsLGUNlXRZjKByhVAyx6Gsa7W1FAQe/v9I8lLA8iQ3u0yd2EssTcMKAysrCd2KuB/7IqXD4dbaRPmSeZ5k0vfxPV0Szibd0jIxTJupzgnN0+7HwikniHaXEX1Au3Tl5qIUH1iJpaunPzCMg44mi/a8LcYqrLPMqwAn46/A1NYsC2HuIc2VWC7R7IM6bwRHupM7A9nnvXPtCsES2SoJXNmYrquUkSsHU6eXlo9rCP94oRGhUEGfQk6e+gX1KDx3l1bxAXZ5wCwnfUUcK0idq77cPxSNbbMlwM/dMfZIbXKRspnQctRtFTt/Etckiw2aNi4y/ECflR1rbGRKscxku2fEw5bj37/OfjUD2qodj8XiMSly7ey5XfwZeWXwsOuUQN9ZmjlzCmhHcrEShrUwa1qqF/A6lkOVjv0b+Yc/Xf8qMvhjUD2j0o6WYi7UwUqk7iCPePceY+B8hXjJRFrVRtZphbYs1UGstRlaINh6hazR1sgShlM1UxBok9uh+IWjh4MrKjKKiIqcrXBFXDSuIX7yu1cVSD14Llee2T0gIhSyik0Xw1paF8PwxOtF7axQzVnzCbwJct2KsJaFUlv12uJqBSJxbMIBBXYihdzGgDehPFO1du0JZgOg3J9AKItee0oY2d6KH8f7R28JZN1zPJFG7NBIA8tNTyFZ/f7fsf+nbY+bEL8hNVuJYz7eiKXCXFJORzAOmuVtj+elG6e3BYcQZI8QhwbtEMQ3eYu+upY5CYVFGyqvnA6k0zYftLau3Fs4ebjcyqnIi7FmJjT03mKzDFYYI4VXV9QCVUgakDSTrTpwd7eFBFsan2nOrGNtth5Cisi9xIzmFO1xuYXDi/bcEq6h1yxIYwIK6ggxuTv1ofw3+IFh7cXhcU7HQsPiDm+VU+13am4cP3a7XPC7bwsba9etJuARS2VnyA7MVJHvgzUpWNuWkGah2J7UNeuXrJhrdvxWnjKe7zQFYabA6HQ6GetHsbxgW551mfCycGzObqwy5V7ppZhM6chrHtdNqr3+1+IbdlPqi/OAKHs3sdvacI8YntJdf2SEH+WCfif0ih/2l5JzGTuTrNDOzvE1xDd2/gfdYJhusAzB5xt8KZbvBcqzmPy+lZF+kvLYZo4liAcCQ4h1FuXADR4Y3Pu6TQtccRtmHozfWuMVdEnn5mlPivFWa4ySVVdIGknmTG4p/SaMIu1uYu9hJyI4LxMhtWIkQSW5SDGp20ovgbigeCANyxPP02rLIHlXjWwRBAj0qb/TRaeGwPbxJW3A7TQeNcfsle4F9Gkag+JQREAlRHu12pN4hbtqqW0ytl8TOBux6E6wP0qgBHPTz+tdWVLmEBb0Gnx2pqnT9L8xP3g2OTmal2Fvp9ithOWbOP8+aW/Me6KYO+rNuzjvhg0tJaDl5CP1+nOjX/MrdKo9ZLHEkYxPf4kYBbmG72PHaIg/5XYKwPlJB93maQTw+6O7GUHvACpBEQdNSdjRrtj2kuXFW0PCjeJo+8QdF9BAPnp0qngOPZbaK1tXyeySSCOfKirvVBjmVPeO/Yjhl3D2XFwjxtmVAZywIJJ2k6aD8PnTCb9I3CO3qiVvjLqSGUSBPIrvvzE+lHrPaXDv7N5PQnKfg0Ggsrd2E6Ge8rgwaq/aARO461x9oquJ2DLLWAa4bCiq7YyuPtxq0rtk7YSqt3D1KvEK+bFg1IJEoagYPu2qEYpdaN4oiKAYltaZreK2VYkLCozXhauTTYMSIlkGugKgFe56ysT0GBGXhl4ZYmiEUnWcWV50TwvGTVcSIwBa6C+tUrPEVPWrIvCq4k4gbjuIYGBtWc4vEZr7Fj94jXkBoK1nE2lfQil3iPZCzdM6qeo39/WmKnC95RhE4GuS4mNydhuZ8gOdMi9gFn/qOR00Hzoxw/s1asjwJrzYmW+NGNqjtKxZ4dw0qwd9x7K9PM+f5UUZjR8cOXpUiYBelAL5lsRbNosIIkHcGqF/swCPBKnpuPgdRTyuDUcqkW0vSoFhHadiZjc4PfTTuyw6rr8t64Th19trL/wCmPma1Bra9B8K6BUcqv1z7ScCLHZLspcS4L16AR7KDWJESTtMchT1chhFUPtEV59pNAcljkywwJTxXAASSKD8Q7FC5uNfxDQ/3pnGKNeriTUhmHaTgGIj/AMO25XG/0z+tRjsGw3dz6AD61oP2uvGxE1frPI2CItvsoin2C3mxJ/t8qu/YGAgCByFNLEVEQDyruoTO2iK7YRulcfZX6U1d0OlfdyK7qGdtihiuDm4sMDH5elLuM4a9nqy9Y1HqP1rU8g6VRxnDVblVktIkFZmttgdq6phx/ZJSSV8J6jT5bUMPZ+6D7YPqP70wHUwcjwHErlkzbYr1G6n1XY/nWhcOxgvWkuRGdQ0eu/upR4f2XzEG42Yfh2Hvjem+0kAAbARFBsIPaWEldKjy11XmYUGWnBWuwtRXMQBQ+/xgCunS7iroApevXJJr7EYzMdTUOlWHEgqDPTXJFek15noy2kRd9Mp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12" name="AutoShape 20" descr="data:image/jpeg;base64,/9j/4AAQSkZJRgABAQAAAQABAAD/2wCEAAkGBhQSERUUExQVFRUWFxgVFxQYFxoaGBwYFxYXFxgcGBgXGyYeGBkjGhgVIC8gJCcpLCwsFSAxNTAqNSYrLCkBCQoKDgwOGg8PGiokHyQsLCwvLyosLCwqLCwsLCosLCwvKiwsLCwpLCwsLCwsLCwpLCwsLCwsLCwsLCwpLCwpLP/AABEIAJ8BPQMBIgACEQEDEQH/xAAcAAACAwEBAQEAAAAAAAAAAAAFBgMEBwIBAAj/xABFEAACAQIEAwUFBgQEBgAHAQABAhEAAwQSITEFQVEGEyJhcTKBkaHRFEJSscHwB3KC4SNikqIVFjND0vEkU2ODk7LiF//EABoBAAIDAQEAAAAAAAAAAAAAAAMEAQIFAAb/xAAyEQACAgEDAwIEBgIBBQAAAAABAgADEQQSIRMxQQVRFCJhcTJCgaHR8JHhIxUzcrHB/9oADAMBAAIRAxEAPwA3w3iPdeEklOR3ZP8AyTy3FMdq9mEgjyIMg+hpOuoQf38qmwePe1tqu5XafMdD51z0tV81QyPb+P4igcWcP39/5jgLtSd/QvB8TS4ND6zuP5hy9dvSreaiIy2DKyjbkODJnvVz31QtX1E2iDLGWFu1MrVTFTW7lVIhEb3lmq+ORjbYLvGkV896qtzE+dVCGWa0DiKljhpVXZ8+ZjlbPvHOdTI31pk4ThRAkab6jQiNx8a5xnjRgdTlEeepHw1rrhttSVIVlYAiTGug3g+VJNSm8hz9owlrbcoJaXh0XpXwr4TlAgZpknTfYUYqg7+I+g/I1NZvU4teBxA9TnBlmvqiW7UgNdiWBBnpFQvZqQuJjnXoru04gGDLsm6qjkpdvf4FHvOc/wD26kivuG+PvLu4dyF/kt+BfiQ7f11NdtVcGBdMSKvK+CGu1sGfKr5xB4MjLVFexSoJYhRMSTA+dWb2Lt22CswUkSNDttJIEAT1rv7Xb/GkczmED1MxQ+qvaF6Ld5F9rVQC2in7/wB0dJI9keZ086ud2PhSpxftXhbEmw6u53tpraad859lTv4lk66hhpSJje2T3PAzQm1u0ScoH4InxleRJOkRS9l4HbmN1acnvNZfj2HUwb9qf51P5GgHHLve3M1u4jposLDDoZjY686zluLP1I9K7s8VYEGTI57EehGtL/EE9xGvhR4MfsBgcrzAHQbD3df/AHR7FYcG0YEkwNNDoY+tKXZjj4Z4cAuRAY84kxAHtRO0AgbDWXnDnRf3yNXREONp+8WsLqcNOsBbIQBt6sV5Ne00IKfV9X1eVM6R3tqhK1YYTpX3dipBgyuTObdke+pIryKjv4lUUs5gDc/vc1BMsAO0kYaUocX7VW0fLb/xI3ImJ8oGtCO1fbfNKJIU/dHtN5k8h8v5qQr9wuZeT0AJAHp1PmalVd/wyGC+ZpWOwhDsmmm3py+VU1Xz91FOK4m3cVLgYhjoAQQ0SRMRyIPTah7/AOYT0IplGyMxVhg4MqPIaVJUjmN/7jyovw/tB91xqOY2PoOR8vhQxxrpXFy3PrQbaNx3Lw397+8MlvG1uRHK1cBEgyOtShKU8FxNrZ1MrzP16+tM+Cxy3ACP36daAtxB2WDB/Y/aSa/K8iWMted3UqtXRWi5kbZTxDQpPl+e36UpG9cJYh3GpIhiAADoI9KZ+LvCx1/Y/OfdQvC4TQ6aQfpTFCAksYCx9vAly7cnMNJEwRvEg/T4VNwdOZ39TVe4uVpH3ln0MEH8vnXHCmObxMfjp+/rWPrF22DGewmnpjlDnEO3E1MdK4C9KsIonflt5TUjW60EfgRJkOZVU1PbeuTa1rk26ucGVGRJsTh843II1DDkf1HlS3xTjAt2nm+63gMqrmEZ20UkESBJn+k0xHEQJPKs44xcN3ET0lzr7l/U+6hCoO4EYFmBGexxGxbVFXEPCgLGbQACBECpv+N2ZP8A8QxHLr6GFpRNnyNS2rHl8qbGkUeYE3ZjKOP2cut0z/VHyWa9PaDDg/8AUuER0ff3Cl1cPrtX1zDc6k6VT5lRbCXEmwuJQqc5b/tsc8rMfiEcttqXOKdgMRbk2wt5d/DAf3qd/cTRBbJBozx3tBcscNuYi0oe5bQHKZI9oKSQNSAJPupS/SoDGatS44EzLFWntmLishHJgVPzpi//AMmUYPFXrjtduGyt7DNmIyMLQu3PCDGrDIJ+6BTL2G7XjiGE7y4gDKxS6AJTMBIIUyQCpB2PPWi/DMViRcCXBbOGAuW8gXKxtMqm0QCPaTxWyJhlIYa6FUBKz3ju57R+GfnHhfEbyjOQz2gYYmTG2zddRpTPNP8AjeDJhcFawyAHIhR108X2nPYJPmbjKf6R0pAyRpzGhHPTTXoaA7BuRGEQrwZbwWONshgdVIYeqmR+VbRxG41u1mWDIGU+zBaADBJmJ5GfLnWKcM4e1+4LaAktoTyVToWboANfdX6C7gZcpEgACD5be/QVaolScQd6hsZiXi+88TB2ETl1I9kQNPdPvplwWJDW1M7qD8RVLGYXIxG4jQ+Wo18wdP8A3XHB2hCn4DA/l3X5SP6a02VdqssyAzZZWhXvK7V6r1JbaqESQxkwr2o2ux/elPtJ28SzKW/E/UbD99aGxxCjmHuL8ct2B4jLfhG/qegrMuPdq7mJYhToNAfuj0HP970LxPEHxDEu2kzH16++pbFkD1/vvRq9OW5f/EhnC9pVOGgE6zzJ3NV+6FFcTa0qtbw5MwKdwAItkmPNyzCWefgM/wD5H+tepb0Onxq3ctA27ZA0hhtt42jSoTHPRef6GOk/lStP/bB+kpef+Yj6yhcSZMR7oqbAcOa6d9BqTHL1qe7wrMAUbrIcSPgIn+9cWsbcsoSAj+PLlAyc21DCfw7Gl/i0YHHGIdaWyBOMdw9VLBWMqJKsIMdRGhFUrVxrRzJ71Ox+h86M28fbv3UBPdupIa1cGVyCCGAPsvvy60KdMrFTOhggiPTT0qa8WqVbkSW3VnI4MPcK48tzTYgSQdx5/wCYeY9/WjVu4ImaRbuHEgjQjUHmD+hq3Y45cTR/EvUCTvz6/uetVZXrHPI/f/cspV+3B/aFuI3szfvpp8iT/VXdk6VzgMIt0Zw4M6kQSRJ5+LWrYw4kDXUwCEMfEtRadSrLgAmDt05DZJEqYtZ8QG2vuIg/p8ah4cGKtlaDJP3d4GmtX8baW0CZY6agDlVHht8FtEH9Rk/l0pS3UgWhgIxXSTWVzLOLYhrZBgwdR1n5iieC4hm0bRvz8x+/rVbiFsShMDlPmSIqIWwaf2rYoPmJ7mrY+0NAgV4YobavEQCZ6Hn7/dOvlXd3FwI59B+9KERg48wu8YzIONX4GUbnfyFKnDcNmD3I0djl/lXwj8jRXjt4i0Y9poRf5n0HymukwmRVUbKAvwpqusIfrF2fIlFsLptX3dbR7tD+/fRAW67NpVGZyEUbsTGnlPOmC2OTBjLHAg1LR3j3fman7uqWM4/aViEzXBOjAQP90H5VVftQv/y2HvH0oB1VXbdNFfStYwyKzCYSGqxhbmUNbIBVwVg7CQRr5H5++gq9qLZ+63pK/wDlXjceaJ7oBdpZoB8toPoJoV2opZdu7vLp6bq623MmAPfAjPwnB2MKuSzbS0rEsQugLczP78qlx3GFtIXJlV5KpO+g1B5+dU+BcQxNy1kVGVJlXlTAIPJoM9CRseZ1MXHey2KveN+IPbspD/ZxbVl8Ik5yXGeTOm3IVhbBnkzWFuPy8feL/H7rPh8bcJ8bWWYeXdFXQD0IJ8yxPOruHa1i7i3mRWVra3BmUH2lUncfiJqHtIot4TEMJjuXGsc18iefmTVbsC4OCsayRbUEDeA8wfdFaFdRrQsw5xxFNXqEucCrtxHHhnD1RRbCqoPtZQFEnfbp+lM1k+Ff5R+Qodw3Cgyx8x9aJkgDyA+QpdPeWb2gjih8eXl7Q/qgEfFSffVFXCNm9x9OvuPyJqzxckuzCcqgCQCdtTsfPpyqqcLAlnQCJ8UjT38q0FsVa9pBma6lrdwIhgW6q8R4raw65rjAeXOk7i38QVtA2rEOw0kTp/q2pIxt+7iGzXXJnlOn9z9KEm+38I/WEKqveGu038QLl8lLUqnUc/rQrh3CTclmYKswXadWOwAGrN5AV1Y4YDGmgppwOAyG2zZUS2hMsY8THUx6c6aWoVc+feDazPAgp+zZVQwyuvUH6j5V4bBQeJGjrlMR6ijf/FLV0XFtMXyDOzA5Rrp4Tz/etV+5MZsxVYn2swiJ2jlXNqkr/EZTps0CYptJE+8fv9mqVht+tXmwpBOup5bQP0P1rj/hs0yDuXMCeDiaNgVLIJLJq+hjncJhlOh3r27gCeQPmmh/0Np8CKiw1q5ADrBN2YmRlJTmNCN6IWbDQCp35H56j9Qa829llR3K+PuOJplEfgrn7QZasFTAM/5T4W/0nePKdPSqOItiDmzAC6Jic29w6QJphzEnK6SNOhGs8vceQoG/hDwYK3RBImIZo0nzoYt3liRyR47HkSwr27cHjP8AMqd0HQhXW4vfo3iHj1ZQTO0bg6VVLf4rSZ8RGpkwNANeQFESjG47NbVouWznXkQVmAdYM1HjuFHvGy6mSYGpgmfZ3+VPaPhjk/3JgNScqMf3gSJMNJnMFHKf3t51LY4eHYAsG65fy99ctBCo0hh4QZjTWNuYmPh50QwytbYeLdWaMojwifpTTalVfYw5iq0lhuEK3HyKwUDMq5x0P4h6b6+VVsB2hS4QH8Dg6KeZ8jzn9eVVLXFXBHeIrwFJa2Y0c5YKHTnGh51RwSAXRz10JHnoYOx2oPD5asxjBUYeF+JsSjdSD+RodwlDPyq9jm0PofyqHh1z2gBsAwAOpkRr0125Uu9W9gglqbdgLGF+JDwL0BBPuiPTWuLykXgBOUqdOU7/ABqO/cL2Q0GIB9D/AJuo0qfGuFdXMQASddYCtsNqdGU/SCzvkdyIPigj0+U1VN4ITADLvLN4jIY6awNFjnUnBjNxzudMxnTMcxYdOlD+I8YBOe2oNvYOxgP7Q8AAJZddCYB3EjWh139QZHmENGxtp5nOLdXxdtNctsZz4h7R0XXykGPOr2Dv5iVdV2JGUxEQYJMnY86o9l+Io1y6Lml24wKg6gqg0VW5kakqQNBImDBPBKBciQT0C67Nz91E6jE5lDWo+XEj0nf/AHL9aGdpuCtiLACHKyhnA3DFWMLp6iI5xTLdJ1UmCZI6RvE6SBty0qomKVQA1y3Ou8Aj1AbSiFmtTBkUP8NaHXuJlvDb/ewo9skCOpJgfOtV4P2KsWlHeKLr82bVfRV2j11paxvZvDm+MRbuqlwOHKDLkZgZ2mVnqNNZimjB8bga6gfEevSsq2s0nkcT0+p9SGrVekce4+sj4z2OsOue1h7QurqoACKSNgwGhHr8aReN8GZE7y/c/wAUmBaiIHodh6aU+/8AOuH73uiTnIkACQSdgDtmjlRfHcOt3kyXUV16Ebeh3B8xXVsUsVwcfx7TNsy67W5mOdmeNvgrjtbQOHUKVJI1BkER7/jTRe4xeKG5iHgHa0gAHx1JPKZ6jqRFiexvcYtQCTbbW2TuDIBB6lQZnnp50E7ScYU3cvJQAAOQjT5R86j1PULfcK6uOMk+ftGPStG1hw84x2Oa6j2zpbuAqyTplPQmcp1mRz60b7KWECMtsZVVAgBMkawJ6mADPOle1fDbGreCxr2nzIY5EcmG8H68qqrlV2Tb1npVbrmoYYfvNU4PiwUAMAxPlrU2KxEnIvMHMeQnQa9Ykx6cqWuBYwXwIYj8S6SD8OdHUIS3PQT7/wBTTNY8GeUuYpwRg/WAu0PaazhlKFs7nTuxv5yQd/3pS/Z7TPdM3QDnYqB+FVUH05/3NCeI2g+LutoPFBMdAoP+6fhV3vbNrKADcZQwEaCTLNJOgMefKtAJhQxMQzngTjH9n7QfPLIDMECR6MKH4rhmSCGDemn/ALpmS3ngAwMgaIHXSddeVUsZgkHhiSNzPltG3n6etQNUA4rAyZ2w7dxgi0CIOoggj3fnXWPV7jh2lgHsjxGVBdASMnmTv5URGAJXoNpOg+dcY/DqgIyFzNghp8GhC6gmJMRsaPqSMDEpSSTPOH4MW7uKAZDNlSckBQc2oABMbfOrxVmUZRCiPE2gMbRO4G/n6VEbbK+IJVRFu2Mq6jcwNh0ojdyooJUsY5mYgee3urKtKhgSM98Rlckf4gp7I21b+UaH1ZtPka5cFfwrPKJPvJNXr9m428L5b/v40IOH8UnmB+bfpFR8VbaTg4x7SOki+JoVt7ebLnYGJyk8vhJqbu/wv7j9RHzml6xfDjUkXQDkafDoNVA2WY+QMmBRqwM6K2VTmUNzG4B5Cla1F+cMcj35EO56R7ZEmdGkacxrIjQz0B68qA4+M15TvmkDlp3bQfUTRLHO9sDIrFiYAzDL11mDtQq7xEl0LFCGUw2XKSyxOuYnbr0NVZRp2zZzxjiFr3XDCe/mcEd2zwHtK2Uqh9k7acx150Zds2kZhr4TEe03XY6VRscVnMJMLEkwyzvEHUkac+dEbTKYZW9D92DroJ9+/M0JiG+dcn9JbDL8rcfrODYDRmRhGwYBx5xP6NUd2xlMGNFfadsvnqPiaKojEcj6HyI/XrVXiNoggwTKssgSJII1q1VrFgrex/13g2QAEj3EDJbVm1K5otAAgqdxsPvH89KrW7ZBggqRvPL3UUXCPmVoJEpIlWMDfz05RV3iOJW3ba5dUZVBMzmGh2htZJgQDzpzTuaQSwMFcosICwXdv5gABrqDqAJG+pOsb6A70EwvGGtsSFVhGXVjy00gbafOgV3jMmTvqNDsDMgeWp9ZM17wPiFrE4oYdrwttEgc2P4VJ0DRrHwFA6tpfcI6umqVcN5jKe1L5MuRAP5m8/qaocX7Ulwou3LaA6BQIny8RLNy0G9HrvZOwAwYQNMtwlmAgCQ5BzJJHtarBggc804r2HxGOti7hwIW41tbbtldRAkNm0zK2h1M7gkakoZ3/G3E7p1ofkXmaHY4O4wl2wp7u5cRyzbwSJKmf8oyGiV/sorok37klsiyUy7HkV3hdh1FWOGlkyrdYSltAzbhiFCs0nkTNCuHcbuHH9wiK690M88tM+aYP3WtKRzJHSpYkY2niUHc7hBnaHgl3BobpYMtuHFwDKVZTKkrJ0zQNDz2iaMYHtDae4GLlA33XIUD2tJ2MT1oR/Eji5Jt2cuVFl4OssGKzHIAq0es6aUo4bHMWAWSSQABuSToPjXdZxx3lugrDM13EcXshwTetACf+4nl50Av8YsrcJR7bSWbMWgCDIGbKd6EWuzeLKv/AIZDowBUwJBAMo0wxB0Inn6wOx7XcPcNu8uVhB3mQeYI0Iqy6iytcAQXwlbH8UaziTcRDClXDZSGzEFRMbafGmJ8OrZJVWjqoPpvWZ4bGeIMpyt16+RH3h5fCnrgHEjeEndgQR0ZdCB5foRTCXddCp7xa2g0MGHaJF+yuH4qhIAUXCB0EgqPgGFathuJowGsGst7fWJZ36Mv+5QPp8KE8K7avZNtLpz284JYyXVfvEEHxb7HrQUpa6gWJ+X5SPtG94R9reeZpvb0hsMyyVYNaZWViDD3MjRBBjLmJrJO1uENvEOAxYHK6k7lWEiTzIgiecTTNju0CYm4H1UIpRM2hyk5mJEwNeXIDXfRj4F2Ot4qwz4m3q8Cy2odbajwnyBYswBGxFSgFYDkcxim0KzKScEY4mZcB4bdvz3cZl1gmNBHM6c6ZuHdmMbcTN3BA5ElQT6AsJHnRjs92GvYfEOkp3ZzDOSdR4T7I3kcpHPXQ1o1tYAEz57fIbUK0qzEj3jyepaiobMg8d5kCG9hLoJVrbjkw0I6EbMtOS8bS/YUrp+NeYK8vQ7jqCKY+K8Kt4i2bdwacm5qeqnr+dZ5wfhlxDdB8InLMaMVYgkCQY31qtbbT9IHXW16qkuww6/vKtvA5iWMzJMbSSSSfjNU8XhgHUMV3fSGc+wf+3sN9/pTLcsROhMe0ZyiPRdTQ/HcJckt4lAz6SoOqgDqd9x0rQa8WgBBwJ59EKcmTYa2zZAsg90smY6HeD+XwqRLCJ94DXUIJM+bNLT8Kn4WQzwPwAekb61c+xOHJUDXSZHWfX5UhbaVcge0Kq5HMpZwpEWzsTmaZ0I5trOtDeM6u6y0/wCEQijeLhLHQE6AeVMFzCndnXY6ESPfqNPdQ7G8QFsHNf8A6LYVSZMc56/KuqsUfMe/6ySpPAg2wn/VgEB2tqoMyRJk+LU6zRbG2iRAE8tI6g8yOh+NBrfF0W4P8OdCZJLNOwiSAD5+VE7PETdE21G066GCNNI/WoYNc4KSxHTGHle+zncj5/pH5moAWAgXCPcP0ipMTZu5WJIEAnlyE/5qBXCMqtcu3QzDNClog7aDQVBqan82PtIDK/j/ADDPCnz2kOUAkBY31HhkfCadrNtgIAWBoIJG3lBEUmdkF/wlJ+7m+JYx9fhTzYcRvQa7Grdwvg/zCWICqkyhxO8VQs4YBPFIhvLaQTvWT4rD3HcuSSWJJ95nlt6VrXHwGsMJ3gfMUjYjB5SZ0rY06ixd7DmIu5Q7QZX7N417TA75SBtIg6x5HzH1p94Ss5yAwRiGXTTUeLTWPFPxpE4Bhe8vECJIH571ovC+GoBGUeHSfeRyrOYii5jiOZNtYBnuOUqngIB6xtAJ5aco2O9Lf/NTC4BnuZSNfANzty233NMnFsCMmVcwzaEZmIIgkiCdtKWLuAg7a/nTR0o1a7iSIFdR0DjAMKWO0U6utsqJLN+EBS+ukE5QfWsT7W/xOxGLchIs2Z8NtQJgbFidz6aVsvDOHZxlMlPEhExoQwjboaw3tZ2BxOBulXtu1ufBeUEqw5SQPC20g86W06KvynuOIyzbjkStgu0rbXNdDDRGsaTHKuezXZ3EY/EZLPte29wmFUT7TEa7nQDWdq44VwB3YF1KoN50J8h9afP4UYgYTFXrF3w9+F7u4dAxQt4Z5EhpjqvpR2YKDt7wiqWI3dppXZnh2Iw9sW7+KGJIGhKZXHq+clx5kT50akCkfj3C8Ravtdw99ravBymSpYCDMyAdAdutScF+1EXHvu9wIpyoAMhMEliFAkAAmNzB00pFskbpqCoKuc8Q0OJ27uNWyNQPaPI5QTl89WE/y0V4D2ZXC3L94sXa6ZLHcKJMbny2j2F00rKkx1zC4u3efxKSSCuzI3tR58/UVqeD7QfaLOaz4gQRnggDrObmOlWRie0jW6dagHX8JHf6zP8A+IUsbN2Izo8/zZyxHl7dLHC+9F201pM5F20DoSBmcDWOUT8K1XtP2dOIwvdqPGnityRqQII8swkepFI3Zzi6WXVFt3FuE5WJIIkAqfCRI3IiiXN0WDYyP7mZtJ6iEDvNO7W458Pg7fcJNy7dsWgQJgOy52PTwK2vKZqhx7AWLuEud9JyEtbIIDiFmFJ356bbeVUbHatGQHvwVmYdiNYI0zeyYOw0oF2p7Rg2ibf3j3atrER4iDp1j1PPLUf9QSyo7VO4nGCJ3wliWjPbHeKFjFQdNuVaD2GxEi5vo1tp8yHU/EBazS0da1/sdwQ2cOM4h3OdlO4EQoI5EDU+bGr0A78iTqiOngwJ20w4ZL3LVPmKze5Z1E6Mux6fHQ1pvbQQLvmyf/qv1pHe0DuK1fSFBS0HtvP/AMiOqONn/iJc7KYrDK479GuXMwyE5Tb5RmTQSDzMjyEVsWE4sGHi8J84/MVhQsFHVhsCD86YO1HE71lkNm4yKwBIU6aqp0HLntSPqiim9QvZh/6ml6bUdUNnmatieN203YbTvy8+gpb4l/EGwmneAn8KeI+8jQe81koS7ef79xz6lvjTBb7IOll3dVZhbebYaGXwmHgiDHONKS2gkAmat2iTTDNhz9B3z/E0Cxj7t0SCAp2MknUTOwFdmyAsRpEfKln+HfEi9k229pPy0+OkGR1NNr25q6gKxX9J5vUFjjMBti7R1aZgAqCY0nkOdDuKcZtptazN/mkKDE7HcxrHmKOWbEFiAZJkyBofIkjTn76X+0qf4bmDvI29tgFB9w0FFKKBhTzBqeckcSphu2bh4Upkg6C3GvLaj+GuXbgUtcjMocZT4YPTzHMUjYLAHSnTstYItMu0MTsJ2XqPOmH060L1Dz78SDZ1DtAxOsfgVCSWLeJQYJ9mdesadKUeMMAzFAFRjAXKRPnOhBI6dKecZ7DasfCRqfLypO4+TCrJIOpB+A095oSlLnGBLfNWDAVm64YGZO0HWR0PX+9aNgb2ZFePEyLmygxI/KDpFJGFwYkE+6nXhCH7OoG8tP8ArP791MagCpd6jkSiE2HaTPLr5jlynXTcD60pYjDksYBgGB4402HLoBTVaeGBPI/oZoMLM/Gs8XNauTDPWKzDvAsP/hWwSwIEEZiI1IGgplWyI1Zv9Rob/wAbtnWAf6f/ACivhxhfwf7V+tJMtSlsWEZOY3/yMBlO0u4y2O7IBJJgAT1IFBuJcFZx7JPpV0cY8iPSPpXx4uTyPx+gpzT6+uhdpYmLW6Ky1shcQT2e4c9p2BVwCVOxg7zrHpTfhbK5R4m+P1FDcPxAnl8zVtcQT1pezU0s5cMeYddPaFClRxJ8TZBjKWJmfkfKh+KwDEyFM+761a1PM/GvRb8vmaPX6otYwAT94FvT2c5JxKS3Fw9nNczKFlnICnXWI5kkwPfS5w+/c4kb4e46WQAAgK6tusyANIBPmeVM/E+HC7ZuWwBLKQJ5GND8apdhuBGzhxmjM7ZzI1EhRl16EEUudUpBM1KqkqoY8b+APoIj4rg32diLsKepPhPmp2P50HxF8M47pJG/iWQfceVGeO8VN++5cwEdlW3yUAkbfiManeqlq4GnLLRvlBMesDSiAeZuaXQoih7eT+0uXUuKi4i27IZy3EDEqT6HQijWF7ZXn7pLCBbgzBlMG20gQY3DAiZ84k0MtuDgrhmfGsGouzN1EvB2JzAgKoEzmMH4CnNMw+EscjJQkD/f0E83rl26vpqcAz3BcNN9Th3EOrgrImNSGgDfY6DrWi4KyLNpbSI+VBlHh+JOu5Mn30C4ddz4/VVHduU01ksHaTTncZV3IHrWb8Y28sFAJ5x+k51LVrUWOBmDmxh/A/8ApH1rP+P47D3cZbNhD3ocd5cBGQxyge03VgR7+WiXMEmJQi7OQ/cD5ZH+bIQT6Ex5dVriPY23hrtu5aJCZoKMZIkEiDzGh3o9trmptwHaE0dVCMSxOfHtEvEcA7sg94gUsVXMY1BggxOo91OHc2ksWsHIc3Ze6NPYXUDTYs2sjzig/Auzwv3GuXQCrBiNdZJgE+lD7NlsHibWdZnkupIIPzrhXW4ZFfLqucY848faQ+ptbbuGFzOuE91hcQXNrvMp8Mn2Y5gEQW3gk6cutPvD+0Nu9pa1MTkPhYe5pn1BI1pM4fwcm4b2InuSZFtXAc+8gAjfQETyNOX/ACjhb1tbmGJttGa3cVmIkfiVjyOhGh3FEQW1oM941qfgrQAuc+47QL2mw7XUuwDmDrpp+Bf/ABpJu2GTRgR61rj8JS6A/iVyBLKYMjQ+WhHypUOMDgrethxJBYCG0ManmfWaDo/U7dIWG0FScn3iFulS4DBwQMRLmmviuEVltFgD4VPv8Q/SoMR2WV9bNwEH7p0PzP5E0cbhveMtptCLQ16NqR8CRV/VPUKdUamrPbOfpLaGmzTls/tLfB8HbW2pRQJHIV3xeyGs3J5W3IPMeA1X4Bd8BU7qT/f5zV3HCbbjeVIj+YR+tLqfMO5JJzMo7EX2W9CvkMaE6r0IIPIyK0Kx2hBORyEflDAo38jc/QwaE2uy9u24uWtNRIjcSCdtPlVrE4JGBBUEHlFaLagPYWAxMu2sYAzmEVvg/fn3j60M4phDcVgsGSOY2HP10qi2CNvkXT4uv/mP93rXow6sAVgg7EVcYzmLkNjEuYbg7AcvlRTA4cohGk5idj5c5/cUvixG0j0Ndi442Zh/UaZst6q7TxAqpQ5hzEAlDET5DXcdTQLHcOLFYk9TER0Gnvrr7ZcG1x/jUi8TvD78+oH0qtVYUg5lmckYxO8PwTblRZ7uVQFCgQDGUcxPLzmgx43eHNfgKr3+0Nwbop84/vRNQptGAcStTbDk8wwlwsSCFiD93yNLygjYn4VIvaQfetj4V0ONWDvbX/T/APzSw0zYxuhWvz+WWRertMRQ5Sa9zmsPpgz0QfEKDF1Ph8YKDK5q7hkNUNKy3UMYLN8RVlb9CbNo1etWooLBVluTLqXqnS5VNEqZUquZXEsi5UjXTBymDBgnaeXzqqtupVWpGZUqILXgdm82d0QkZs2dEdoTQmY11MAdB7qOYGzkhAttBGaFEcwBKjRTrvJ2NJ3EUxNou7NaCtcPdiCXysdQYMEEa67T1iob7YnE22QOygiC4006E8xvt1NaS2gACD2FsAtxKXaHEIbV024CXMQ+WNiFOpHkTJ99LSOVIIMEag0y3cDa+zWrbXMndzOhO4FTcM4Xb3tWWf8A+pdED3Ax+tO6H1KrT0Mu0sSx48f5iuq0dltu4HgeZD2RxhDOSfFnS5J9SrHz9qm9+LurGYzTBY6GN4UchVDh/Br11pfuktFTlKAZjJiIgQI1nnIo7Z4b48zwcvPqQIBjkAPnWc9hstazbjPj2hggRQpOcQe3FiTqgbzKiP8AURXmNxpCqO7tgOHGbJrohbwz+celMMUr9pMeGuBFMG3MtEiWWCPgd6Dbayp3l0UMcYiTwTja2e9kFiylVIO0zyPxoHeu3M65YBykaOwkjU7jSd48jV7GcAvISyjvB1TX4jcVTOEukRkb4HflB5GvWVJo3BtRxkgefYe0x2NynYwOB9IW4bxG5cWLzg5dEBIkAb6gCfz0p97LXymCd98t1nQAEzGQGANWls4gb60t8K7LWIDXnuBe7zkSo8WfLGizB8iN96asBdsLGUNlXRZjKByhVAyx6Gsa7W1FAQe/v9I8lLA8iQ3u0yd2EssTcMKAysrCd2KuB/7IqXD4dbaRPmSeZ5k0vfxPV0Szibd0jIxTJupzgnN0+7HwikniHaXEX1Au3Tl5qIUH1iJpaunPzCMg44mi/a8LcYqrLPMqwAn46/A1NYsC2HuIc2VWC7R7IM6bwRHupM7A9nnvXPtCsES2SoJXNmYrquUkSsHU6eXlo9rCP94oRGhUEGfQk6e+gX1KDx3l1bxAXZ5wCwnfUUcK0idq77cPxSNbbMlwM/dMfZIbXKRspnQctRtFTt/Etckiw2aNi4y/ECflR1rbGRKscxku2fEw5bj37/OfjUD2qodj8XiMSly7ey5XfwZeWXwsOuUQN9ZmjlzCmhHcrEShrUwa1qqF/A6lkOVjv0b+Yc/Xf8qMvhjUD2j0o6WYi7UwUqk7iCPePceY+B8hXjJRFrVRtZphbYs1UGstRlaINh6hazR1sgShlM1UxBok9uh+IWjh4MrKjKKiIqcrXBFXDSuIX7yu1cVSD14Llee2T0gIhSyik0Xw1paF8PwxOtF7axQzVnzCbwJct2KsJaFUlv12uJqBSJxbMIBBXYihdzGgDehPFO1du0JZgOg3J9AKItee0oY2d6KH8f7R28JZN1zPJFG7NBIA8tNTyFZ/f7fsf+nbY+bEL8hNVuJYz7eiKXCXFJORzAOmuVtj+elG6e3BYcQZI8QhwbtEMQ3eYu+upY5CYVFGyqvnA6k0zYftLau3Fs4ebjcyqnIi7FmJjT03mKzDFYYI4VXV9QCVUgakDSTrTpwd7eFBFsan2nOrGNtth5Cisi9xIzmFO1xuYXDi/bcEq6h1yxIYwIK6ggxuTv1ofw3+IFh7cXhcU7HQsPiDm+VU+13am4cP3a7XPC7bwsba9etJuARS2VnyA7MVJHvgzUpWNuWkGah2J7UNeuXrJhrdvxWnjKe7zQFYabA6HQ6GetHsbxgW551mfCycGzObqwy5V7ppZhM6chrHtdNqr3+1+IbdlPqi/OAKHs3sdvacI8YntJdf2SEH+WCfif0ih/2l5JzGTuTrNDOzvE1xDd2/gfdYJhusAzB5xt8KZbvBcqzmPy+lZF+kvLYZo4liAcCQ4h1FuXADR4Y3Pu6TQtccRtmHozfWuMVdEnn5mlPivFWa4ySVVdIGknmTG4p/SaMIu1uYu9hJyI4LxMhtWIkQSW5SDGp20ovgbigeCANyxPP02rLIHlXjWwRBAj0qb/TRaeGwPbxJW3A7TQeNcfsle4F9Gkag+JQREAlRHu12pN4hbtqqW0ytl8TOBux6E6wP0qgBHPTz+tdWVLmEBb0Gnx2pqnT9L8xP3g2OTmal2Fvp9ithOWbOP8+aW/Me6KYO+rNuzjvhg0tJaDl5CP1+nOjX/MrdKo9ZLHEkYxPf4kYBbmG72PHaIg/5XYKwPlJB93maQTw+6O7GUHvACpBEQdNSdjRrtj2kuXFW0PCjeJo+8QdF9BAPnp0qngOPZbaK1tXyeySSCOfKirvVBjmVPeO/Yjhl3D2XFwjxtmVAZywIJJ2k6aD8PnTCb9I3CO3qiVvjLqSGUSBPIrvvzE+lHrPaXDv7N5PQnKfg0Ggsrd2E6Ge8rgwaq/aARO461x9oquJ2DLLWAa4bCiq7YyuPtxq0rtk7YSqt3D1KvEK+bFg1IJEoagYPu2qEYpdaN4oiKAYltaZreK2VYkLCozXhauTTYMSIlkGugKgFe56ysT0GBGXhl4ZYmiEUnWcWV50TwvGTVcSIwBa6C+tUrPEVPWrIvCq4k4gbjuIYGBtWc4vEZr7Fj94jXkBoK1nE2lfQil3iPZCzdM6qeo39/WmKnC95RhE4GuS4mNydhuZ8gOdMi9gFn/qOR00Hzoxw/s1asjwJrzYmW+NGNqjtKxZ4dw0qwd9x7K9PM+f5UUZjR8cOXpUiYBelAL5lsRbNosIIkHcGqF/swCPBKnpuPgdRTyuDUcqkW0vSoFhHadiZjc4PfTTuyw6rr8t64Th19trL/wCmPma1Bra9B8K6BUcqv1z7ScCLHZLspcS4L16AR7KDWJESTtMchT1chhFUPtEV59pNAcljkywwJTxXAASSKD8Q7FC5uNfxDQ/3pnGKNeriTUhmHaTgGIj/AMO25XG/0z+tRjsGw3dz6AD61oP2uvGxE1frPI2CItvsoin2C3mxJ/t8qu/YGAgCByFNLEVEQDyruoTO2iK7YRulcfZX6U1d0OlfdyK7qGdtihiuDm4sMDH5elLuM4a9nqy9Y1HqP1rU8g6VRxnDVblVktIkFZmttgdq6phx/ZJSSV8J6jT5bUMPZ+6D7YPqP70wHUwcjwHErlkzbYr1G6n1XY/nWhcOxgvWkuRGdQ0eu/upR4f2XzEG42Yfh2Hvjem+0kAAbARFBsIPaWEldKjy11XmYUGWnBWuwtRXMQBQ+/xgCunS7iroApevXJJr7EYzMdTUOlWHEgqDPTXJFek15noy2kRd9Mpn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14" name="AutoShape 22" descr="data:image/jpeg;base64,/9j/4AAQSkZJRgABAQAAAQABAAD/2wCEAAkGBxQTEhUUExQVFhUXGBgaFBgXGBoWFxwWGxYXHRweGB0cHCggIB8mHxccITEjJSkrLi4uGB8zODMsNygtLisBCgoKDA0OFA8PFCwZFBwsLCwrKyssKyssLCwsLCwrKys3NzcsNyssLCw3NywsKysrKysrKysrKysrLCsrKysrK//AABEIAKgA0AMBIgACEQEDEQH/xAAbAAABBQEBAAAAAAAAAAAAAAAFAAIDBAYBB//EAD8QAAIBAwMCBAQDBgQFBAMAAAECEQMSIQAEMQVBEyJRYQYycYFCkbEUI1KhwfAzYnLxB4Ki0eFDU5LCJHOy/8QAFgEBAQEAAAAAAAAAAAAAAAAAAAEC/8QAGhEBAQEBAQEBAAAAAAAAAAAAAAERITECQf/aAAwDAQACEQMRAD8A9RTU9MahTU9PRnqZdSJrLb7rrUdy4d1FFHpX3DhGoVGIBxEFFMmfmiByTW96qlOmriGLgFATaLbbizGCQqgEkweIydXE2ia6eugfwqaj0zuKshq8MFyAtMAinCkm0kEsecnR1dRTwNdjSXXdGoWuRruloORppGn6adEqvueIHPIxIn3zxqkGuHaTkGDhgOc+hjUtWjaRdkTEnnOOw9f11ERJz/E3/wBSfzx+WrE6iq1roI7RAggiSsjPvqDeBgajMZFq28YBLEj3yurG5EW+5Yn7x/Uaj6lLOyqT8q8Y71DEn1x+eqnXOpUQ1Ix+GpceDy2fbF38tLpjXrkyVEcknHHvkH/p1c3otpm0cEH/AKwTobtR4dQgmAcT7XFf+kgc9mOoId1u2llWCZuMmAqzAZzwB5ZBPpiTkRptUUGXKqI8Wq/lIg4GeAJELEyQTxDS76mKdRmLGmrgEsmXLCLkBzb24E85EaA9T3RqECBTpqf3Y/CCe5/9yoZ+gzkmdDTt1ti71KlQG+oJtbIVVIYKRAJ/AI7QTPmxeo0gKG5tA8gKZgG1ORMCBEe0/Q6Z0nZE0jIJLBrQTkLfwSTyRaSfc6tbqvTTb1rCxJRz5gxGCA0GOJfjVQH/AGVaiio9SzNhZzCwuR8x+bOTObfadaqiIVR7AZInA9vprM9QBSosCkTTJUCpcRAgiFAi6Z80g8TOtLsv8NZsmB8ghB7L7AGNRYcw0xhqQjTG1FPTT69cU0Z24UE9swCYE8kxxpia7uKJZYBQGQVLoKoBH+WROMYIOedBgus7lqtSt+7R6ki0o0yolVCNcA0JJu4lh3GLHVt2TuS1tWrSenTLwlVmRlqwwYKpcJIK8GIOOToT1nozvuWe9UKsoU0jU4DVAz2m8pa6ZWGBDZHc7r4KKGm7KFDXBGtMgKiixZ5kBiSDwxfWmV/oOxphRUhjUN3nqKyvBYmArksq5gA5gCdGlOmA6kU6y0cDp2mjTtFhaWlpaKWm6dpp0SqlYSfp2Bj8/XVWpX8MYycn0xPP341frfl76r7ymCpMeYA2n3x6fXVRT3U+RRMhWM5+UMoyfvx9ddQX1WngeWOJEsDOm7uu4EIPPaSszA8xk+5Hp7icamoUjDZEsoMdpOfXjQP3MlGBM+U8cZ4/v31SrpN/sCf+upq5XdUQAnmAJ5ORMwNNQeYj6/q8/wD9aJVXe07glQR4iqbWIyJU98YkaDUEVyoq5qD5TgXKIyI9/wAQ50a8dUFrZt5iPTtnn2GuV0V0puPNZxHvAYe3H2jQQV1AWWqeEgdizCBiRiT3PaNDdv1im1Dw1F4W1JqECWiQxUYtkCAP5atbzZeIUdZLK3Hqskcd+PyJ11umKEmBMgAj+EQB9Txn3OgDbfd0yf3lJZUkTSqAnyhcENBPtnMe2tVt6oZARkHgxGh9LpiYmTH0j7flHOdFAIGOPbjQkMOom1K2ozqNHJqwg1Amp0GiMr1bbUq25dSqWkMNwDSDF7KeJe3DCRzJI9Bzpdl0pKdpJZ6g5quR4jD0YoACBOAQY0Dq1mfcCqpNuRC8tTNoUiM5NIsI5BX31oNjugWtUMVzabSB5TBEkCR6EYOdVF9TqRTqNdR7uvYhbA4yfrqKnasB9fQZOpUeRI1kdv8AEdNqq0+7RmDBJE4JwTwY1ok3iLCkiZiOcngauEq7Oq77xQYyY5gTH1jVTqnU1QFZz+KOwP8AU9h9PUaytDe19wC1CndT4BDqokehPJ49AdC1t6W5VjAYSORwR9Qc6fOvP6PxLD21FIZZBuBV1IMHtH5H376M9B+IGquaXzFWHmgRYwkZBie3H6HTE1o6k9s/X6HUNY4g9zBgE8kaW73IUREk9vr66o/tp48oHobvXsZ9/TUXh9ZSU9fL983T+g007soo8pJgD/LAMSfbjUxqAhsZt47xB47dzqDdjBjEAATFuW4Ij+50FQ0QxhifFE/MIkBgRHaO2Nd33VFp4YC85i6BI4Ld1/rOrKMCQGkBcycW2kXAk/nJ5E6wnhNUrE1rpZ5sUXsVLqpMA4+YAA8QSRAEkoxQ3R5OW5YnMk5n7n276t0eqCkjSrsrAkBFZ2DBTddAni38joL1laNFfEoM4hmVlachFJMYn6EQD6HnVbdVpSmFtYszMLpIKqijkfiN4A4GTqo11Deq6AqwDRlSRcCIvGMGDIJEjVncDyNAmCMewb+eP7xrA1NxVog23KtHyw/mmT+7FMKfOzKoygPE5nWv6b1Ebik5gcAgTjzMbcTIOAYnuOONRVymCBOPfOePUeg1YUYH01CqDOf9h/vqcGRopjaYw1I2ozop66W5JstUkM/lUjkTyR7gSfsNJdOoeaoSeE8o/wBRy5+wtH3bUjKhR2ql3AwniimApiEWgygAjIi7nVPptREartnMvQ81MmFtRrhShuZgZMRgiMHRTYp+7DHk1Q33LAa513ppe2tTWa1IeUEwHUkEqwODkAicgjBhjOgR6buWdRepR4FykR9xOY+uqXxJuKcJRqXxVMAqCTcpEDAMzP1gE8aBbDqiPtqR8SoGUWATZUJvUC9SJ8SVUEf5jg4GiG7r1R+9V7qgDU1uC2SDJ/BInAJBzaPTTDQfrexabBWl6KIwBSDeqiCF5ta3jnDRxGjOy3waqKhLhKlNSREgMrFWX2Kkgn/V3nA/4h2dZ2oOckghVKBkWqBIDFSDDTEe2CCM0OnOqpYAGBFSoFLArdEOLgAWRgT5oGUByDqoB9d39Wo70nPnDkFRxdJE2957e0a1XTd1Sp0kYV6lJWFQLTW01DJYFyASGK4OBg8+mrHU9utWkjnw6NQuFBVBeKlsKATFwB9MERmNUm6buKHlVadRHe5UqN5hU8p8rSCZbkEnETzooD1bYtuN0y0H8V1CC7NrSi5ukxwx8xyO8gzrPhX4c/Zwa1RnZgCSkWgMAQecnGBxofudqNu7Vnqt4jyzKDABYp6gZimoVSclSB31r+ndVpVx+7aSOQwIb7g/01CM3vertYWCwxiFLCC54E/ccZ51DuLVUNT3DvUan4oDKUpFFIviEuwDwSW7mBoX1QGlUIKOy0aqWBvmYXqZ+WGwAAT6j3JLbHfUjRq013H7RUhwnhA3olpgSymwwMzgHAGiIj8ReGxBi5YIySDMnBjIPr/Z1VanJYEkDyfXDE++vOvhHbeMaAcioqFmw4EBrDBAPPlkpHGeQdehVqkB2OIAM85gnj7jiJ1FC+rdQSlTN2S7nyzki8TAAmJCjvyNZHa+Iz1np1LSXpjzNClCHCvfdjzE3KOxUwNaGn1sQP2gCmWEAfPexaLAEW66bhHuM6p7/aUBTo0QKZLlqk1TY8KsyzSCGJhbiPwkEaCt1vqBHhmpU24qNUZ6nheRiq0/3QnPlknLZIgQZOseNwQPCUkS7eEQAWUHFoJ7OoUHj5V4jW43vTaSU1qQyo1GXQXhriy2v5pJChshgQIEx3yj7baixkeqXJLKUhiB5irFWQSDKkGO3rkkH/h00niiflqIWIJmor9iuSFiHIJXuBxM63a7FaSkBmY4DMxE5N0QoCifYZ1nekbR6IiBTqOvkREkpTBHdpJMSJ/zHk6utuXRjejXtDOzsQSE44NoABIj3zJ0IO0zyAQDJ9yAP99PQzP1Pr/XOqQ3LKxmnVVe72iAD3yfpODHpoiFAwO2jUMOozqRtMOikagUFjwok/QacyFabfxWmY/iIzH3Oo2EwPUz9hn9bdTVDgf6l/IMCf5DUjKKo0bdiPwlmH0FUt+g0V7nQ+nRmgE/ipW/cp/51cpVbgDHIB/MA6qgXXehU6lejWyrmoA4AkVAAWF3owsBDc4A0Pqb6otd6a2ugdy6NKuCWgBGAgDv5pMT9BparXVlH8Ck/wDM2B+Sg/8Ay0GqIP23ykx8zC6ALgik+pJdVwDGZidVBGiu5qAeJZR/0fvHyBOWFq/k2gb102oqGk11SoLKQ8oXxLSQym2cL52iQFWfqR+JOqWUnVfmK9oBIxdEkZjWZ2m6ZqNPxKZWpWqyDlG/eC6rBJlBCgSLQQRGRipqCjsaVQ0xLu4om26oXILparZwjX2+3PoYv7taylr6lzUxSNN4mfM5CyCVWCis04MgZxA/o6hq1YQAjKltqmnALPhe8ehz/PWn2Vm6phSfDtJUqq2C4YYQYkHBHrGCRoA/Si7w9Yh2cCUMlADByDMnJ54kgaHPtCJfaGpSqfOFvlGQMFhWqIbWhgYJIwZHEapOmMlOQyBlEAwQtwlZHtMGI7aE/sIoo17uiqLULhGp2KjDyuHa3B4qFefxRoDtTYCurq68NDsx8zlVgFgIUD2GDzA1R6LVR61ZKRIpuBVpsOKimQzI4UeWShgHhwQQGjVfYbc7naMqsWBLU6tNiVFSCRazEXAWnAwCeZB13pW2JqBxViqG8twZmCqWV6dXIGVKkAAGUBkwIyq1sej/ALNUc0ghBzYSaYUkkASFIAy0A8ROND+p/EaP/wCoKXK08yt5HlqMY+XygD2YmODqb4rqsnhICCr+Ia1xClgEUEyO/mAwCfMIGNUunbJqRyErLVZy0q7vmBKowJZeAxXMAQfUgJ0bctUPgsA1LwzdyCMlStwbEmCGBmByRrRV6a1D4e4uIBkRSWahlu9sCqRDMe4Mi0AnVPp3ThReoDeLnlPEIvtCqArd5yeRJkHVjd7QVitKpTcqQ2cuPwi4OpmmVI+aQfNicwI54ZpwxW1rW8PsLJzZ+Hk9onBiDJFfttEozmglRCSLLFVqrn1gdhMt9SPl1dZKzePSrU2q1FRTRql1QKjC0PDMSXJDC5Q3obQfNl+idQULcW8Pzqhc4FMNli3JloIJbEhe0yGp6LQZKTSq1AklLVqVLEdaZVTexYxUSoAOBaJtnRFXVqoBCgEhWiVlmMtBnuZzoNQ35Qo6TgMyrJuahAlqh9yAw78+sa1exWlCsUBJX/EIJBGJ/wAq4+nsdBHuXIpki4MQFCTgKCxBi4kkzE3Z0R2qkIAe36dtRHb0YJIUSTnJ74gE+3bmNS7WsWGYxAJGMxnGixK2ojqRtRto0Q0t0fKfox/JG/qRrinT6gkR9vzIn9NSIuAxj0/ppK1oHoIA9fQffTQf11UTcEnzi0jhTHpzzk/0476od4gp3O5AkMzk8CM5+i4+2g3QXarTeq6MGvbBi/wnVGKmDFwFmfVB9Tz4vc+DYJHi2UpAJP7yoqnj2J/LRva0AjO4GahDQOMDH3g/p6aqRnes7EVatIuRF0MJADtGBBkQWKtHoTOMatP1Da1Chbwa24IK0yCt4ESTcQCiiZJAHsCSBp3UUCNDAWtFpzEAyPoUJj/Q49MWV2lPdCnWwleixBZRMEcqyyAynkA8TIjRIG73xRVvqgAFUCsCFDkSWhalpB4xB7Z1n+n7Pb7msn7QGhgcAshuLC0mByboBBBM+mrXxR1iit1GqGNRapkindYABdUVisA2OACCWh4MxgXUqKxdzvCqkeUlaZbEW2qBbd7ADlcAjFL6f1ajuqFWrRpVq601CspFQMPDqC1VC1OWFrDyyTaSc51S2/xnWkXkuCpBBAAIIxPHIGJ9zMnRE9WrPUNSqPGR6QNP92wBSm8krK/NdY0AY8TvGs2u0qbrcLThQxsWQpUKqjJaTkhQBPcgag9F+D9wP2c1VSFqMXtFzngL2UknyxxGMam2jI9d6trrcVBLGoAGIFpgmwspiYHDwTIjUnS9mqUgiiaQhVnuAD3wT765sadE1d3tipMWM4LOT4ddCIUkkrBptheCQec6VYH/ABZ0pt1YLvDe2vkKXg+HkRzBa3jJjGqtPrIpbmsLahAAgilUtCkJgkoMFl+0g8EkF9szip5iS9FwXJGXQqyuQAPS18e49NP+KabCm1cuxWkJangiJi5IiGzmZBAxHeAZU6mNyUClSLJfyTjElDGCTKzd2ypwdCtvvU/bLVRJpgqWt8wckMQpk4i5cd59tTDqYp0am4UXgU2ZIEBjELj/AFQM++hHQK01zT5tFQT+JiHYXN6yHUz/AJjojVblhNwMQCGB/wDbeLvyIV/+Q6xdOmlKijOCfEqsahuC5WowK58oJUrk4yZxrXV6wVQzuqAZLOwAAxmTzj9dZTd7ejU2+5RXCimfHpPVRkDI4tqU1vAYx4NMjEnHPOgM9S6WaNMvczK4BqKIUkIMIhsMADESJ5iSTov8K7u6kQcmm7KxU3KFYMVhgOORI/Qar7+uDsgrOjNaJVgRkrMeJEXE4NrASSOYBj+A2MVgREik34ckNUkkDAz7Rk/QBot1RcwoyM3evzAenYCPudX6aWyPy9wP9z+eqpqQ8juBMz/FB/p/8dW2Oo1CY6jc/bTjpjHUUkOpl1Ap1Mh1Yiwp0qlMMIP2I5HuP7/PTVOpAdUYPfdZ8Ov+y7rBRlalUwtN1BDrdd8hNsclZBAtmNa6l1ig3yurfRqbfyDHjWW/4m9FastOqqsbUdXtVnkFkKyADAEuQfcj00H+F/CqvcUpARShiqh3dUwHP+XkGYIqDnVZ3Bv4h6pUFVgp8WnNJTThVZWcCGpz8wHDDv4ogkjUvw7vRS3JQnFa5gAwYBQQFeQP4iQZJ+cRIBIr9R6dSPmH+IAqmwq0IDIcyMMpBIIIBIWZgQE21B6m4qGkgZhTZqtNWlz5rjYAbZZ2LWsRJPJtGhL1z4829u93AYfOnjITgT4ZUj3yo/lqh0/azVqTz4ar9SXUAiPWR7To78cVRuKO33KmQFrUqp7hvKwBHI+RjBjnMazfSmb/APIZJuVKJxJ86VFa3kehP20L6JDqyrVM0S6IJSmHtWmXu8qAgE0yWLgZIhQuOKu33r7XcK2P8Gmm4AF5gVHSpYTmRaMg5jvOqXUlLM6FYWmtJSRiGABHBgwUaIn1E9puosCpqi0MaYCgQLSlQllAUACPQDiPYkmvYKdpp07SCrW2EcEHuPbvry2j8TFN428UF0qvUDqv4tuCFQj1ICXDtJ9zqv074jq7YMgJemy1AUOLCyeR6RzaZuDAQJHAOdDOnIoq06RgQadPvAVCrEY/0kR/mGor1Trlc3UqtEhi6uFYEEsLL1ZZwfT7/Y195v8A9poVEoIPBFGtN+S1sKAhBKkBhFxYzaYxk4X4Repua9BGdQKdFwoYG21nlwIBgtggj+BfTXovR9jZQ8NmZmcGkzPAP4kxaOO88nkk40WPKNvQMMFqE0iflJMGQbWAAiZDT9Z9Ndp16il3UlCEMtEkFaS3hCZtJKoZ7z6jEu9oKxLAMJZgygTmLgRnkTmOZIPOhdUlvEVyACnmIaEJDDzH2tLHAPOJnRlq9n0ekFoVKgapVhKzu7FiPKWtycAkrE5NrZ1bartwbdwTcTSGQbRRJh2x6iVOSQVXgMJqV9lTeq9VFqEuxbJwrTNpUGIAMSSYgxrm7hNzQktTcwzOAA0q30abQScrBgLJuOitC/xCKlPwatOgx+SvTVpVRYxIx6MoyBAlSCedCvhGoq1rAZuR1ngsMMDHrgn7+w1qvAVJpeYKwtbMkoRHmJ5klp7yw99M2u1obcfuko0ywAYpTh2A4BPzN+Z50VbqVMT3z35Nw/7nHv7avUyLRBkQIPr76D0rmIkFQMKTKnIyQD8vHMXE98aMf0GoRxjph106aTqNEupkOqynU6HViLCnTwTqFTqRfrqhm/2pq0yl7JdElYmJyM9j9teU1FrbCpUp+EWqfhdhcpSIBQyGhoEgtPlGTbn1wazfxx0I10FVCb6SuCo/HTMEiJEkRI/5h3nRKHdH2+53VJmesVGVKgAwwzgtTDgkWnzcTAkSdHfgbp4o7bAAL1KrMfXzkCfeFHOgfwR1kNSC1G86oA5JBLFQfDYH8RZbh6yq61/SnlDkSGeY4yxbHt5h+WiRmv8AiRtFXbNVWVdnphrRhhdy+DkCYbnMZGvOtnWFB6jAGFFFXwQnmNSGu5AmnbkYZonvr3HcUhUVkdbkYEMD3EfX/sdea9c+EH2abivTrFqMALTN9yqzC6XkgRxMZBzEaLYzO5eypWF0hnuEYACs8Djtcf5+mtd/w1UNXcMAyFBaGCPktJzkjyg4ED5uYxjun9Ld6lJaXlephfFLqoa04LMpUiAQImfQHXpfRugtstsWqMGqqy1anhlrAFBUimDGfDJEwLrRjVT5jyaptHBamqG+mzU8gwGmwSAO5AM9+Y0Q3tVUquydvLRIiYBhnM+uY7STjGtv8bVNstUVaqhqlMqtqG5rcm+osQ1pyFGQDJ9BhOn9PfdVRTQhTaWW9pWP8rckY5MTB41Eov8AA1Nf2umQD8yhQDdi1weT6jB+sDXqjIe0g9jHB7E8yJideZfCfw7ufHoVfD/dB58QhCQKbEkFQ3BIgE5B9Nen5/iH6/3+Wla+XknXqLU3dP8ADC+aGhcsqyAx+eIEd4bQDZuVZmFrwQGBUNK5mLuJ9c5B16f8XdEastWr4odUQstK0ASFBcs0mTakDGLj6nXmW+2ppOwV8RKEgG4ROQQRzpqWD21+IkKo7kSbjaDHB+oWY/XVapvKV5YGqtRoAeoWggMCoQKcQYxGfU6kb4Y8+FqVEdKbIFsLBzSuIF5iJnn0+movhan+zbkvUQF1U23VgtgYIQ7YMwjgG0mCcxKkh6VsaDimt0XqiLDQwwPlNrZiVEyeOTOuimwWVhDBUwCe/rIJ47503oW+FaiKi5Vi1pAMOoPzLdmDxkD5QeCNSh/Iv5nH1/8AP5aiq1PbfvLmdmKlbB8qiQZgTk+5zowOPtoZ3Y//AKv0qf39tEe320UidMJ106adRTA2pqZ1XB1MmrGf1YXUi6hU6eDqrqcDT1MahGpKeTjP00GN2XSDt9+QALLL6OJBy2CT3Q4n0In1Gg6NTVKlaknCpRfLFssay985FMfloF1H4gRt9RVGVkph1doOXb5lUjP4F7RI1J0bdlt5UF5jzOTiGtRVCERiwsTzOTOeDM9a77/zOs78SdGTc1USrdYFJAVmhsw1yzbI8sGJ80To34qE8jQz4i3ZoKtZafihA4ZQ4Rpfw4ILCPwkGY5Gi1V3vTTVBoEghbXuIkROAVMAnB7xk6n+E6brt4qNeS7yl14RePD82YjMEYugY0Mp/FdK2t4gKVVJ/ckqWIPlQKVkenHBJ51d+EnZ6bVSqKrwSQxLmqsq4YEQAIAA/PvoQC+J+hqEFdYLUm8OtJMlQAEcFSDdbZMyPOfec5sKyitQqFiVQNJDNNs3GJ9gfl9TPbXqG/ooFqklPMg8rtYhdA1pLTIJECVz5Ae2vOum1EVa9NSyBSr7dajfvFBjyjuYJYY7c+5L61/Q92qBaRpta1Q2WgAC8yJBaebiSJgfyPMnsYxjA/roL0Cxi1RWVlXygggi4/MZGMLjH8R0YNcZ8wGcZ/vvpViUL/5kzP19teR/FnTxRd0AISk0KcgimVBCwMnBgY7DW++IK5emadG5y1wq29lUGRJwDdEjn2ided9QXw0dbSz1RPhrTdytIRBZm80+a0GSCSQFMEkVuqK2kiI8MtSEGfKhKL/IA6yPxV0om10X577SqlyopWJ5T+EGVBIiYX0Gimwr1RSorlq1eFp+aRcZ8zE5IE3kwcKdbXb0BSprTQkIihUxEKqwJ/U+5OokgN0va1dpSKliUDfulrVb6gVoIplxmUNyQZEBSGEmK+w62tQ+EqVjUWA4sDgHOC6syj2k60keuR6YIP2OkqQIAAHooAHvgY1GgRN8oqMhDhiyCGSBhWPIJmQ300aVsDBHsYkfWMa6D/ftpp0McZtNLaTHTCdFMB1Kh1VDalVtWM31bU6cz/8An11Ch1Ir6oR3Ppqp1LaJXULUBtVrwQRyqsJjIOGOD3jjV16gAkifoJP5aiqAEG0IWANtxhZAxOJtn+ugye36fQQuyeI5QGw03HikWKxUjh2kBpkHzZA5NbpO3UuaqPUl5YGo7M4Q8BjE3fLMn0HbOhp0twyCk9OlSyL3Wq1RiQQZpgIlrn1Jx+WiVDZqkWqFHYSf5aIE1NhUCyru/wBZAPvJPOqFHZu4qUt3+0PlWQU1NoC3eWoqkBp+8he2tO9P39jJJH+2hm+peEt9xFO+mawVyAUBPzeigkA+q3aAH1TpCVGgLuaZVyzM58MMLAVVEi2BkY4CEZxFvp9M0lWnTdoUQokk8k5gcznRDYGlWdrVfwVCeEAxFPxPN4hprItgFF9Juj8UkW6fTPaD/FcSRme+gzvVtvXqALYj0wZtZijF88mxhABIEZ8xnQ6h0dWqqSgDKrGsq0zVSQf/AE/KFDG3ls44BMnXjpzA/wCISvuSMfz/AF0D630So1SnVohXtNTxEYmPPbaVBIQ2lWkGD5yZ1DF3pOyDUVaSoOUAAUAHPy4tJJMgAak3fTgwgy+e/wB+OT2/np/R9m6U/wB4wViWNmSB2H48zEx2ujREAH1/KNFZOv8ACCk9yORazLB7nkCTjI51X3HQdvQpVqqqaTrTYgy0yqtbyxDGTEH17a17mOY9c8xjODqPcbdaqMtRLlZWVgCAbWEG03Ynt9NDGRpUXFRa9TxFpKGp2upIpN51uDXtJlSCJHPfGtjQoIBIuz6k5x9dee7rY1EpVARuKW4CtMURuFZmJa5bKbKVJ+hycAGNehUK84MKwCXIT8pKAwPWOJ9tCJgAJ/n/AH/XXCg/snUb1swQO0nMfQY5/T3nUh1FLTWOkTppOiuE6YTpE6Yx0RWB1MjaWlpKlnU6PqVW1zS1dEobXTB5H9/3+ulpaaH3DXceg0tLTVx2Rrs5mfppaWilPvpADS0tQLGmmDyJ+udLS0HMemuE65paDgOdcJ13S0HLsc6iqiSDnEAH0PmzH3/nrmlohr3DgkzHooEGZnJ9v7yxZ5DQJ4K9geOcYx/PS0tDEk6Yx0tLQNY6iJ0tL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16" name="AutoShape 24" descr="data:image/jpeg;base64,/9j/4AAQSkZJRgABAQAAAQABAAD/2wCEAAkGBxQTEhUUExQVFhUXGBgaFBgXGBoWFxwWGxYXHRweGB0cHCggIB8mHxccITEjJSkrLi4uGB8zODMsNygtLisBCgoKDA0OFA8PFCwZFBwsLCwrKyssKyssLCwsLCwrKys3NzcsNyssLCw3NywsKysrKysrKysrKysrLCsrKysrK//AABEIAKgA0AMBIgACEQEDEQH/xAAbAAABBQEBAAAAAAAAAAAAAAAFAAIDBAYBB//EAD8QAAIBAwMCBAQDBgQFBAMAAAECEQMSIQAEMQVBEyJRYQYycYFCkbEUI1KhwfAzYnLxB4Ki0eFDU5LCJHOy/8QAFgEBAQEAAAAAAAAAAAAAAAAAAAEC/8QAGhEBAQEBAQEBAAAAAAAAAAAAAAERITECQf/aAAwDAQACEQMRAD8A9RTU9MahTU9PRnqZdSJrLb7rrUdy4d1FFHpX3DhGoVGIBxEFFMmfmiByTW96qlOmriGLgFATaLbbizGCQqgEkweIydXE2ia6eugfwqaj0zuKshq8MFyAtMAinCkm0kEsecnR1dRTwNdjSXXdGoWuRruloORppGn6adEqvueIHPIxIn3zxqkGuHaTkGDhgOc+hjUtWjaRdkTEnnOOw9f11ERJz/E3/wBSfzx+WrE6iq1roI7RAggiSsjPvqDeBgajMZFq28YBLEj3yurG5EW+5Yn7x/Uaj6lLOyqT8q8Y71DEn1x+eqnXOpUQ1Ix+GpceDy2fbF38tLpjXrkyVEcknHHvkH/p1c3otpm0cEH/AKwTobtR4dQgmAcT7XFf+kgc9mOoId1u2llWCZuMmAqzAZzwB5ZBPpiTkRptUUGXKqI8Wq/lIg4GeAJELEyQTxDS76mKdRmLGmrgEsmXLCLkBzb24E85EaA9T3RqECBTpqf3Y/CCe5/9yoZ+gzkmdDTt1ti71KlQG+oJtbIVVIYKRAJ/AI7QTPmxeo0gKG5tA8gKZgG1ORMCBEe0/Q6Z0nZE0jIJLBrQTkLfwSTyRaSfc6tbqvTTb1rCxJRz5gxGCA0GOJfjVQH/AGVaiio9SzNhZzCwuR8x+bOTObfadaqiIVR7AZInA9vprM9QBSosCkTTJUCpcRAgiFAi6Z80g8TOtLsv8NZsmB8ghB7L7AGNRYcw0xhqQjTG1FPTT69cU0Z24UE9swCYE8kxxpia7uKJZYBQGQVLoKoBH+WROMYIOedBgus7lqtSt+7R6ki0o0yolVCNcA0JJu4lh3GLHVt2TuS1tWrSenTLwlVmRlqwwYKpcJIK8GIOOToT1nozvuWe9UKsoU0jU4DVAz2m8pa6ZWGBDZHc7r4KKGm7KFDXBGtMgKiixZ5kBiSDwxfWmV/oOxphRUhjUN3nqKyvBYmArksq5gA5gCdGlOmA6kU6y0cDp2mjTtFhaWlpaKWm6dpp0SqlYSfp2Bj8/XVWpX8MYycn0xPP341frfl76r7ymCpMeYA2n3x6fXVRT3U+RRMhWM5+UMoyfvx9ddQX1WngeWOJEsDOm7uu4EIPPaSszA8xk+5Hp7icamoUjDZEsoMdpOfXjQP3MlGBM+U8cZ4/v31SrpN/sCf+upq5XdUQAnmAJ5ORMwNNQeYj6/q8/wD9aJVXe07glQR4iqbWIyJU98YkaDUEVyoq5qD5TgXKIyI9/wAQ50a8dUFrZt5iPTtnn2GuV0V0puPNZxHvAYe3H2jQQV1AWWqeEgdizCBiRiT3PaNDdv1im1Dw1F4W1JqECWiQxUYtkCAP5atbzZeIUdZLK3Hqskcd+PyJ11umKEmBMgAj+EQB9Txn3OgDbfd0yf3lJZUkTSqAnyhcENBPtnMe2tVt6oZARkHgxGh9LpiYmTH0j7flHOdFAIGOPbjQkMOom1K2ozqNHJqwg1Amp0GiMr1bbUq25dSqWkMNwDSDF7KeJe3DCRzJI9Bzpdl0pKdpJZ6g5quR4jD0YoACBOAQY0Dq1mfcCqpNuRC8tTNoUiM5NIsI5BX31oNjugWtUMVzabSB5TBEkCR6EYOdVF9TqRTqNdR7uvYhbA4yfrqKnasB9fQZOpUeRI1kdv8AEdNqq0+7RmDBJE4JwTwY1ok3iLCkiZiOcngauEq7Oq77xQYyY5gTH1jVTqnU1QFZz+KOwP8AU9h9PUaytDe19wC1CndT4BDqokehPJ49AdC1t6W5VjAYSORwR9Qc6fOvP6PxLD21FIZZBuBV1IMHtH5H376M9B+IGquaXzFWHmgRYwkZBie3H6HTE1o6k9s/X6HUNY4g9zBgE8kaW73IUREk9vr66o/tp48oHobvXsZ9/TUXh9ZSU9fL983T+g007soo8pJgD/LAMSfbjUxqAhsZt47xB47dzqDdjBjEAATFuW4Ij+50FQ0QxhifFE/MIkBgRHaO2Nd33VFp4YC85i6BI4Ld1/rOrKMCQGkBcycW2kXAk/nJ5E6wnhNUrE1rpZ5sUXsVLqpMA4+YAA8QSRAEkoxQ3R5OW5YnMk5n7n276t0eqCkjSrsrAkBFZ2DBTddAni38joL1laNFfEoM4hmVlachFJMYn6EQD6HnVbdVpSmFtYszMLpIKqijkfiN4A4GTqo11Deq6AqwDRlSRcCIvGMGDIJEjVncDyNAmCMewb+eP7xrA1NxVog23KtHyw/mmT+7FMKfOzKoygPE5nWv6b1Ebik5gcAgTjzMbcTIOAYnuOONRVymCBOPfOePUeg1YUYH01CqDOf9h/vqcGRopjaYw1I2ozop66W5JstUkM/lUjkTyR7gSfsNJdOoeaoSeE8o/wBRy5+wtH3bUjKhR2ql3AwniimApiEWgygAjIi7nVPptREartnMvQ81MmFtRrhShuZgZMRgiMHRTYp+7DHk1Q33LAa513ppe2tTWa1IeUEwHUkEqwODkAicgjBhjOgR6buWdRepR4FykR9xOY+uqXxJuKcJRqXxVMAqCTcpEDAMzP1gE8aBbDqiPtqR8SoGUWATZUJvUC9SJ8SVUEf5jg4GiG7r1R+9V7qgDU1uC2SDJ/BInAJBzaPTTDQfrexabBWl6KIwBSDeqiCF5ta3jnDRxGjOy3waqKhLhKlNSREgMrFWX2Kkgn/V3nA/4h2dZ2oOckghVKBkWqBIDFSDDTEe2CCM0OnOqpYAGBFSoFLArdEOLgAWRgT5oGUByDqoB9d39Wo70nPnDkFRxdJE2957e0a1XTd1Sp0kYV6lJWFQLTW01DJYFyASGK4OBg8+mrHU9utWkjnw6NQuFBVBeKlsKATFwB9MERmNUm6buKHlVadRHe5UqN5hU8p8rSCZbkEnETzooD1bYtuN0y0H8V1CC7NrSi5ukxwx8xyO8gzrPhX4c/Zwa1RnZgCSkWgMAQecnGBxofudqNu7Vnqt4jyzKDABYp6gZimoVSclSB31r+ndVpVx+7aSOQwIb7g/01CM3vertYWCwxiFLCC54E/ccZ51DuLVUNT3DvUan4oDKUpFFIviEuwDwSW7mBoX1QGlUIKOy0aqWBvmYXqZ+WGwAAT6j3JLbHfUjRq013H7RUhwnhA3olpgSymwwMzgHAGiIj8ReGxBi5YIySDMnBjIPr/Z1VanJYEkDyfXDE++vOvhHbeMaAcioqFmw4EBrDBAPPlkpHGeQdehVqkB2OIAM85gnj7jiJ1FC+rdQSlTN2S7nyzki8TAAmJCjvyNZHa+Iz1np1LSXpjzNClCHCvfdjzE3KOxUwNaGn1sQP2gCmWEAfPexaLAEW66bhHuM6p7/aUBTo0QKZLlqk1TY8KsyzSCGJhbiPwkEaCt1vqBHhmpU24qNUZ6nheRiq0/3QnPlknLZIgQZOseNwQPCUkS7eEQAWUHFoJ7OoUHj5V4jW43vTaSU1qQyo1GXQXhriy2v5pJChshgQIEx3yj7baixkeqXJLKUhiB5irFWQSDKkGO3rkkH/h00niiflqIWIJmor9iuSFiHIJXuBxM63a7FaSkBmY4DMxE5N0QoCifYZ1nekbR6IiBTqOvkREkpTBHdpJMSJ/zHk6utuXRjejXtDOzsQSE44NoABIj3zJ0IO0zyAQDJ9yAP99PQzP1Pr/XOqQ3LKxmnVVe72iAD3yfpODHpoiFAwO2jUMOozqRtMOikagUFjwok/QacyFabfxWmY/iIzH3Oo2EwPUz9hn9bdTVDgf6l/IMCf5DUjKKo0bdiPwlmH0FUt+g0V7nQ+nRmgE/ipW/cp/51cpVbgDHIB/MA6qgXXehU6lejWyrmoA4AkVAAWF3owsBDc4A0Pqb6otd6a2ugdy6NKuCWgBGAgDv5pMT9BparXVlH8Ck/wDM2B+Sg/8Ay0GqIP23ykx8zC6ALgik+pJdVwDGZidVBGiu5qAeJZR/0fvHyBOWFq/k2gb102oqGk11SoLKQ8oXxLSQym2cL52iQFWfqR+JOqWUnVfmK9oBIxdEkZjWZ2m6ZqNPxKZWpWqyDlG/eC6rBJlBCgSLQQRGRipqCjsaVQ0xLu4om26oXILparZwjX2+3PoYv7taylr6lzUxSNN4mfM5CyCVWCis04MgZxA/o6hq1YQAjKltqmnALPhe8ehz/PWn2Vm6phSfDtJUqq2C4YYQYkHBHrGCRoA/Si7w9Yh2cCUMlADByDMnJ54kgaHPtCJfaGpSqfOFvlGQMFhWqIbWhgYJIwZHEapOmMlOQyBlEAwQtwlZHtMGI7aE/sIoo17uiqLULhGp2KjDyuHa3B4qFefxRoDtTYCurq68NDsx8zlVgFgIUD2GDzA1R6LVR61ZKRIpuBVpsOKimQzI4UeWShgHhwQQGjVfYbc7naMqsWBLU6tNiVFSCRazEXAWnAwCeZB13pW2JqBxViqG8twZmCqWV6dXIGVKkAAGUBkwIyq1sej/ALNUc0ghBzYSaYUkkASFIAy0A8ROND+p/EaP/wCoKXK08yt5HlqMY+XygD2YmODqb4rqsnhICCr+Ia1xClgEUEyO/mAwCfMIGNUunbJqRyErLVZy0q7vmBKowJZeAxXMAQfUgJ0bctUPgsA1LwzdyCMlStwbEmCGBmByRrRV6a1D4e4uIBkRSWahlu9sCqRDMe4Mi0AnVPp3ThReoDeLnlPEIvtCqArd5yeRJkHVjd7QVitKpTcqQ2cuPwi4OpmmVI+aQfNicwI54ZpwxW1rW8PsLJzZ+Hk9onBiDJFfttEozmglRCSLLFVqrn1gdhMt9SPl1dZKzePSrU2q1FRTRql1QKjC0PDMSXJDC5Q3obQfNl+idQULcW8Pzqhc4FMNli3JloIJbEhe0yGp6LQZKTSq1AklLVqVLEdaZVTexYxUSoAOBaJtnRFXVqoBCgEhWiVlmMtBnuZzoNQ35Qo6TgMyrJuahAlqh9yAw78+sa1exWlCsUBJX/EIJBGJ/wAq4+nsdBHuXIpki4MQFCTgKCxBi4kkzE3Z0R2qkIAe36dtRHb0YJIUSTnJ74gE+3bmNS7WsWGYxAJGMxnGixK2ojqRtRto0Q0t0fKfox/JG/qRrinT6gkR9vzIn9NSIuAxj0/ppK1oHoIA9fQffTQf11UTcEnzi0jhTHpzzk/0476od4gp3O5AkMzk8CM5+i4+2g3QXarTeq6MGvbBi/wnVGKmDFwFmfVB9Tz4vc+DYJHi2UpAJP7yoqnj2J/LRva0AjO4GahDQOMDH3g/p6aqRnes7EVatIuRF0MJADtGBBkQWKtHoTOMatP1Da1Chbwa24IK0yCt4ESTcQCiiZJAHsCSBp3UUCNDAWtFpzEAyPoUJj/Q49MWV2lPdCnWwleixBZRMEcqyyAynkA8TIjRIG73xRVvqgAFUCsCFDkSWhalpB4xB7Z1n+n7Pb7msn7QGhgcAshuLC0mByboBBBM+mrXxR1iit1GqGNRapkindYABdUVisA2OACCWh4MxgXUqKxdzvCqkeUlaZbEW2qBbd7ADlcAjFL6f1ajuqFWrRpVq601CspFQMPDqC1VC1OWFrDyyTaSc51S2/xnWkXkuCpBBAAIIxPHIGJ9zMnRE9WrPUNSqPGR6QNP92wBSm8krK/NdY0AY8TvGs2u0qbrcLThQxsWQpUKqjJaTkhQBPcgag9F+D9wP2c1VSFqMXtFzngL2UknyxxGMam2jI9d6trrcVBLGoAGIFpgmwspiYHDwTIjUnS9mqUgiiaQhVnuAD3wT765sadE1d3tipMWM4LOT4ddCIUkkrBptheCQec6VYH/ABZ0pt1YLvDe2vkKXg+HkRzBa3jJjGqtPrIpbmsLahAAgilUtCkJgkoMFl+0g8EkF9szip5iS9FwXJGXQqyuQAPS18e49NP+KabCm1cuxWkJangiJi5IiGzmZBAxHeAZU6mNyUClSLJfyTjElDGCTKzd2ypwdCtvvU/bLVRJpgqWt8wckMQpk4i5cd59tTDqYp0am4UXgU2ZIEBjELj/AFQM++hHQK01zT5tFQT+JiHYXN6yHUz/AJjojVblhNwMQCGB/wDbeLvyIV/+Q6xdOmlKijOCfEqsahuC5WowK58oJUrk4yZxrXV6wVQzuqAZLOwAAxmTzj9dZTd7ejU2+5RXCimfHpPVRkDI4tqU1vAYx4NMjEnHPOgM9S6WaNMvczK4BqKIUkIMIhsMADESJ5iSTov8K7u6kQcmm7KxU3KFYMVhgOORI/Qar7+uDsgrOjNaJVgRkrMeJEXE4NrASSOYBj+A2MVgREik34ckNUkkDAz7Rk/QBot1RcwoyM3evzAenYCPudX6aWyPy9wP9z+eqpqQ8juBMz/FB/p/8dW2Oo1CY6jc/bTjpjHUUkOpl1Ap1Mh1Yiwp0qlMMIP2I5HuP7/PTVOpAdUYPfdZ8Ov+y7rBRlalUwtN1BDrdd8hNsclZBAtmNa6l1ig3yurfRqbfyDHjWW/4m9FastOqqsbUdXtVnkFkKyADAEuQfcj00H+F/CqvcUpARShiqh3dUwHP+XkGYIqDnVZ3Bv4h6pUFVgp8WnNJTThVZWcCGpz8wHDDv4ogkjUvw7vRS3JQnFa5gAwYBQQFeQP4iQZJ+cRIBIr9R6dSPmH+IAqmwq0IDIcyMMpBIIIBIWZgQE21B6m4qGkgZhTZqtNWlz5rjYAbZZ2LWsRJPJtGhL1z4829u93AYfOnjITgT4ZUj3yo/lqh0/azVqTz4ar9SXUAiPWR7To78cVRuKO33KmQFrUqp7hvKwBHI+RjBjnMazfSmb/APIZJuVKJxJ86VFa3kehP20L6JDqyrVM0S6IJSmHtWmXu8qAgE0yWLgZIhQuOKu33r7XcK2P8Gmm4AF5gVHSpYTmRaMg5jvOqXUlLM6FYWmtJSRiGABHBgwUaIn1E9puosCpqi0MaYCgQLSlQllAUACPQDiPYkmvYKdpp07SCrW2EcEHuPbvry2j8TFN428UF0qvUDqv4tuCFQj1ICXDtJ9zqv074jq7YMgJemy1AUOLCyeR6RzaZuDAQJHAOdDOnIoq06RgQadPvAVCrEY/0kR/mGor1Trlc3UqtEhi6uFYEEsLL1ZZwfT7/Y195v8A9poVEoIPBFGtN+S1sKAhBKkBhFxYzaYxk4X4Repua9BGdQKdFwoYG21nlwIBgtggj+BfTXovR9jZQ8NmZmcGkzPAP4kxaOO88nkk40WPKNvQMMFqE0iflJMGQbWAAiZDT9Z9Ndp16il3UlCEMtEkFaS3hCZtJKoZ7z6jEu9oKxLAMJZgygTmLgRnkTmOZIPOhdUlvEVyACnmIaEJDDzH2tLHAPOJnRlq9n0ekFoVKgapVhKzu7FiPKWtycAkrE5NrZ1bartwbdwTcTSGQbRRJh2x6iVOSQVXgMJqV9lTeq9VFqEuxbJwrTNpUGIAMSSYgxrm7hNzQktTcwzOAA0q30abQScrBgLJuOitC/xCKlPwatOgx+SvTVpVRYxIx6MoyBAlSCedCvhGoq1rAZuR1ngsMMDHrgn7+w1qvAVJpeYKwtbMkoRHmJ5klp7yw99M2u1obcfuko0ywAYpTh2A4BPzN+Z50VbqVMT3z35Nw/7nHv7avUyLRBkQIPr76D0rmIkFQMKTKnIyQD8vHMXE98aMf0GoRxjph106aTqNEupkOqynU6HViLCnTwTqFTqRfrqhm/2pq0yl7JdElYmJyM9j9teU1FrbCpUp+EWqfhdhcpSIBQyGhoEgtPlGTbn1wazfxx0I10FVCb6SuCo/HTMEiJEkRI/5h3nRKHdH2+53VJmesVGVKgAwwzgtTDgkWnzcTAkSdHfgbp4o7bAAL1KrMfXzkCfeFHOgfwR1kNSC1G86oA5JBLFQfDYH8RZbh6yq61/SnlDkSGeY4yxbHt5h+WiRmv8AiRtFXbNVWVdnphrRhhdy+DkCYbnMZGvOtnWFB6jAGFFFXwQnmNSGu5AmnbkYZonvr3HcUhUVkdbkYEMD3EfX/sdea9c+EH2abivTrFqMALTN9yqzC6XkgRxMZBzEaLYzO5eypWF0hnuEYACs8Djtcf5+mtd/w1UNXcMAyFBaGCPktJzkjyg4ED5uYxjun9Ld6lJaXlephfFLqoa04LMpUiAQImfQHXpfRugtstsWqMGqqy1anhlrAFBUimDGfDJEwLrRjVT5jyaptHBamqG+mzU8gwGmwSAO5AM9+Y0Q3tVUquydvLRIiYBhnM+uY7STjGtv8bVNstUVaqhqlMqtqG5rcm+osQ1pyFGQDJ9BhOn9PfdVRTQhTaWW9pWP8rckY5MTB41Eov8AA1Nf2umQD8yhQDdi1weT6jB+sDXqjIe0g9jHB7E8yJideZfCfw7ufHoVfD/dB58QhCQKbEkFQ3BIgE5B9Nen5/iH6/3+Wla+XknXqLU3dP8ADC+aGhcsqyAx+eIEd4bQDZuVZmFrwQGBUNK5mLuJ9c5B16f8XdEastWr4odUQstK0ASFBcs0mTakDGLj6nXmW+2ppOwV8RKEgG4ROQQRzpqWD21+IkKo7kSbjaDHB+oWY/XVapvKV5YGqtRoAeoWggMCoQKcQYxGfU6kb4Y8+FqVEdKbIFsLBzSuIF5iJnn0+movhan+zbkvUQF1U23VgtgYIQ7YMwjgG0mCcxKkh6VsaDimt0XqiLDQwwPlNrZiVEyeOTOuimwWVhDBUwCe/rIJ47503oW+FaiKi5Vi1pAMOoPzLdmDxkD5QeCNSh/Iv5nH1/8AP5aiq1PbfvLmdmKlbB8qiQZgTk+5zowOPtoZ3Y//AKv0qf39tEe320UidMJ106adRTA2pqZ1XB1MmrGf1YXUi6hU6eDqrqcDT1MahGpKeTjP00GN2XSDt9+QALLL6OJBy2CT3Q4n0In1Gg6NTVKlaknCpRfLFssay985FMfloF1H4gRt9RVGVkph1doOXb5lUjP4F7RI1J0bdlt5UF5jzOTiGtRVCERiwsTzOTOeDM9a77/zOs78SdGTc1USrdYFJAVmhsw1yzbI8sGJ80To34qE8jQz4i3ZoKtZafihA4ZQ4Rpfw4ILCPwkGY5Gi1V3vTTVBoEghbXuIkROAVMAnB7xk6n+E6brt4qNeS7yl14RePD82YjMEYugY0Mp/FdK2t4gKVVJ/ckqWIPlQKVkenHBJ51d+EnZ6bVSqKrwSQxLmqsq4YEQAIAA/PvoQC+J+hqEFdYLUm8OtJMlQAEcFSDdbZMyPOfec5sKyitQqFiVQNJDNNs3GJ9gfl9TPbXqG/ooFqklPMg8rtYhdA1pLTIJECVz5Ae2vOum1EVa9NSyBSr7dajfvFBjyjuYJYY7c+5L61/Q92qBaRpta1Q2WgAC8yJBaebiSJgfyPMnsYxjA/roL0Cxi1RWVlXygggi4/MZGMLjH8R0YNcZ8wGcZ/vvpViUL/5kzP19teR/FnTxRd0AISk0KcgimVBCwMnBgY7DW++IK5emadG5y1wq29lUGRJwDdEjn2ided9QXw0dbSz1RPhrTdytIRBZm80+a0GSCSQFMEkVuqK2kiI8MtSEGfKhKL/IA6yPxV0om10X577SqlyopWJ5T+EGVBIiYX0Gimwr1RSorlq1eFp+aRcZ8zE5IE3kwcKdbXb0BSprTQkIihUxEKqwJ/U+5OokgN0va1dpSKliUDfulrVb6gVoIplxmUNyQZEBSGEmK+w62tQ+EqVjUWA4sDgHOC6syj2k60keuR6YIP2OkqQIAAHooAHvgY1GgRN8oqMhDhiyCGSBhWPIJmQ300aVsDBHsYkfWMa6D/ftpp0McZtNLaTHTCdFMB1Kh1VDalVtWM31bU6cz/8An11Ch1Ir6oR3Ppqp1LaJXULUBtVrwQRyqsJjIOGOD3jjV16gAkifoJP5aiqAEG0IWANtxhZAxOJtn+ugye36fQQuyeI5QGw03HikWKxUjh2kBpkHzZA5NbpO3UuaqPUl5YGo7M4Q8BjE3fLMn0HbOhp0twyCk9OlSyL3Wq1RiQQZpgIlrn1Jx+WiVDZqkWqFHYSf5aIE1NhUCyru/wBZAPvJPOqFHZu4qUt3+0PlWQU1NoC3eWoqkBp+8he2tO9P39jJJH+2hm+peEt9xFO+mawVyAUBPzeigkA+q3aAH1TpCVGgLuaZVyzM58MMLAVVEi2BkY4CEZxFvp9M0lWnTdoUQokk8k5gcznRDYGlWdrVfwVCeEAxFPxPN4hprItgFF9Juj8UkW6fTPaD/FcSRme+gzvVtvXqALYj0wZtZijF88mxhABIEZ8xnQ6h0dWqqSgDKrGsq0zVSQf/AE/KFDG3ls44BMnXjpzA/wCISvuSMfz/AF0D630So1SnVohXtNTxEYmPPbaVBIQ2lWkGD5yZ1DF3pOyDUVaSoOUAAUAHPy4tJJMgAak3fTgwgy+e/wB+OT2/np/R9m6U/wB4wViWNmSB2H48zEx2ujREAH1/KNFZOv8ACCk9yORazLB7nkCTjI51X3HQdvQpVqqqaTrTYgy0yqtbyxDGTEH17a17mOY9c8xjODqPcbdaqMtRLlZWVgCAbWEG03Ynt9NDGRpUXFRa9TxFpKGp2upIpN51uDXtJlSCJHPfGtjQoIBIuz6k5x9dee7rY1EpVARuKW4CtMURuFZmJa5bKbKVJ+hycAGNehUK84MKwCXIT8pKAwPWOJ9tCJgAJ/n/AH/XXCg/snUb1swQO0nMfQY5/T3nUh1FLTWOkTppOiuE6YTpE6Yx0RWB1MjaWlpKlnU6PqVW1zS1dEobXTB5H9/3+ulpaaH3DXceg0tLTVx2Rrs5mfppaWilPvpADS0tQLGmmDyJ+udLS0HMemuE65paDgOdcJ13S0HLsc6iqiSDnEAH0PmzH3/nrmlohr3DgkzHooEGZnJ9v7yxZ5DQJ4K9geOcYx/PS0tDEk6Yx0tLQNY6iJ0tL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18" name="AutoShape 26" descr="data:image/jpeg;base64,/9j/4AAQSkZJRgABAQAAAQABAAD/2wCEAAkGBxQTEhUUExQVFhUXGBgaFBgXGBoWFxwWGxYXHRweGB0cHCggIB8mHxccITEjJSkrLi4uGB8zODMsNygtLisBCgoKDA0OFA8PFCwZFBwsLCwrKyssKyssLCwsLCwrKys3NzcsNyssLCw3NywsKysrKysrKysrKysrLCsrKysrK//AABEIAKgA0AMBIgACEQEDEQH/xAAbAAABBQEBAAAAAAAAAAAAAAAFAAIDBAYBB//EAD8QAAIBAwMCBAQDBgQFBAMAAAECEQMSIQAEMQVBEyJRYQYycYFCkbEUI1KhwfAzYnLxB4Ki0eFDU5LCJHOy/8QAFgEBAQEAAAAAAAAAAAAAAAAAAAEC/8QAGhEBAQEBAQEBAAAAAAAAAAAAAAERITECQf/aAAwDAQACEQMRAD8A9RTU9MahTU9PRnqZdSJrLb7rrUdy4d1FFHpX3DhGoVGIBxEFFMmfmiByTW96qlOmriGLgFATaLbbizGCQqgEkweIydXE2ia6eugfwqaj0zuKshq8MFyAtMAinCkm0kEsecnR1dRTwNdjSXXdGoWuRruloORppGn6adEqvueIHPIxIn3zxqkGuHaTkGDhgOc+hjUtWjaRdkTEnnOOw9f11ERJz/E3/wBSfzx+WrE6iq1roI7RAggiSsjPvqDeBgajMZFq28YBLEj3yurG5EW+5Yn7x/Uaj6lLOyqT8q8Y71DEn1x+eqnXOpUQ1Ix+GpceDy2fbF38tLpjXrkyVEcknHHvkH/p1c3otpm0cEH/AKwTobtR4dQgmAcT7XFf+kgc9mOoId1u2llWCZuMmAqzAZzwB5ZBPpiTkRptUUGXKqI8Wq/lIg4GeAJELEyQTxDS76mKdRmLGmrgEsmXLCLkBzb24E85EaA9T3RqECBTpqf3Y/CCe5/9yoZ+gzkmdDTt1ti71KlQG+oJtbIVVIYKRAJ/AI7QTPmxeo0gKG5tA8gKZgG1ORMCBEe0/Q6Z0nZE0jIJLBrQTkLfwSTyRaSfc6tbqvTTb1rCxJRz5gxGCA0GOJfjVQH/AGVaiio9SzNhZzCwuR8x+bOTObfadaqiIVR7AZInA9vprM9QBSosCkTTJUCpcRAgiFAi6Z80g8TOtLsv8NZsmB8ghB7L7AGNRYcw0xhqQjTG1FPTT69cU0Z24UE9swCYE8kxxpia7uKJZYBQGQVLoKoBH+WROMYIOedBgus7lqtSt+7R6ki0o0yolVCNcA0JJu4lh3GLHVt2TuS1tWrSenTLwlVmRlqwwYKpcJIK8GIOOToT1nozvuWe9UKsoU0jU4DVAz2m8pa6ZWGBDZHc7r4KKGm7KFDXBGtMgKiixZ5kBiSDwxfWmV/oOxphRUhjUN3nqKyvBYmArksq5gA5gCdGlOmA6kU6y0cDp2mjTtFhaWlpaKWm6dpp0SqlYSfp2Bj8/XVWpX8MYycn0xPP341frfl76r7ymCpMeYA2n3x6fXVRT3U+RRMhWM5+UMoyfvx9ddQX1WngeWOJEsDOm7uu4EIPPaSszA8xk+5Hp7icamoUjDZEsoMdpOfXjQP3MlGBM+U8cZ4/v31SrpN/sCf+upq5XdUQAnmAJ5ORMwNNQeYj6/q8/wD9aJVXe07glQR4iqbWIyJU98YkaDUEVyoq5qD5TgXKIyI9/wAQ50a8dUFrZt5iPTtnn2GuV0V0puPNZxHvAYe3H2jQQV1AWWqeEgdizCBiRiT3PaNDdv1im1Dw1F4W1JqECWiQxUYtkCAP5atbzZeIUdZLK3Hqskcd+PyJ11umKEmBMgAj+EQB9Txn3OgDbfd0yf3lJZUkTSqAnyhcENBPtnMe2tVt6oZARkHgxGh9LpiYmTH0j7flHOdFAIGOPbjQkMOom1K2ozqNHJqwg1Amp0GiMr1bbUq25dSqWkMNwDSDF7KeJe3DCRzJI9Bzpdl0pKdpJZ6g5quR4jD0YoACBOAQY0Dq1mfcCqpNuRC8tTNoUiM5NIsI5BX31oNjugWtUMVzabSB5TBEkCR6EYOdVF9TqRTqNdR7uvYhbA4yfrqKnasB9fQZOpUeRI1kdv8AEdNqq0+7RmDBJE4JwTwY1ok3iLCkiZiOcngauEq7Oq77xQYyY5gTH1jVTqnU1QFZz+KOwP8AU9h9PUaytDe19wC1CndT4BDqokehPJ49AdC1t6W5VjAYSORwR9Qc6fOvP6PxLD21FIZZBuBV1IMHtH5H376M9B+IGquaXzFWHmgRYwkZBie3H6HTE1o6k9s/X6HUNY4g9zBgE8kaW73IUREk9vr66o/tp48oHobvXsZ9/TUXh9ZSU9fL983T+g007soo8pJgD/LAMSfbjUxqAhsZt47xB47dzqDdjBjEAATFuW4Ij+50FQ0QxhifFE/MIkBgRHaO2Nd33VFp4YC85i6BI4Ld1/rOrKMCQGkBcycW2kXAk/nJ5E6wnhNUrE1rpZ5sUXsVLqpMA4+YAA8QSRAEkoxQ3R5OW5YnMk5n7n276t0eqCkjSrsrAkBFZ2DBTddAni38joL1laNFfEoM4hmVlachFJMYn6EQD6HnVbdVpSmFtYszMLpIKqijkfiN4A4GTqo11Deq6AqwDRlSRcCIvGMGDIJEjVncDyNAmCMewb+eP7xrA1NxVog23KtHyw/mmT+7FMKfOzKoygPE5nWv6b1Ebik5gcAgTjzMbcTIOAYnuOONRVymCBOPfOePUeg1YUYH01CqDOf9h/vqcGRopjaYw1I2ozop66W5JstUkM/lUjkTyR7gSfsNJdOoeaoSeE8o/wBRy5+wtH3bUjKhR2ql3AwniimApiEWgygAjIi7nVPptREartnMvQ81MmFtRrhShuZgZMRgiMHRTYp+7DHk1Q33LAa513ppe2tTWa1IeUEwHUkEqwODkAicgjBhjOgR6buWdRepR4FykR9xOY+uqXxJuKcJRqXxVMAqCTcpEDAMzP1gE8aBbDqiPtqR8SoGUWATZUJvUC9SJ8SVUEf5jg4GiG7r1R+9V7qgDU1uC2SDJ/BInAJBzaPTTDQfrexabBWl6KIwBSDeqiCF5ta3jnDRxGjOy3waqKhLhKlNSREgMrFWX2Kkgn/V3nA/4h2dZ2oOckghVKBkWqBIDFSDDTEe2CCM0OnOqpYAGBFSoFLArdEOLgAWRgT5oGUByDqoB9d39Wo70nPnDkFRxdJE2957e0a1XTd1Sp0kYV6lJWFQLTW01DJYFyASGK4OBg8+mrHU9utWkjnw6NQuFBVBeKlsKATFwB9MERmNUm6buKHlVadRHe5UqN5hU8p8rSCZbkEnETzooD1bYtuN0y0H8V1CC7NrSi5ukxwx8xyO8gzrPhX4c/Zwa1RnZgCSkWgMAQecnGBxofudqNu7Vnqt4jyzKDABYp6gZimoVSclSB31r+ndVpVx+7aSOQwIb7g/01CM3vertYWCwxiFLCC54E/ccZ51DuLVUNT3DvUan4oDKUpFFIviEuwDwSW7mBoX1QGlUIKOy0aqWBvmYXqZ+WGwAAT6j3JLbHfUjRq013H7RUhwnhA3olpgSymwwMzgHAGiIj8ReGxBi5YIySDMnBjIPr/Z1VanJYEkDyfXDE++vOvhHbeMaAcioqFmw4EBrDBAPPlkpHGeQdehVqkB2OIAM85gnj7jiJ1FC+rdQSlTN2S7nyzki8TAAmJCjvyNZHa+Iz1np1LSXpjzNClCHCvfdjzE3KOxUwNaGn1sQP2gCmWEAfPexaLAEW66bhHuM6p7/aUBTo0QKZLlqk1TY8KsyzSCGJhbiPwkEaCt1vqBHhmpU24qNUZ6nheRiq0/3QnPlknLZIgQZOseNwQPCUkS7eEQAWUHFoJ7OoUHj5V4jW43vTaSU1qQyo1GXQXhriy2v5pJChshgQIEx3yj7baixkeqXJLKUhiB5irFWQSDKkGO3rkkH/h00niiflqIWIJmor9iuSFiHIJXuBxM63a7FaSkBmY4DMxE5N0QoCifYZ1nekbR6IiBTqOvkREkpTBHdpJMSJ/zHk6utuXRjejXtDOzsQSE44NoABIj3zJ0IO0zyAQDJ9yAP99PQzP1Pr/XOqQ3LKxmnVVe72iAD3yfpODHpoiFAwO2jUMOozqRtMOikagUFjwok/QacyFabfxWmY/iIzH3Oo2EwPUz9hn9bdTVDgf6l/IMCf5DUjKKo0bdiPwlmH0FUt+g0V7nQ+nRmgE/ipW/cp/51cpVbgDHIB/MA6qgXXehU6lejWyrmoA4AkVAAWF3owsBDc4A0Pqb6otd6a2ugdy6NKuCWgBGAgDv5pMT9BparXVlH8Ck/wDM2B+Sg/8Ay0GqIP23ykx8zC6ALgik+pJdVwDGZidVBGiu5qAeJZR/0fvHyBOWFq/k2gb102oqGk11SoLKQ8oXxLSQym2cL52iQFWfqR+JOqWUnVfmK9oBIxdEkZjWZ2m6ZqNPxKZWpWqyDlG/eC6rBJlBCgSLQQRGRipqCjsaVQ0xLu4om26oXILparZwjX2+3PoYv7taylr6lzUxSNN4mfM5CyCVWCis04MgZxA/o6hq1YQAjKltqmnALPhe8ehz/PWn2Vm6phSfDtJUqq2C4YYQYkHBHrGCRoA/Si7w9Yh2cCUMlADByDMnJ54kgaHPtCJfaGpSqfOFvlGQMFhWqIbWhgYJIwZHEapOmMlOQyBlEAwQtwlZHtMGI7aE/sIoo17uiqLULhGp2KjDyuHa3B4qFefxRoDtTYCurq68NDsx8zlVgFgIUD2GDzA1R6LVR61ZKRIpuBVpsOKimQzI4UeWShgHhwQQGjVfYbc7naMqsWBLU6tNiVFSCRazEXAWnAwCeZB13pW2JqBxViqG8twZmCqWV6dXIGVKkAAGUBkwIyq1sej/ALNUc0ghBzYSaYUkkASFIAy0A8ROND+p/EaP/wCoKXK08yt5HlqMY+XygD2YmODqb4rqsnhICCr+Ia1xClgEUEyO/mAwCfMIGNUunbJqRyErLVZy0q7vmBKowJZeAxXMAQfUgJ0bctUPgsA1LwzdyCMlStwbEmCGBmByRrRV6a1D4e4uIBkRSWahlu9sCqRDMe4Mi0AnVPp3ThReoDeLnlPEIvtCqArd5yeRJkHVjd7QVitKpTcqQ2cuPwi4OpmmVI+aQfNicwI54ZpwxW1rW8PsLJzZ+Hk9onBiDJFfttEozmglRCSLLFVqrn1gdhMt9SPl1dZKzePSrU2q1FRTRql1QKjC0PDMSXJDC5Q3obQfNl+idQULcW8Pzqhc4FMNli3JloIJbEhe0yGp6LQZKTSq1AklLVqVLEdaZVTexYxUSoAOBaJtnRFXVqoBCgEhWiVlmMtBnuZzoNQ35Qo6TgMyrJuahAlqh9yAw78+sa1exWlCsUBJX/EIJBGJ/wAq4+nsdBHuXIpki4MQFCTgKCxBi4kkzE3Z0R2qkIAe36dtRHb0YJIUSTnJ74gE+3bmNS7WsWGYxAJGMxnGixK2ojqRtRto0Q0t0fKfox/JG/qRrinT6gkR9vzIn9NSIuAxj0/ppK1oHoIA9fQffTQf11UTcEnzi0jhTHpzzk/0476od4gp3O5AkMzk8CM5+i4+2g3QXarTeq6MGvbBi/wnVGKmDFwFmfVB9Tz4vc+DYJHi2UpAJP7yoqnj2J/LRva0AjO4GahDQOMDH3g/p6aqRnes7EVatIuRF0MJADtGBBkQWKtHoTOMatP1Da1Chbwa24IK0yCt4ESTcQCiiZJAHsCSBp3UUCNDAWtFpzEAyPoUJj/Q49MWV2lPdCnWwleixBZRMEcqyyAynkA8TIjRIG73xRVvqgAFUCsCFDkSWhalpB4xB7Z1n+n7Pb7msn7QGhgcAshuLC0mByboBBBM+mrXxR1iit1GqGNRapkindYABdUVisA2OACCWh4MxgXUqKxdzvCqkeUlaZbEW2qBbd7ADlcAjFL6f1ajuqFWrRpVq601CspFQMPDqC1VC1OWFrDyyTaSc51S2/xnWkXkuCpBBAAIIxPHIGJ9zMnRE9WrPUNSqPGR6QNP92wBSm8krK/NdY0AY8TvGs2u0qbrcLThQxsWQpUKqjJaTkhQBPcgag9F+D9wP2c1VSFqMXtFzngL2UknyxxGMam2jI9d6trrcVBLGoAGIFpgmwspiYHDwTIjUnS9mqUgiiaQhVnuAD3wT765sadE1d3tipMWM4LOT4ddCIUkkrBptheCQec6VYH/ABZ0pt1YLvDe2vkKXg+HkRzBa3jJjGqtPrIpbmsLahAAgilUtCkJgkoMFl+0g8EkF9szip5iS9FwXJGXQqyuQAPS18e49NP+KabCm1cuxWkJangiJi5IiGzmZBAxHeAZU6mNyUClSLJfyTjElDGCTKzd2ypwdCtvvU/bLVRJpgqWt8wckMQpk4i5cd59tTDqYp0am4UXgU2ZIEBjELj/AFQM++hHQK01zT5tFQT+JiHYXN6yHUz/AJjojVblhNwMQCGB/wDbeLvyIV/+Q6xdOmlKijOCfEqsahuC5WowK58oJUrk4yZxrXV6wVQzuqAZLOwAAxmTzj9dZTd7ejU2+5RXCimfHpPVRkDI4tqU1vAYx4NMjEnHPOgM9S6WaNMvczK4BqKIUkIMIhsMADESJ5iSTov8K7u6kQcmm7KxU3KFYMVhgOORI/Qar7+uDsgrOjNaJVgRkrMeJEXE4NrASSOYBj+A2MVgREik34ckNUkkDAz7Rk/QBot1RcwoyM3evzAenYCPudX6aWyPy9wP9z+eqpqQ8juBMz/FB/p/8dW2Oo1CY6jc/bTjpjHUUkOpl1Ap1Mh1Yiwp0qlMMIP2I5HuP7/PTVOpAdUYPfdZ8Ov+y7rBRlalUwtN1BDrdd8hNsclZBAtmNa6l1ig3yurfRqbfyDHjWW/4m9FastOqqsbUdXtVnkFkKyADAEuQfcj00H+F/CqvcUpARShiqh3dUwHP+XkGYIqDnVZ3Bv4h6pUFVgp8WnNJTThVZWcCGpz8wHDDv4ogkjUvw7vRS3JQnFa5gAwYBQQFeQP4iQZJ+cRIBIr9R6dSPmH+IAqmwq0IDIcyMMpBIIIBIWZgQE21B6m4qGkgZhTZqtNWlz5rjYAbZZ2LWsRJPJtGhL1z4829u93AYfOnjITgT4ZUj3yo/lqh0/azVqTz4ar9SXUAiPWR7To78cVRuKO33KmQFrUqp7hvKwBHI+RjBjnMazfSmb/APIZJuVKJxJ86VFa3kehP20L6JDqyrVM0S6IJSmHtWmXu8qAgE0yWLgZIhQuOKu33r7XcK2P8Gmm4AF5gVHSpYTmRaMg5jvOqXUlLM6FYWmtJSRiGABHBgwUaIn1E9puosCpqi0MaYCgQLSlQllAUACPQDiPYkmvYKdpp07SCrW2EcEHuPbvry2j8TFN428UF0qvUDqv4tuCFQj1ICXDtJ9zqv074jq7YMgJemy1AUOLCyeR6RzaZuDAQJHAOdDOnIoq06RgQadPvAVCrEY/0kR/mGor1Trlc3UqtEhi6uFYEEsLL1ZZwfT7/Y195v8A9poVEoIPBFGtN+S1sKAhBKkBhFxYzaYxk4X4Repua9BGdQKdFwoYG21nlwIBgtggj+BfTXovR9jZQ8NmZmcGkzPAP4kxaOO88nkk40WPKNvQMMFqE0iflJMGQbWAAiZDT9Z9Ndp16il3UlCEMtEkFaS3hCZtJKoZ7z6jEu9oKxLAMJZgygTmLgRnkTmOZIPOhdUlvEVyACnmIaEJDDzH2tLHAPOJnRlq9n0ekFoVKgapVhKzu7FiPKWtycAkrE5NrZ1bartwbdwTcTSGQbRRJh2x6iVOSQVXgMJqV9lTeq9VFqEuxbJwrTNpUGIAMSSYgxrm7hNzQktTcwzOAA0q30abQScrBgLJuOitC/xCKlPwatOgx+SvTVpVRYxIx6MoyBAlSCedCvhGoq1rAZuR1ngsMMDHrgn7+w1qvAVJpeYKwtbMkoRHmJ5klp7yw99M2u1obcfuko0ywAYpTh2A4BPzN+Z50VbqVMT3z35Nw/7nHv7avUyLRBkQIPr76D0rmIkFQMKTKnIyQD8vHMXE98aMf0GoRxjph106aTqNEupkOqynU6HViLCnTwTqFTqRfrqhm/2pq0yl7JdElYmJyM9j9teU1FrbCpUp+EWqfhdhcpSIBQyGhoEgtPlGTbn1wazfxx0I10FVCb6SuCo/HTMEiJEkRI/5h3nRKHdH2+53VJmesVGVKgAwwzgtTDgkWnzcTAkSdHfgbp4o7bAAL1KrMfXzkCfeFHOgfwR1kNSC1G86oA5JBLFQfDYH8RZbh6yq61/SnlDkSGeY4yxbHt5h+WiRmv8AiRtFXbNVWVdnphrRhhdy+DkCYbnMZGvOtnWFB6jAGFFFXwQnmNSGu5AmnbkYZonvr3HcUhUVkdbkYEMD3EfX/sdea9c+EH2abivTrFqMALTN9yqzC6XkgRxMZBzEaLYzO5eypWF0hnuEYACs8Djtcf5+mtd/w1UNXcMAyFBaGCPktJzkjyg4ED5uYxjun9Ld6lJaXlephfFLqoa04LMpUiAQImfQHXpfRugtstsWqMGqqy1anhlrAFBUimDGfDJEwLrRjVT5jyaptHBamqG+mzU8gwGmwSAO5AM9+Y0Q3tVUquydvLRIiYBhnM+uY7STjGtv8bVNstUVaqhqlMqtqG5rcm+osQ1pyFGQDJ9BhOn9PfdVRTQhTaWW9pWP8rckY5MTB41Eov8AA1Nf2umQD8yhQDdi1weT6jB+sDXqjIe0g9jHB7E8yJideZfCfw7ufHoVfD/dB58QhCQKbEkFQ3BIgE5B9Nen5/iH6/3+Wla+XknXqLU3dP8ADC+aGhcsqyAx+eIEd4bQDZuVZmFrwQGBUNK5mLuJ9c5B16f8XdEastWr4odUQstK0ASFBcs0mTakDGLj6nXmW+2ppOwV8RKEgG4ROQQRzpqWD21+IkKo7kSbjaDHB+oWY/XVapvKV5YGqtRoAeoWggMCoQKcQYxGfU6kb4Y8+FqVEdKbIFsLBzSuIF5iJnn0+movhan+zbkvUQF1U23VgtgYIQ7YMwjgG0mCcxKkh6VsaDimt0XqiLDQwwPlNrZiVEyeOTOuimwWVhDBUwCe/rIJ47503oW+FaiKi5Vi1pAMOoPzLdmDxkD5QeCNSh/Iv5nH1/8AP5aiq1PbfvLmdmKlbB8qiQZgTk+5zowOPtoZ3Y//AKv0qf39tEe320UidMJ106adRTA2pqZ1XB1MmrGf1YXUi6hU6eDqrqcDT1MahGpKeTjP00GN2XSDt9+QALLL6OJBy2CT3Q4n0In1Gg6NTVKlaknCpRfLFssay985FMfloF1H4gRt9RVGVkph1doOXb5lUjP4F7RI1J0bdlt5UF5jzOTiGtRVCERiwsTzOTOeDM9a77/zOs78SdGTc1USrdYFJAVmhsw1yzbI8sGJ80To34qE8jQz4i3ZoKtZafihA4ZQ4Rpfw4ILCPwkGY5Gi1V3vTTVBoEghbXuIkROAVMAnB7xk6n+E6brt4qNeS7yl14RePD82YjMEYugY0Mp/FdK2t4gKVVJ/ckqWIPlQKVkenHBJ51d+EnZ6bVSqKrwSQxLmqsq4YEQAIAA/PvoQC+J+hqEFdYLUm8OtJMlQAEcFSDdbZMyPOfec5sKyitQqFiVQNJDNNs3GJ9gfl9TPbXqG/ooFqklPMg8rtYhdA1pLTIJECVz5Ae2vOum1EVa9NSyBSr7dajfvFBjyjuYJYY7c+5L61/Q92qBaRpta1Q2WgAC8yJBaebiSJgfyPMnsYxjA/roL0Cxi1RWVlXygggi4/MZGMLjH8R0YNcZ8wGcZ/vvpViUL/5kzP19teR/FnTxRd0AISk0KcgimVBCwMnBgY7DW++IK5emadG5y1wq29lUGRJwDdEjn2ided9QXw0dbSz1RPhrTdytIRBZm80+a0GSCSQFMEkVuqK2kiI8MtSEGfKhKL/IA6yPxV0om10X577SqlyopWJ5T+EGVBIiYX0Gimwr1RSorlq1eFp+aRcZ8zE5IE3kwcKdbXb0BSprTQkIihUxEKqwJ/U+5OokgN0va1dpSKliUDfulrVb6gVoIplxmUNyQZEBSGEmK+w62tQ+EqVjUWA4sDgHOC6syj2k60keuR6YIP2OkqQIAAHooAHvgY1GgRN8oqMhDhiyCGSBhWPIJmQ300aVsDBHsYkfWMa6D/ftpp0McZtNLaTHTCdFMB1Kh1VDalVtWM31bU6cz/8An11Ch1Ir6oR3Ppqp1LaJXULUBtVrwQRyqsJjIOGOD3jjV16gAkifoJP5aiqAEG0IWANtxhZAxOJtn+ugye36fQQuyeI5QGw03HikWKxUjh2kBpkHzZA5NbpO3UuaqPUl5YGo7M4Q8BjE3fLMn0HbOhp0twyCk9OlSyL3Wq1RiQQZpgIlrn1Jx+WiVDZqkWqFHYSf5aIE1NhUCyru/wBZAPvJPOqFHZu4qUt3+0PlWQU1NoC3eWoqkBp+8he2tO9P39jJJH+2hm+peEt9xFO+mawVyAUBPzeigkA+q3aAH1TpCVGgLuaZVyzM58MMLAVVEi2BkY4CEZxFvp9M0lWnTdoUQokk8k5gcznRDYGlWdrVfwVCeEAxFPxPN4hprItgFF9Juj8UkW6fTPaD/FcSRme+gzvVtvXqALYj0wZtZijF88mxhABIEZ8xnQ6h0dWqqSgDKrGsq0zVSQf/AE/KFDG3ls44BMnXjpzA/wCISvuSMfz/AF0D630So1SnVohXtNTxEYmPPbaVBIQ2lWkGD5yZ1DF3pOyDUVaSoOUAAUAHPy4tJJMgAak3fTgwgy+e/wB+OT2/np/R9m6U/wB4wViWNmSB2H48zEx2ujREAH1/KNFZOv8ACCk9yORazLB7nkCTjI51X3HQdvQpVqqqaTrTYgy0yqtbyxDGTEH17a17mOY9c8xjODqPcbdaqMtRLlZWVgCAbWEG03Ynt9NDGRpUXFRa9TxFpKGp2upIpN51uDXtJlSCJHPfGtjQoIBIuz6k5x9dee7rY1EpVARuKW4CtMURuFZmJa5bKbKVJ+hycAGNehUK84MKwCXIT8pKAwPWOJ9tCJgAJ/n/AH/XXCg/snUb1swQO0nMfQY5/T3nUh1FLTWOkTppOiuE6YTpE6Yx0RWB1MjaWlpKlnU6PqVW1zS1dEobXTB5H9/3+ulpaaH3DXceg0tLTVx2Rrs5mfppaWilPvpADS0tQLGmmDyJ+udLS0HMemuE65paDgOdcJ13S0HLsc6iqiSDnEAH0PmzH3/nrmlohr3DgkzHooEGZnJ9v7yxZ5DQJ4K9geOcYx/PS0tDEk6Yx0tLQNY6iJ0tLQ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9422" name="AutoShape 30" descr="data:image/jpeg;base64,/9j/4AAQSkZJRgABAQAAAQABAAD/2wCEAAkGBhQSEBUUEhQVFRUWFhQUGBcUFRUUFRkVGBUWFRQUFBYXGyYeFxokGRUXHy8gIycpLCwsFR4xNTAqNSYrLCkBCQoKDgwOGg8PGiklHyQqLC8sLCwqLCwpLCkpLCwsLCksLCwsLCwsLCwsLSwsLCwsLCwsLCwsLCwsLCwpLCwsLP/AABEIAKcBLQMBIgACEQEDEQH/xAAbAAABBQEBAAAAAAAAAAAAAAAEAQIDBQYAB//EAEgQAAIBAgQDBQMIBwcDAwUAAAECEQADBBIhMQVBUQYTImFxMoGRQlOTobHB0dIHFyNSYpLwFDNDcoKy4RYkohWDwmNzo/Hy/8QAGgEAAgMBAQAAAAAAAAAAAAAAAgMAAQQFBv/EADIRAAEEAQMCBAQGAgMBAAAAAAEAAgMRIQQSMRNBIlFhoTJxgZEFFLHB4fBC0WJy8ST/2gAMAwEAAhEDEQA/ANyTQGI40lu5keRoGzbqATHi5jXSrCKpeL8BGIuE5srKqROoiWMGNR61pJqqXOjawu8ZoK5s3QyhlIKnYgyKFuXwbwUHVBJH+bQR9vvqv/8AVbeFsrbLBmUHRdtyd9+f41HwLGG6xuMAufMFMdAIA1gTlaN/ZpMriAPmE1kYLiRxmvNW1jhyo7OsgvuOXUkDkTzoqKdlpwSnJFJgqRaTJTgtUrpTW2qdBQyiirK0DiBlG3yT1t0Tat0qW6c50rnSz7htC2xxZTLt6o0ao3amK1ZgzC6AZhWCvSMtDWmogNS2kxPtIkjUdy3Qd6zVjFI1quxFKHiwsD41Uf2epkw1HCxTxbpjpAEAjQq4epls1LFLSBqATSb0qURSKHumi3FDXLdPBS3BCPTO6osWKXu6K6S9qF7qkYUQ9DOau1RFJhaoyadFdkoggUdKFp+SnBKilJkUjGnmob228eZ299UTQVgWaVc+At3bYVt0lMymGBAytB6EfbR9Ziz2gSxdKOIDQwOoGo8zp749eVaCzilcSpBFDE/c0E8opYy0+ia3EbYbKzqrCNCQN9omiM1ZvjHAXvXGZWESoKyQTlE+nPnV/hUhFHRVHwAFGDyo9jWtBDrJ7eX8oXH8btWRLMPjz6f/AK1rIcS7XPcLd2MqkAT1Anl7zv8ACs5cfMczsW8yZqbA2WuXFVVJBYciARz1/rpTzCGt3P7dkxjRdBWnBrS3Lk3SMogsCWzGdtRrA9ela62gt9yqRlJYaaicsLB6fiaa+Eay1skAuQqlsp2Hspofkyfq6VNjbwKaQGtNMCImZ5df65gcWXUdV1jA8luDNoVzbNTBar+HYjOsjbl6SYHnoKskroB4cAVzS2jRXZKkSxNS2bM1SduOIG3aS0pg3Cc3Xu1iR7yw9wNZpdS1mBynxwF5RF7tJhUOUuSdiUVmAPqBB901acPxCOua2wZeo+w9D5GvKIozhnFrmHfPbMTuDqreTD79xWAzvNg91u/LNAwvWLlwAE9BND3L1UGC7a2L2jk2j4ZDAlTGsBgP3id40HnU97tNh5AV85JAAQMdSYGsRuetLZ6psYrlWZFNFONcErReE9KtS2nqMLTlpThao5RampFND2mqYUELzG6uyxSNT2qM09jQjXzNOe8uOFI2Wpe9Ap81XltaJtXKVSc+OgpiKQpSg0taoZ6wVjcxMKVE4oioXFbgbSSEJcqArRbpULJRWlkKHLShaeEpctEgpR5aQ1KwqMiooQoTQ2MeEJPIMfgCfuolhVVxe/4SsHxBh5DxAfXBpcz9jCUUTdzwqXimBS7YV7nti2F3jxaAN/FA5eVY/C8ZuYdvCZAMaHT3Efd8K9HvN3dtsoBZVCnQErPNue2sfGOec47wQ/2NWRZBJfKP3iR4hpzWYHp5CsummDDseLB9vVbpG3kIjg3bC2+j+FiZgx0A05Hb/itHbxSsNCDXkGXTX+vUUXZ4peQQrmOUwY9JBiusYHD4DY9f9rC5rXeiZatAa6ep/rStN2Lvr3pJg7ga9FLEnoJK6mNvKsrawuYBmY6iYHU8q2PZSyFuQoA8Df7XH31z9XrmyNMbQt0cBb4irTgWIa67rcYtqH8R1VhdywOmk6U3vFumV8F2CcrQwdZP80xqNx570N2eunO2mwnaZGcHQjWhbci6isB/hwVMgjvdGnkfwrOY2lzq7BLbI4Bve1qODQwBCBSRGm2hOvnt6/GTobWGrMdnw4yQTE67c7mWPPQH+orU3MaqkKSAx2BIBPp1rK6d48DU7ohzrKkdsoAG50Hw1NZjtpw0vbDoJ7rMX5kh8snzIygnyNaFLkvr00+Jn6hTcScq/wCZwPfp+FGxnhs8lNra6gvGe0OMa3YJQwxIAPPXeKXgXY9buHF7F3bq94rNbJYqoOUlILe2xiY6CtXxa3bXGXO6AVkWxbEbC7feWIGynuwu3Jm61bcUwi3ba2ryrdt2y7W1bvEK5kZIDo3JXIGhI06CjZTRRTzG4+IZ9Fi7PDWseFrveAqrqYAImQymOhWfQ1rOyXADmF+4IA1QHcn9/wBBy67+p/C+A23Iv3Ars8MFUAW0gAKirzyjw69KvppZbm0QGEoqQVGtKboBjn0Ek+4DWipQqSkrPW+2lrvCjq6AMVzGCNDHiG6/XVpjONWbQ8dxRzgGT12E1RYUAcEfbMGig01l/wDqG5c/uMO7g7M5CL/yPfUqWsU/95eW0P3bSAkf6m+6gMJOShcN3C0bOANSBPXTz+yqXE8csK2XvFZv3Um43wQE0O3Zm24ObNdubq164zjMNQCsxBOh02Jq1wgRrStaQIpHsqAuUyQykDmCCD5g1GtDeUDbaaKrG4g7exYuetzLaHwYlv8AxqS1cv8APuk8vHcPx8Io5lqErTQLWkVSNtXqlDiq9RUiHWgcxJdGOyOpjCm2np7NRddzcBZXRUU0pUbW6cblIHpfUfyVOmFD3VMZaLFQXxWqHUFztpSJIwBahNRvUhqJzW9ZioblU2PtnMotgZ2LftG1ygfueg0nYRprqLS487dQunWYqj4ix1J8ICYgZfJc8GT1/rrWbVOwAn6YZJT8DatHNZTM2YeK5MBiGXNB3bRjrtrzqHDcQd715XbwEOAukKB4Vy+cxXcGYm6IED9pBOk+JOW4H9edB8KJOKO2gcephZI6b0gxhriOcJweXNB4ysZxEjvHkCCZEcgdeW3OhjbHIwPMTVhjMOrtLbwNRvsKCu4PLsZnrM10NPrmbA1/IVSQG7CONgJcZeQOYejSfqMj3VouzB/bHytv/tNU+Otg9269AOujCfqYfXVp2VxE3nWP8O4AeWYBZH/kPrrl6iKp8cHK0sfuiR/ZgHvDpHhSefyhr6a0Hh8wKAj5NuCOXjJXMDz0jT6qP7ON+0fSNLY+taFsgrkBIYFbOuxHicgeeoPTlRh1F3yWbbhvzTzjriCwFmPESAdCM8a/X9Xu01+zbvOjuf7sKwOaAGVzObl8nn1rLYkApa6936b3R8RE1qOHdkrbhrl4tczMSqZmVFXkAAdSJ393KlUBRWuBwDjamPF7IYHvrcidO8XbmDrXXu0Fgme+t6bAMG1PpVH2s7JJZtm7ZkKCAyEk6EwGUnXcjQ9ayFQvIXdg0MOoHUa4/ZXhxQa5iHQZ2t4xrjqNW8CBLcjUxlURp8urrGKcThX7trlrMk51XM6DczlOmgOmh3qistbsYy1iHBi7bU3I5whWQJHVT7qO4Z24y4pmcFcO4IFtQCV08LRzYxqf4vIVsi0cs8YlaLxf1BqvmuFLrWwvMLuQa/lG9g+FLhbdyyt3vDnDMTp4yoBgegXr61qa80wuKL/2pxKyRdGsFT3jMII2OtaHs3xjEYljaJAVVlnA8epCqN4G8zGynY60rUM6Mpjd2r3AK0aYGbTdccAke60WO4illQWYAnQSYHmSeSjmfLmdKkw7tOYLOw1OWWYBlaOSwQI1I9Sanu8FtOmR1ziQZYnMSARJYEE6E/Goe5LHKRCplXMGILwNFIG0aGZnpHJN3gJRJKxHHOFZcZcDGAQLpPk2rQP82atLwTs3bt20LWwbkAkt4oJ1gA6CNtByq1ucLtsysyKWX2SRJB6+e3OigKcXGgEDWAG1HlrjbqWKUCl0m7ky3oQOZ/o0It7usQU+Tem4nlcH96v+oQ/qHp+FfO7vyBNtfRT4297iPS2OtQ8ZwpuWzk0uIQ9s9HWSPjqPfU2ZQHOUczzULioeH40XbS3F0zDUdDsyn0Mj3VOWoQCEYTYri1cWpho0wKVLlONyoVWpQKAtCFwC4mmZop5FD4p8qk7wCYG5gTAq0FILtFjb621OFBLyZAymVCydG31irTDsXtozRmKKT0kqCYnzrMXu1AFy2QpC65gwhxJKkRPKJ861Nt6ADy7Jb2CqXPboRxRHEMYLVprjAkLBIG+4Gg5nWqrjPaKzasq+7XFDIkQxBEgkctxT4p3A0QsckNiwqu9Z7p7t5GPeNCwdQpN3IGA9JoXG33a2pY5j3d8MTAJ8JkwPKgMBxFrqX2Y/KtGBpEs8wfTn9lH3AvcLl27vEbdY1+urnabO4ZwjjJwLUnCXY3pIgftYn2vbTccqr+FKRij0m5r6hY/rzqz4fm72SAoJuwo1I8aTLbH3UDw4f91tzeTsPZT+vfUefGfl+yBo8A+f7rKXT932Cn4bDBpLbaAe7f7fqqG/dlmyjTSPMRoR6wasbGEXIM7MNwMsTOhYmT1P1Gi0TAHF7u36lOmJqh3QNrEg2o+SRoQJhpmNP4tffV32NsHvLjEbo2+wkD4ToaCw3CH7sPb2IEgNBmOh0PPmKuOzgZe8UgiFuHxbyVUmev4EUD5dwAoY796/vqj2tAJB57IjgK+JvS3znkhoFFaFkhhlsa7EDNcjTWeeulG8ABhiY9m1t/kWPShLSMqLJBBWzygjS7HkefTlSh/klHsn4pxltA7lFjTn3g2PWt9wlT3SEyBsonlJ18539IrB3l/uRyKL15XFPv5VtcMwbDkDMVjL4PbR1GRgvnKkgjr0io7NJjO5VP28xxFlBqbdxirEe0ArKxAnQklZHofdRYjguHODuXrLuSqZtSp1BEhhl9elVl/idw2hZZz3amQpAgHXnuNzz5mh85CXIJEowIGxEQJ610Roabfe/ZEzWyRWGkgI7iWGa4cNbXc2xvt7KkknoIJq0t8HQWO6JUkyxcDUP8kiYMAaR5mq3i2NNm/bZYlLYEHYg5gVPlFW1jiTNhzd8IIzMBMqoUp4Cd9cjfz+dZtR+bbpIeiQGX9dxca+iRH0X6iUy5dXtWfqqyxwh0XEIBnORGGXmssSQN5GUyPKpex3HUw11u89l1ALAE5SDIJA3Gpons3xctcu3GhTlVViYXRgoHvPxmrq32Xw8qbxDXGkyG7tX1JByAxMRMc5odQyV0zutW/w3XF7Qup+H6mFmmMVHYSa8+T/AKVxb4v3yn+zlW1jP4io6k+EAkdJoy2kCP6nmTTbNlUUKoCqNAAIAHkKkqmx0sjiLwupQK6Kpz2qsdTvGxpmy1RcArmg+KYkqgVP7y4wtp5Egkv/AKVDN7h1oUdp7H731UDh+0Fp8Q1wscqL3dv1Ot1/eQq+inrViM+SHer+zYVFVFEKoCgeQECkIqvftTZ6n4VE3aux/F/LVdN3kiD2+ahwzdxi2tn+7vzcToLn+Io9d/h1q4is12g41Zu2fAx7xCLiEKZDDX7J98UThe2mHZAWYBo1HIHnr0n6qpzD5K2vAPKuiKRRVNh+19lrzW28A0yOSMjaAwT8k66Toes6VeqZEjUdRqPiKGuybvtcBThVVxbtDasQrMC5BIXU6Dm0AwPt+Nee8d4xjrjl7GNZBOlsWxaQDSNZYtvznblSyQDRVG16qapeLccW2XRlb2JDR4WJA8IP72u3Ss3wTtrffDOMTkt30K5XygpcWdQVGzaaxGjAih+J8Ta/ck+4DYch7/wpgbYLuwQF9YUNy6bjs/yic0/xTP8AxW54LxZbyAyA40Zec9Y6ViUJUgRpGpnbc60Ffx+W53lowwBAbpIIJXqYnXzrNp2Pe6mjlW9wbkrcdpO1CWVyL4rmhAnRYYEFj6ivPcXjWdy7mSefl0A5AdKjzSZYmSZk7k899zRWGwS3DDbQSeWm0eWpGvrXdjgZB43crA95eaCM7PgGze1BH7H09q5NXV5x/Z1j5u8No5cp5VXdn3XuLwUeIXLev7yljk8gdx7qMdibKSNct0jWeWnvrl6h+9xPyT2t2kfVF4Rm70ZgAM16ACSdHWZOx91BYAf91tzf/bb0A/rei8DmN1c0am/oJ0PerPiO/wABQvDp/tM8puevs25+6qPxm/L9kv8AxA9f3WR7iLkmYnzPs+yv2GuxPEwsKw2nSYOpmWncn7hRn9ldnYoWE6HSQR16fEilPCFT2hJOskz75j8aNk1N2DBObHKfsjve7P8Ax49/0RuCsBrSkFlOUaqxGkTryNWHBWLAydTaOvOSqSaC4b/dL/lX/YDRnAV0/wDb/wDgm1YncqDgqTs0DlYE6xa5R/hpFQCxCKczRlsaEyPZuncieXWiOzqkBwSTpa1Mc7aGNPWKEOFCEQjof2cghwshbneHTwn5Ovn60wEDdaE9qRGQnuddMq8v4l58qjOPuYZ7r25MuWYHMVILtrCsDIEfD0p4AzWNfEVSNTtmHLmN67FI03F0IJXlqJZvj9VPiAok+SS9xaRXmqXE4w3g+VUBJzlkBCjXSAdtTOszTbxGTTQeAekssrPOII91HYXDBWYMZ1TUZhHi59DQnELGVtDo11SPRcxOvPT7q0RShosH70iLTI/ptHy+vqndo2/7hvRfsn76rRcIBAJgxInQxtIqz7SJGIPmqn7R91Vdej/DKOii/wCoXF1tjUSfMq47ONLXE/eT6x//AFVzw3jARkF1c6qZEiShEeJZ5iKy/DcX3d1WOwOvoQQfto3F4zMxKjKCT67/AAHOuT+IhsWoLn8OAI+Yx+lLo6Al8VN5B9jn/a9GwPFB3as7q2doUoDGpGUNEwdYnarK2wIlSCDqCNQfQjevKeHWrruEtFizyIDQDzJM6bCZPSrzC8BxrW1BulbebJ4bhZQDqGAtmCpJjfnXJEm74QaXRc2uStTxvjluxbaWHeQcqAyxYjTTkPM6V5zhnJJk9Pv2qC6sMwkEglTGuo+ufXWirSZQAdz9vQAb0/TOc55HAHKCQNDb80680LpvsPWltNkAUbCokIa5ufD7tTpt8fhSlNYBrojJtZSpjcJpO9impbIrmSrpUnd4JRdSGYAx05geu3vq3wvZFe8m84RNTlUiVWJGdtVt9Ko45da2HDeMJcw/duXuOEabKJlzhQZUMBBld9Rz3rHqw4C2psVE0VnO0/CVsupQRbZZA1Py2AOuvQ6/OeVUz3AoJmAN9YHv6VtHwF3FcPtuyst5FZIaZZRAzwR7WgbXeD1rF9iOzGItq9y8oYalEchsxKMBc5iPECAdyOVc97Wu8V57rYzd8ICN4fw3vWKpdtFglu5ALkw65hPhAG4jn5CgeKXVw94WbrKrlQw10IJIGp2MqdDW5NqzZDXFRLKZQXJAUkgDNcuHmxj4AdTXh/anjf8Aa8Vcu/JMKgO4RdFkeep9WqmxBzqCZI7YwEjK3JE1Jg2ytB2O08j09KweD7SXLdo2wZOmVjrlHMeflQ9vjl4Ge8Y+TGR/xUEDsi0kzNI4W7xGJLnXbkPLlPXektWi5IVT4YnaYOxg+tB4XFgqtwyAyhoOxHQE7EEEcxpV53D933kHMQWI0UEMxGXnyA3HXyrosmaxtRivNKmgLCNxBB4IOEEcFJXm2YxO2kHUf5tJ/hPnSXsfnkW1ALDKcsyJILSI0AynfoR51aYHAkS1xjmMQAeWZZjSSfQDap7OFUMWkTLHYzzG/LnSZZQfH5oWAA7SOFPgsLlt3MoIBe2BP8LMBpv0qRtbKa693d5baGP68qnuKe7aSBNwbcv2jA6n8BQqEdyomf2d6dSeRnXlWaatx+ikZJAtF4a1lvKSzMS2IBk6CLq7KNBQ3DkIxO+k3PXRbU+nKpsBbXvVZFMTdzPB1BuDJ4m9rQdTUWDU/wBomdO8uaafuWufw+FS/Ea8lRHh+qqrBJhQSJmSIn2R8Kle2BAMnfcyfjTMKuo9/wDtqa7bB3E6n7qTHyEx6Zw+1Npf8q/7QKL4Nbhis7LE+5BNCWMXaUBc4EaakDYedS4LFnvG7sqZHXrAkaHpQu5UHdS8JLBHIOuWxqRprbTkPKp7mPeCrBSDKyCRv5GaGwN/JmRlJMJ8oCQoCrl2n2Yp2LvqF1t3BqIMqROwmOU1ZFm1EwP47I1nKnpuvP3U8d3LZSJz25AaObEys9fKoDeGe2crQoUEweR1jSjbL9+VQKQWZNWy7KpnZpHPSKaHCiPRLIyChsICbrkGIa3v/wDd9ar+Og+Agam5c67yAB9taqx2YCsxzzJU6ZgRDZjqG1mocTwLLkJef2kxl3klzJnyomksDbHF39lGOp+5po4r6Kh7U4Yh1byKmNpBJ++n8B7Ld8ve3n7u0Nf4mExI6CRE8+QNaV7YM6a/jpUXG7o70quioFQDlKzy8sxHxrTofxCaPTiAADbwb7fKsIdRpI3zGW+e3qqHjlrDoEWxbjUkuxJcxoBroBJn3cqq60t3hYu2ejTmUnbaIPkfwqmbg16Y7sknbKQZ9Nf6isE0rpX242tsTWxtoYWj7H8PRsNfugE3VDL/AKCpJUDzE6+Q86jxF/FWOIYe7Y8eFYd3ftjKFUSSL0HcgEajXwxsaH4TwjF2g5E2gRr4gH01BUDmDyMTqOdC4DtSINm6e7ZZUkyRA0JVukbZhoOZrRHqWxN2SNPHYWsskD5Xb4iDSJ7RdnrdrG3rltpN1g7JK5VeBL+RMwZPyZqTgPAFdLz3Lt1dcoFtRokCCTlbNJkaaaedS4XLfVijAqvtES8kycoHyifPTrNWGOs3bb2MNZUZG8d9ik5gCC4zEiZAYHXZlE1ni1csw+HaD98J74WRmrs+yy3HeCNg+7Z7iMXcqqgZXjcZhJEEQDGgLCiBhX/cPxX8a2F3h/fkMICgGJthdzqQJnkNTvpHm3/p3+Ify/8ANa2aiVooC1mdsvlY02H/AHG+r8aXuW/cb4VqD2WY/wCIv8p/GpV7MdXX+U/jT3amRo4B+6W3YTm1kf7O/wC43wNF8MLW7qPlYBWUmRHh2b/xJrTL2ZH74/k/5pH7LrBGcbfuf80l2rlIos90YDAbtX8/hWNbiiLiLlmfZYkECVE+JkJGgyzEnTSOVG8cw+KSwe4uBiNDlVhcyx/h5nYA+QAPSsnwHvVV2skrcNwW5InKMpNwuCDsDPrFY6ogHF+y6unLem+a+Bx3WjxXELKr+0e3HmymeY0nX3VluLnD43C4lmtKgtKzW7sBXkKxBGg0zLEEmZonil6yLQS9h5xGyuoC2nHybmkEHXVVA1nUULjVPeiwLasCySozFmcwUjM3KdBtrNOLDHtJ4PB7Gu4+6uOT8wHNaMgZH/q88tdmLrWM4HiJkIdCVj7Z5VDguzWIutlW2w1gswhV9Sa9kfsmJQFG1zRkggkamQ7qIA57bdRRvDuy6ZWZ3YICZULDgjQ5gM2UfXz0FX1nArnlgPHKy2H4UtpLVrIGyBlBMSSGOYkxpzqyvmEJBJOVeWgOZvKOdXeM7PWc6lBct+1JcEqxMwBm1zTJ9Kdd7Phlym7pCjRROhJHyvOoH5JS3AUAeypcO55bwmpJ3LrUKj2/Ix9bVorHZsD/ABW5bCNiDyM8qD4jwHu7bsGLSQSI5Ftvrpbj4AFbXN3koe+oFt/lAXNdSxjvW5enxqO1dyraYA6Kw2y9AYkVLfxK92wAg5syiI07yRHTShH4gotrnkZMwJgnQkZYga+lW/NomYARq4xyyggDxLzJPtD3UJgNb+50uNppHsWvx+qnpiRIIRzqDrA2M8xVfg7zd4XUbMd4gmFUwc2o8O8UDMcqPOMJuFtz7vwqTEYcnZiPTTpTMDdABzEDU/UanOIE6EH/AFR91C00VZyjOI8a4Yxe13LC4M6jIIAYTJVlbKwkb6zlO8GqDDXPkt7JPpry19as8dcvXsNawbDIltMMe/VUNkNayqVtHRmdjOh0HeN01prgGsGRrB5EciPWrlaB8KcxhAO4Kc4iCRvoQJ1Gl1t532FB3cWqe0YnaQW2IJMDbWB7x1qVj9/+9z99WnAsRew3fX7a97nt2wiWwGvApd8UK4ykGZMGRlWhiG40Ve3w2Aq9OIM0MraHURtrrtQy8fcNdBLqUDMIgyInT4ii8ZhCjOxYZrt27d7sADug7Zu7kEzBYg+YaNqGuWPCbkj2rdsrlJchg/izDkMuo855VYFOIVubYyrXhvF/D+2zlmiNTIBGxOYazVvw1w5LAMAPCMx56EkDMfL4ms/w1Abonz+MaR5/hWo4esWljmM3vbX7/qpjpD0a9UrpjqY+ancEgieW/wBhqtxtybjnmWLR5sZiff8AVVhfu5VZugJ6bCaZwnCZ0F3EMF7wE20zQzAKWMDkIBPWNdJrPE8t4TXgHlLhyAoHPprPuG5p2LSLTM6OEA1ORpA/ejcevKtFg7aIclu2FA3KiBMajN8ozFFXSIhog6GdojX6p901e3NqgcLzZeKqbTOgaUK5gT8jNqy6kTAOhFAdrey7riC1kZrbKjAyNA0KsydvZUb++aiwhAs4grtCqPQsQPqqT/0e6FS4xYmVDKZzLbBGTNrtpty8NdCCJuobcjw07qF98A1/fNTVu/JT7YWkjaCfRQcDxRw11C0sFY5111BlXABjXKY9RXrlrGKyC4rAoRmBGx9PPlHWvJOLg9/c0PtE/wDM+s0ZwTi/ckIWuAO3igsEURqSAd9d45R68+M7gD/crq66OERtcwjdWR5/yr+0msd2WIkkq07bkeLyoTGY9FXQkE/xk/yjn67VecIuLbbxEDzkeWorKcac37nfFThltC8i23VQ10F1Kv4TosxEySWbkK1zbncGqXD04BJJF/op+GYjvcyMSG9pTO45g/VRFopJR2KspiQxKnyYfeKo8BiMl1G5ZgD6Hwn7aie6WYtOpJMnTczvWUveeCbWnYwkgjHutUcKN1shl08QcQTzgkz7vSogusLZPKYM6ajSOf4Uf2fm3gu7vOhuK1zMQdCSxIOoBkKVEeVVHFeId2FCmGknQkQp0gx1In3Vp6sgjN1YWMx3JtyEe2CYrouT+Jjt5waHGOFu+uHYhsykkkwc+uUSBrMRHmKo8PxU3WGZtM4UkyYgid/I1NxHgd27dZ1ykMZXxchA6UGnEc7zHqnBraPnzwMk9rv6I5mSQt3Q242O3b+4RXFcejullJJ7y2WOhUEe0Fjnrr6VFwjGqOKqW2FwpJ2zFGRdf8xA99R8K4Dct3lZwMonUHmRA+2puB8LFzPcuoCGnKGEgzqzR74B9avUN08JZDA7c1rbu+S45/ThbNBJIWTTTYLsV3qv5XoeIZWXMGVSkkMTAB2Iby5EH7YoC1xe1nLZHBIglULo5B08S+0dwCQND6VkMRw+5/aLZL95aR2bJdYsSroUVVOsshMjNv4RNQJjbgt94c9nQAWrv96TmMuYaACNhB9gmaS8O22yvqga2+Vq+IYsHDtlYopYW2S8AxAOxQA6aQRuAAdJFVpwBZQEsqCAWl9CQY1MLp5a1RcO4gDirL3zKK4J3/dbKTvIDEH3Vv8AD4xFdw3yoII8WgmRpMb8+vlUa54zf07JEoANLFXbwt6vZXpAI38/DpVZax7bMxy67wdeUk8tq0HFstzMoOVT8o7DUa6wDWVbn01+HWjkccK4WAi6UvD+0OYP3ZaQQozBRA3zabmIGu1R43i0CLjgSQ2u/hM7jWJI98RTLCjKHBUi4q3AVEaMNA38Q5+enKrrgWJvYVb15bfehxYKJaUXL2VHYMuRhEZmzSDoU+FNAc6jhNIpuBaqLF2MrKZ2IMyDzHuo7h5BUluSg7kalnJ291DYjAd2TLKS73HyL/hhmLC2DOuWSv8AoPSm2m8Nz/2/taqJINKnMFcK04Rx9LBdntLcmDJKjKBM6lT1+qtDwztzh7qkg2kIMFXaCByPs+vwrELg3uaW8kqVci4SFZFdSykgHQ7HTY1adq8Pe4g+XILPc3LoD3l7sXA5Uju8h8QXL7R3zU6GqspcsVnwhFcW7Cm4twWmhmt+Fncz3pGV2eB0k5hqSdhvSYfsPdAUFkgBQYLbAAHlQyY6989c/mP41KMXe+df+ZvuIo3aWcjI91Zkvko2/wBirjNKsgERBLTOYknbzobh/wCjq4ovm46sz3Fe2AzhVgFWzeHRiCNR0E8o44m7yuP5/tH/ABrheu6/tH/nePhNRunlH+PuFQdVU5In6O7i3rrLcTI3dqinNKhVMzpGrFjp1qW52FvgNkuWg7LlzFCTlJBZc0TGkx1AqM3bvzj+92+4iozcuj/Eb4v+arOnl3fD7qxIfP2UmI7HFBmuENkIdcmYBXU6M22gn6quLNoIuUbDaelZm5xONGvj0N1x5a+Os7xjGMXKhyU0AAus6GBvBMb8qB8Dqo4RNObXoly4lxGAYEEFdNdwRp1peF8Le1fW7ffOFtsBmJJzRlCa6BQrN0jU9TXnHA3C3wTpAbWSuUxvp8PfWmPFAuq3Nddy55EdehjWqZpXH4eFbnL0/A4AMgzexyUCAecnyJkgaCIrznt61y3i7qIzBWFtgsnKVygFY6Eq0jnXqeDxi3FDIQQQre5gGX6jWT/SPwI3La30Em0CHHM2zrm/0mT6MelNfHTMI9DI0TgScHHyWBtXYweYaFroH8omPiKOxPaTNYGoFxmOcBYGTyJ2mN9/E20CkwGBOIsC0hGcOXA1JIjeBrGu/lQlzhtq1PfXZyzKoNZB2PTX0p2jl0Qh/wDo+JryQKs9vTvQ+yX+JQax+scIhYIAvhWY7H3buIu31uJkui3lBLSMiwdMsRJnTrVjwvsq9tiXKspHsoJOYGVaWjb/AJqhwHHxefuxNpVHgGbUjQQfParVGcbOaxxaeQtDmgffOP3VPcRYJV2uFuq0g3B6lPxqm432EN17TWclvK+e4GkZoQgQFBE5mc67T61xuv1n3sPvNOF9oI+ssSR6U8xTHslNAbwVGOxV6Qc9vQg7t+WosV2FvMjqHtjMGAnPpMxPh86J71oiTz1k0q3zmncfu5m29d6T+VlBwPdM3+vsrHA8Ga1at2xm8KW1YghszKiqzS5kgkadBA5VFxHgDXUgSHB0LwFAO/s77DlQZvHkD73P2BRTDiW5MB9f+4mmdGfbt2hL2jdutR2+xmIKjvLlqRK+HMBlB8E6b5dD6etJwvsJcsq7NcVrnfG7bgvkVSBmEZZzGOWhgbb0Fxji72rch5YnKPZjYkk6cqza8fv5s3eMecGCvwjalOiew0a/v0ThZza21ntDYuIG73uzzUsAwPMMrSDrzim4ftVYNw2zcHKH2RvKTsR8Oh5V567TrzMk+vlT8LazXFB2JC6b66T99CIAUdkLVdsOM2mQJbbM86lT4QseJWI3nTT+EU7A9lRiRZxFq6qqO8zq2YnOYUDl7I6/vVmcfw82XKMeQIMHUH7OfwpcJxDuyMo0iGB2JnRgORjT3URYWDaFVkjC9E4b2SCXFe4wcKZyiQD01GogwfdVtxFXYeANJBzEXBJ6alpiKx+Bi6gZSCD1BkHmCA1FDC/0JH30xmlk9K+aS6jyVYYjgTXbdy24aLiMh8YPtAgH2uRg+6oP+hjEC9BjfJOvIxm1oY2f6lvxpDhyecegP3mpJp5jigo0tbwUfe7Hu5zPfBaAJFrLt/q/rTpQuD/R+ERwb7MWuNcUwVC5gAVUBp1jUyJgaaTTFsEbtPu+8U02vM/E/dQ/lpxmh90fUze72T7P6P8AI7sL2jZYBT2QogLObXmffRSdkAFI7zUxrl6GRpNVz2zyPxLfjURtv1j+b8ao6Wa+FW4HujLnYWbtp+/IFtixCrBYEQVzZtARodDIJoyx2Lw+veB7n7sNGUdNT6VRth2/ePwH3zTcrD5R+C/hRt0uoHYfdEJAOHey5Xom21V+eibVyu4VjtHpUkUMlypVuUBV2pMlUPGsLfhsskfwnlvtWgV6kmgIsUiBXm5sMNCrfymprHDLr+zbY+oj7a9AYDyqG5fUOFaQDoDyLHkY2/5rDNG2Jhkomuw5T2PLiGrH4Tg9w3NiSCZAk6+Z2q4w3AnLgPCjc6y0D067VpgIEDQeW1MdlUF2gCNT5CvNv/GpT4YmgA/UroDStGXFCYTjv9jvpltnuwpXQiWEiYmZAPIxqZkc9Vb/AEj4ZoGW7LGACqjU8ic0V5txHH9687AaAeXn5mha9Bo9O5unAfh3fvk+f7rBMWueSOF6PZ4rasl2s4dLTMNW00GsgAb9eQ20rG4zsy11mc3XYuc7ZjEsdTsD9lFcL42CMl0wdgTsfJuh+2j7/EraGCZPRQWPwG1eenm10cvTIz2oYPqFvY2It3A++VnRwlLBm5bc+eYEc+YGn1Vc4HGK4hQQB8KS5+2aWBCL7KtpJ5sR9Q/5olSBoNK9TojK6EGYAHyC5s23cdvCdlpQtNzUoetiUnRXRSZq7NVKIK/whWMlm186iPAF/eb6qss1dmqKWs/j+zDMPAwkbTpVQ3Zq+PkA+jVt81dNLfE1+SiDyFjLfZm78oR6R9pqe32cdCGCmRt4hp8K1RauzVBEwcBQvJWI4phLubMyudImCY1/5qvVCTABPuNejTXadKB8AcbtEJKFKi7L23RWDLAJzT00Aj6qvqSupzWhooJZNpaUU2lmrVJTTStLNJNWom5a7LSlqQvVqlGyVA61LcvUM92rClrI/wDW+E+cP8j/AIU9e3WE+dP8j/hS11Z+u5VSkXt/hPnT/Jc/LUg/SDg/nT9Hc/LXV1V1nKUnj9IuD+dP0dz8tSfrIwfzp+juflrq6oZSrTh+kjBfOn6O5+WmXf0iYFgQbhIP/wBO5+WurqrqlRRDt9hBtibojqtwj4FdajxPbrCXY7zEsQOQsuonrou9dXUjpxbt+xt+dI+o+qtLb7ZcOHyyfW3cP/xqRu3PDj8sfRXPy11dT+qUNpv/AFtw79//APFc/CpbX6QMAvs3I9LVz8tdXVOqVLTv1i4L50/R3Py136xsF86fo7n5aWuq+qVS79Y2C+dP0dz8tKP0j4L50/R3Py0tdVdUqJf1kYL50/R3Py136yMF86fo7n5aSuqdUqJf1kYL50/R3Py136yMF86fo7n5aSuqdUqJf1kYH50/R3Py136yMF86fo7n5aSuqdUqLj+kjBfOn6O5+Wu/WRgvnT9Hc/LXV1TqlRd+sfBfOn6O5+WkP6RsF86fo7n5a6uqdUqLv1j4L50/R3Py0n6x8F86fo7n5a6uqdUqLv1j4L50/R3Py136x8H86fo7n5a6uqdUqJP1j4P50/R3Py00/pGwfzp+juflrq6p1Somn9IuD+dP0dz8tMP6QsJ86fo7n5aWuq+s5VSif9IGE+cP8j/lqI9u8L86f5H/AArq6p1nKUv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58370" name="Picture 2" descr="http://icamanzioranuccialfieri.it/wp-content/themes/pasw2013/images/logo-rep-i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3" y="-513527675"/>
            <a:ext cx="533400" cy="561975"/>
          </a:xfrm>
          <a:prstGeom prst="rect">
            <a:avLst/>
          </a:prstGeom>
          <a:noFill/>
        </p:spPr>
      </p:pic>
      <p:sp>
        <p:nvSpPr>
          <p:cNvPr id="58373" name="AutoShape 5" descr="data:image/jpeg;base64,/9j/4AAQSkZJRgABAQAAAQABAAD/2wCEAAkGBxQTEhUUExQWFRUVFhwYGBQXGRsWIRsXHhodFhwVHhsYHCgjHxslHRcYITEiKCkrLi4uGCAzODMsNygtLisBCgoKDg0OGxAQGywkICYsNTcsLDcsLCwsLCwyLiwsLCwsLCw0LCw0LCwsLywsLCwsLCwsLCwsLCwsLCwsLCwsLP/AABEIAOEA4QMBIgACEQEDEQH/xAAcAAEAAwEAAwEAAAAAAAAAAAAABQYHBAECAwj/xABREAACAQMCAgYECAkJBwIHAAABAgMABBESIQUxBhMiQVFhBzJxgRQjQlJicpGhFzNzgpKjsbLBFSQ0U2Siw9PjNUNjs8LR8BZURIOTlNLh8f/EABsBAAIDAQEBAAAAAAAAAAAAAAADAQIEBQYH/8QANBEAAgECAwUFCAEFAQAAAAAAAAECAxEEITEFEkFRYRNxgZGhFBUiMlKxwdEGM0KC8PEj/9oADAMBAAIRAxEAPwDcaUpQApSlAClKUAKV6u4AJJAAGSTtgeNUTpB6S4o26u0X4TKTgEZ0Z8sbufJdj41aMXLQhtIvhbHOqvxjp/ZQZHW9aw+TENfu1eqD7TWY8d4hcTk/D7ooP/axjUw8jGrBVP5RtQ8DUP8AynGn4iBF/wCJNid/bhgIx7kz50+NDmUczQJfSRdT5+B2ZI+e4aQD26MKvvaoS96ScRbPW30EA+YroSPdbrI/2moXj9jc9Rb3E83Wx3GSuXZgmMdkgjCnnsowNJqe6Q8As7IdXLBdPmIMLxD2esPyQpwmkeZzy9tMUYLRf74lbshLi91fjOJXD/VWVx+tkT9lcTG0+VLdN5mOMftmNWzobZK9iWtYrea9WX4xJwGPVdwQMRgHbfb5W+QK9+hkWri767Vbb4pybfGynsjIBGMHntt4VO9a/TuCxUP5oOUl0vn1cR/xRXXBdqPxfELmP6yOv/Kmb9lSXorgV7/DqrDqnOGAI5r3H216dHOG28Vg9/cx9dl+rhhLFQzd7MR56tvBDzJGLN52ISPtZ9Ib5PxPEYpfoyOFJ/8AukQ/Y1TkXpCvoBm6tAyf1iakGPrjWh9xFU3il1ZTQa40Fvcq+DEmtkdNu0CdkYZ5Z7j4jEnZ9GmhggnW+S1luFLqjs0IIB2PWKe9WQ4I+VVXGPFf74EpvgaDwj0j2U2AzmFj3SjA/TGV+0irbFKrAMpDA7gg5BHiCKwHi7PE/V3kEMrMusSRlY2KnIDCSHsnkfXVjtX04NdvE2qwu2jYn+jzER5PgCT1Uh9uhvAUqVBPNFlPmb7Ss74J6SwH6m/iMEg2LhWA9rIe0vt3Hsq/21wsih0ZXVhkMpDAjxBHOkSg46l00z60pSqkilKUAKUpQApSlAClKUAKUpQAqG6S9JYLKPVM3aPqRruzeweHmdqi+nHTRLJerjAkuGHZTmFzyZ8fcvM+XOsq4jMUkaW7PX3bb9U+6x+HWgbFvCIbD5XzadTpb2bKSlYkuP8AHbi+HWXMnwa0O6RLuZMfNXYyHOO0xVB5HYwEnF9IKWy9QhGCwOqRx9OTAIH0V0r4g864555JpNTlpJHIGTuSeQUeA7gBsO6u7j/R6ezKCdAvWAlcMGBxjI27xkZ9ta1FLIW2yKpSlMKl34V/OeDXEPN7OQTL5RnJb7uu+6pLoZLexpBJ8Lge0J+MSSQHqkHNTrAZWAyAoJGw7qz+0v5Ig4jdkEi6X0nGpfmnyrlxSnTvdFt4t0qcPknuHS5ktGEuYHVCyaNskBAHU51Y3AwV8wJW56dRLfwTKHljhgMLykBXkzglwpx3gHBxzblWe0qezT1DeLvwfilhYPLPbyzTSNGyRxtHoC6iDlmJ3xpG489vDm4Vdw3HDRYyTJBJFL1kTykqjA6sqzAdk9tvu574qNKOzQXNB4uyzWtvaNNbT3clwqdZAFbRF6o7aoOXZz7+eK+3pA4nbrcC3ntHaOFAkUqu0R9UEhQRpdRsPaDWcA1N2XS27jXR1xkTvjmAmU+XbBP2Gq9nZ5foneINRXmgFfS3061150ahqxz057WPPGacUO224swURyqJohyjcnK/k3HaT2Ds+KmprgPEprYmWwlaSMdqS1k3YAc2KDZl5fGJuPlBRtXw6bJYCSP4ASV0fGbuRnbTjXvnGc+7vzVehlZWDKSrKchlOCD4gjkaXZSWhbQ3zol0xgvlwp0SgZaFjv8AWU/KXz+0CrHX55t7gTsrBhBdg5WRSI1lbzxgRyn52ytnfSTk6b0I6cdc3wa7HV3KnTkjTrI7sfJk8R38x4DLUpWzQyMuZeaUpSC4pSlAClKUAKUpQAqpdPemAsk0R4a4kHYXnpHLrGHt5DvI8jUp0r6QJZW7Stu3qxp85zyHs7yfAGsWuL50JupW1Xc/bjz/ALtDsJ8dzEbRjuA1fNp1KnvZspKVj0ubhrdmZmL3rkl5Cc9STzAP9f4n/d8h2vVgia9mU4BOcEnBPeRjO/eRkZ9o8a9a3JWFHlWIIIOCNwRtg+Nd/F+NT3RUzyGQoMLkAYHfsoAycDJ5nAqPpRYgUpSpAUpSgBSlKAFKUoAUpSgBSlKAFKUoAVMW1wLgLHKwWVcCG4Jxy9WKRvm/NfmmwPZ9WHryFJztnAyfZ4+yoauSbN6P+mDTE2l3lbmPIBbYvp5gj+sGNx3jfxq91+eLSVrgKFJF3CAYnHORF3Ef5VAMqe8DTzC1sHQLpSL6DLYE0eBIo7/CQfRbHuII9uKrTtmhsZXLPSlKQXFKUoAV6u4AJJAAGSTtgeNe1UL0r8cMcK2kWTLc7EDn1ecafa5OnzGqrRjvOxDdkUzpFxoX1y9xJvaW/ZjjO3WMfVT2yFSzeCIe8DMBZwPdzu0jhdmlllIyFjUZZgo54GFCjyGwpxqQLpt0IKQZBYcnmOOsk8xkBF+igPeakLGxurRUvIerljKEOV+NVQw7UMy8x593LetySSy8BOrPvwziKgSQdVNdcPBySUw8RxvMpXIQ5JOCcEeGTUNxzhyQuOqmWaJ11o67HTnGHXmrgggjy9wsfC+k8oAuZJDFDC2iK0t4+rikcoT1Z0nSFHZJ1ajg7Y2ql1MU7gxWn9CujVrc8PRpogW1OOsGVb1zjtDnjwOazCtk9Gv+zk+vJ++arXbUciYakLxD0XDnBcH6sq5/vJj92q5e9Ab6PlEJB4xup+5iG+6tfBr3EppCrTRbdRgV1wqeP8ZDKmO9kYD7SMVxZr9GCfyr4zwRP68SP9ZFb9oq6xHNEbh+eqVu79G7FudrAPZGF/dAqM4nwPhUADTRxxhjgElxk88bGp9pitSY0pSdo5sxula9w7hnB5n0QrE7YzpDSHYd+58xUwnRmxXlbQn2oG/ezQsTF6EzoTg7SVn1MIJrqtrCWT8XFI/1EZv2Ct6t7SCP8XDGn1UVf2Cukz+VQ8RyRXcMVs+g99J/uCg8ZGVPuJ1fdVh4f6LnODPOq+KxqW/vNjH2GtGMxr1LE1R15sndRXI+hNnBFIwj6xxG3blOvfSTnGAoPurGhX6EvPxEv5N/3TX57Wm0G3e5WZ5NXnhXCWjt5LaMH4dcw62ULnRBswt2b5DyLlt9tgpwSDVHU4ORsRuD5+NXFelSyxZuri61EnMFsscCn6TyDdtXf593KmVL8CFYrvFOFTWjoJQEkwHAV1YqQds6CdLAgGpiw4w0EsfEIRvq0XMQ2Go7nbuWUAsO4OjdwAr7cXW2js8m0WGWfDQr1jySCMHJndmwArYKhQozufZX+EXao5WTPUyjq5QN+wSDrA+cjAOPNcd5o+ZZhoz9GWF4k0aSxnUjqGU+R3+2uisz9FnFWhll4fMRlCWiPce9gvkwIkHiCxrTKwTjuuw5O6FKUqpJ4Y4GTWE8S4yZri5v87Iert/Jm1LGw81RXl8m0+Nad6SuKdRYSYOGlxEv53rf3A1YzxbsRwQD5Kda/wCUlAYA+yIRD26q00I8Rc2fDhFpHJJolmWBSpxIylhq2wpxyB37XIYqX/k+94e6yo2hWIAuI2DwsCcDU2NOnf5QFc/DOF200aj4UIbjfKTKVjO+2JRnTtj1hzzXe1hd8PgmZ5GiEhWONUdXSbWG1vtkYCL62xyy8q0SedvQokcPS7iqzTaYwgiiyF6tQis53kmCjlrYZH0QtQdKVdKysQxWyejX/ZyfXk/fNY3WqdFr5oOCtKmCydYwDbjOs88EftpGJdoXGUYOc1FasuNKyX8Jd38yD9B/8yn4S7v5kH6D/wCZXO9ogdv3Di+nma1Ssl/CXd/Mg/Qf/Mp+Eu7+ZB+g/wDmUe0QD3Di+nma1VD9Lv4iD8of3agfwl3fzIP0H/zKiekPSua8VVlWMBG1DQrDfGN8saXUrRlFpGzAbHxNHERqTtZdehJ+iv8App/Iv+1a12sD4DxmS0l62IKW0lcOCRg4PcRvtVi/CXd/Mg/Qf/MqKVWMY2Y7auy8Ria/aU7WsuJrVKyX8Jd38yD9B/8AMp+Eu7+ZB+g/+ZTfaIHN9w4vp5mtUrJfwl3fzIP0H/zKfhLu/mQfoP8A5lHtEA9w4vkvM1i8/ES/k3/dNfnta1/ohx+W8srl5QgK61GgEDHV57yd96yBa3YWSkm0cjFUZUajpz1R5ro4fcLHKjvGJVRgxjY4DAfJPl/4c1z0rWZi68e44IJPxUU906JJNcTL1gBdA4jiQnCoqsoB5nv8ahukcIMdtcdWsTXCOWjQaVOhgqyqvyQ4bkNuySOdSPRviylf5wbICBVVJbiFppAu+lEVCNYXBxn1cjuqQ6RNatbPczdfJNOum3klIQkA51pEnZSAd2rJOT45KF8LSsX1K/b37KkF3H+NtXWN/NN2iJ8iokiPkq+Nb7YXayxpKhysihlPkRkftr889Hu1IYTyuEMW/c5IaJvdKqe4mtR9D/FOstGhb1oHwAeeh+0M/nax7hVK8cr8iYMvtKUrINMv9KcnX3lnZ52PbfyDtp1fmqjn31QokN7eYB09fKTk/IQkty8FQcvo4qxdKbvVxK9lztBCyr5EotsP78xNVDh928MiyxnDRkMGxnHdv5Hl76301aOXIRJ5k1p4XJsHu4D3SOqTKR4lUw3uFcfHpkAigidZIoVJEigrreRtbPpYAjbQuN8aOZqV4deWd5Kkcln1ckjBRJayaBk9/VvlAO/nVVcjJ05057OeeO7OO/FWis87gzxSlKYVFav0OsOv4OYdWnrOsXVjVjtnfGRn7ayitk9Gv+zk+vJ++az4lXhYbSk4zUlqitfgs/tf6n/Vp+Cz+1/qf9WtI0nwppPhWDsYcjre+sb9fpH9Gb/gs/tf6n/Vp+Cz+1/qf9WtI0nwppPhR2MOQe+sb9fpH9Gb/gs/tf6n/VqB6X9EPgSI/XdZrYrjRoxgZz65zWzaT4VQfS8PiIPyh/dpdWlGMW0jbs7amKq4mEJzun0XLuKN0V4H8Mn6rrOr7BbVp18iBjGoePjVv/BZ/a/1P+rUT6Kv6afyL/tWte0nwqtGnGUbtD9r7RxNDEblOVlZcF+UZv8Ags/tf6n/AFafgs/tf6n/AFa0jSfCmk+FO7GHI5fvrG/X6R/Rm/4LP7X+p/1afgs/tf6n/VrSNJ8KaT4UdjDkHvrG/X6R/RX+jvR34FaXEfWdZrDtnTox8XpxjUfCsXWv0LeD4iX8m/7pr89LW3CpJNI5mIqzqz35u7ep5pSlajOSXRzqvhUPXoZIy4BjXmxOyrg8+0V27xkVYOK9JQZJZobQF0YK09z8aUO4RFjHxcWNLAAZ5Hmc1TkcggqcEHIPgRuDV6FxYs8ukXM5vnB6lFWJRLrWXQJHIyQ7EZG2H8waVNZ3LIqnGYGjmzr1F1SZZAoTPWKJdQUHAwxI2+bV36D3wj4swGyXkfWKO7LqLgD3HrFqu9NreRGhD2ptVWLq41MvXEqrFt2ydwX5dwI7sV68Nu9D8Onz+LkMTHySUOf7lxj3VDW9ElZM3+leMV5rnjj8+30+ocRk/rLhV9zSyS/4Irm6NXF4khFl1nWMNwihuyD35BAGe816ZzZyH510mfdFKf8AqqT6OwyzWssFq+mcyq7IHEbSwhCAqkkZ0sSSuflCuk8kxHEmBxe8iZjfQRJ8VKUmeBVYyCNtCpIuBrJI254zVAAq4Cwura2uReFkiki0RxSOGLT61KMiajjThiTtt491PoppZ2BilKUwqK0vg3+wJfZL/wAys0rS+Cf7Bm8ll/ezSqui7y0TNKUpTSor2RCxAUEk8gBkn2AV2cI4W9w+hPazHko8T/Ad9aNwjg0VuuEGWPOQ8z/2HkK4u1NtUcCt35p8v2aaGGlVz0RTbDodO+76Yh9LtH9EfxIqYh6CxfKlkJ+iFX9oNWuvlc3CxgliOW2TjJxnAHrYGRk4I3768vHa+08ZP/zdl0S+7u/U3+zUaazK0ehEJG0ko7t9J5HHzRUdedCJBvFIr+TDQf4j9lXCyuVbOk7FiVGS2x7XygDjJPdjauxhj/8AW9XxW09pYOq3vNwvldJrz19QjQo1FpmZBd2bxNpkQofA9/sPIj2V8K168tElUpIoZT3H9oPcfMVn3STo61udS5aInY96nwb+B/8AD3tlbfpYtqnUW7Phyfd+jHXwkqfxLNEFSlK9CYzTPRn/AEC7+s//ACRWZLWmejfbh14fpSf8lazQUqHzSLPRClKU0qKuFrY3FzFZyWZV2tRvBqRTHKJTJ1uHIBV+wc5+Tjuqn1L8L6MXFynWRqhXJXLSRruOezMD31SfMlHZxy0+D2ogkeMzvcGZo4yGES6ChDFdgzEg4HcgqOzmyOOaXIP/ANSJv8gfZX34n0Xnt4zJIIwoIHZkRjucDZSTXwtBm0ufKSA/dMv/AFVCtbW5Jsn/AKpHjXisb/lRvE0pXYFt89x/QnHhdJ98Uv8A+Ne3B+j8lwjSK8KIjBS0sgjGrGoDfyrovIMJfp/V3KN7leaL/EWvnwSWF4pbe4kMSuySRy6S4WRQy4ZV3wyuRkcsCm3dsip9rnoyQkj/AAu0laNC5SKUytpBAJ9UDA1Dvqv1ZgtrbRzCK4+FTyxGILHGyKiMQWclvWOFwAOWd/Ks1MWyGKUpVyBWldGTq4HdD5on+5A1ZrWl+jles4deReJcfpwhf4GlVvlv1LR1M0r6W8DOyooyzEADzNfIGrb0AsdTvMR6g0r9Y8z7l2/OrPtDFrCYedZ8Fl36L1L0afaTUS18G4YtvEI13PNm+c3ef+w8K7DMoIB5tyG2T3nGa9qjOLXRCuqnDkYXOoDceIU5BAcbedfOMBTnjMU5Td73b8cvydqo1ThZH0l4umoomqQjn1YLAb95Hfjy5HaoW/LxwvdSRddIGOmORtKogONZyD3DVkjIyBtuan+GQBIkVeWkHPiSMlj5k71w9KZnWEdXG0jdYh0IrMSFcOfV5Ds4z3ZrZDHdrVjhqULR3lfW7XW3mUdOycm8yudC+kclxM0MsaE4aRZIio0KCoCkLzGSBnvzuDvVye4ZW06CyjmRtj9pO3gDzqsW8kycQV5I5FiMbxmU9pdyrJls4+R9+TjJq4U3aOIeDrOEYJwaTs72vfVcmVpR343bzPSOQFQcjfu8PD9tJogylWAKsMEHvHhXHeXSqe4kZBGD62NQzgY5An3+ddqHYd+3OsO06EaSp1aeSayXFcfS4ylK90zLukHCjbzFOantIfFfD2jl9/fUbWi9NbHrLcuB2ojqH1eTD7N/zazqvdbFx7xmFU5fMsn38/FHJxNLs6lloaV0F7PCbxvyx+yFRWaitK4L2OAzN88S/e3U/wAKzWulT1l3iZaIUpSmlRU9YRW0Nuk9xAbh5ndY49ZiVUj0hnYpuSWbAHLY1A1N2HSV4olhMFrMiFivXxdYRqOo4OoY3/ZVZX4Eo9+IQWstu09vC1u8ToskWsyqVcNpdWbtZyhBHLeuSzP80ufOSAf84/wr78R6Q9bCYltreAM6sxhUpq06sAgsdu0a58YsXPz7lB+hFIf8UfbVVe2fMk5/gLeFea13/wBKeQpS+3J3SldJrTRxDiEX9bE0i+ZUJd/4biqzwniAgYt1MM2VwFmTrFByDq05G+2PfWh+kyIQcQtLo+o40SfVVsP9scpHurPorZYbpY590jnCS+aLJpf7QDVqbvHwCWpLDphfP8XCQgO3V28KLkeACqW++q1jG3LG2P4VeJ7eSwhu5+xDJcSBLYxOp+KLmR2jKkkIVCgHY8uW1QXSttciTrkpNGvxhABkdAI5HKj1SXUkjzB76mDV8kQyEpSlNKitC9D9ziW4jPykRwPqkqf+YKz2rB0D4h1N9CxOFc9W3sfsj+9pPuqlRXi0Wi8yI4la9VNLH/VyMn6LEfwq/dC4tNopAyWLNjxOdI+5RUN6T+HdVelx6s6hx9YAIw+4H86pXo9adZa25DFdIYEDfI6zJUjOCMKR5E59vnP5JJSwcLuyclfyZswStUfcSEF/IWQGNgGBLNocBThCFyfrsM+KHYYOPTi1opZW0jJdM7D5wXVnGc6SRzrjt4kk0KswY9Wyeqd+yqaidWQy6fHILHlXbcQ6EVSxY6wdR54Mgxk95A2z38683hKcYV/hye7LKzXBm+Tbj4kmSAPAD9lZ3xP0gXMbOYhF1eSE1I2cAjmVkGSd/wDtU90842sFuyBhrkyuAdwO/PhnYe+sjuZT1aJ5Bvt1H+NdP+OYNRpyrzWbyXdx8/wZ8XUu1FEzxjpfezjq2mOkseygWMZJO2VAOPf7c1d/Rt0ha4iaGU5khAwxOS0fIE+LAjBPmvfVR6CWRfrXC6/VTB3G+XYnO3JQPea+vRKRhxcdWgUZlV1AGAmkk+ztBPuHfW/a1CFfDTT1irp9wuhJxknzNK4nGOshP08ch7PD/wAwK9Li/mGrTEdi2AUY6lCF1O3Ill0455Ir24ue1D+VT97Fc/EYQGmJkkAMeWVASQGwNSEHIbELjA8c4zufN1YRcaKkv7FzfHp3mxPW3M+6TSSM8bxlUZWGSjDOS64ydvVVT+d7Ky7lzrVOE7mRusEmWAJC6RqCqTjc7HOff5VnfB7D4TcxxDlJJg/Uzlj7lBPurv8A8aajKtFKyW7558zFjVlF95e+kg6jgkER2MnVgjzOZ2+8H7azStA9Ll+DLDAvKNS5Hm3ZUe4Kf0qz+vUUflvzMMtRSlKaVPtZlNa9YGKA9oKcEj5oJ5Z5Z7s1feBw2s5iW2t7UvlFmhuQ/WAZAkkTVJpcDtHGxGOVVLorArXKNJ+LhzNJ39iMa8Y78kKuPpVJy9HluJDJaXkUzuxfRITby6ydWwfYnJ5gilTs3qWRH9JOJNI5jMEVusbtpjjhEJAJ2DjmTjHhzNfextNfwCDvmmaRh9F5Fgz9luxqM4zdzvIfhDM8sY6o6sMRoJGkkesQc7758au3Q2w18WVea2UWn85E6pv1ru3uol8MQWbNfpSlc8eU/wBKnC+usHYDLQkSj6o7L/3WJ/NrIeN9sQz8+tjCsf8AixARv7yBG/8A8yv0XNGGUqwyrAgg94OxFYJecKaJ7qxbJaNjND56ASQPN4Tqx4xKK1UJZWFzRx8J4dadX1tzcFckjqIU1SHHeWbsrnuznNSNzdQXNtJDb27RfB/j0yzSswOEl1HGF7OhsDb4s1E9GrFJ7qKKQkIxOdPM4UsEHmxAUfWqVj4rc3f82sYOpiPOGDbI8ZZTgnwyxAPKnS1KIq9K6+KWBgkMZeNyObRtrXPeurxU7Edxrkpidyopn3edKVIGo9IF/lHhSXC7ywjWwHivZlX7tY9i1GdAbnVAyd6Of0W3H36q+Hou44IpjbuexP6ueQl5AfnDb2ha83ln/JvEMcref1T3BSeX5jYH1Tnvrh7Ywjr4SdKOq+KPhw8rmrD1N2opPuZZ0tUByFAPj938B9grl4tyHtX94H+BqQqL4yeXtX96vEbKk5Yj4n/a/sdaqvh8SB6U9FHuJocNqiMnxmTuqbHYk5OcMNu8r4Gs049/SJRyCuygeQJAHu5VvjMBueQ3Psr88Xs+uSR/nuzb/SYt/Gu7sHF1q6kqjuopJepkxUIxaa4n0tuISRqVRyqsckDHPlnlscVo3omt1Mc82MyFxGWPzQitj3sxJ8cDwrL61P0RH+bTfl/8NK1bcbWDlbmvuUw39RFo4oO3H5SR/vCu94FJyVBOMZx3eH3n7TXFxE9qP8qn7c1IV5jaEnGnQt9CNtPWXecHE3WC3ldQq4U4AAHawEXl+aPcKjfRTwsL1t5JsiKUVj4AapH9wAGfNq+HSp3uJYrKHd3YFvLvGfIDLnyAqR6e3qWdnHYQndlw3j1YO7Hzds/3q9X/AB7DSp4Xel81R3/xWn58Dn4uac8tF9ygcc4ibi4lmP8AvGJA8F5KPcoA91cNKV6dKxgFKV0cPsZJnEcS6mOdthgDcsSdgoHMmgCV4TDHHEXu4ZxFP2UnicIRjdgEbaRScZzt2RjevHEeBRdU01vdRTxL6yt8VIoJ07xtz3OMjn4VP8dkht2heS3eW46iNYkZkktuyoTWmg5cZGdBxucnmDUR00Y5g61IkugjdesQUAdr4sNoJHWaOfkVpUZNsu0RvR5B1wkYZSBTMw8dGCq/nSFF/OrTvQ7w4iCW5fdp5MBj3quct73Z/srOIbZuojhQZmvJFOP+ErFIwfJpNTeyNDW+8I4etvBHCnqxoFB8cDdvaTk++l15ZWJgjspSlZBorOvSvwhh1V/DtJAQHI+bqyj+eljg+T+VaLXyurdZEZHAZHUqynkVIwR9lWhLddyGro/OnFogjpNDlY5fjI8HGhge1HnuKPkDy0Hvqz23GGktTPeTs8PWdX8FgURGWTGrMzoq4Ujfmc4ONxiuHinBjbTyWEpxHI2u3lbYB+SMT3Kw+LfwIVuSioXh9/JbO6lFYHsSwSrlW0nkwyCGVuRByD763W3kJ0Jw37X0FyHjjjjtYhJAI1CrF2gvU5G56xSeffGDtyqpVenuA1uj3YS3sydUNlbjQ1ww+UxyTozzY48sHBNYvHku5maK3xsMRQRkhUUaRsoycDGWPPy5UQevIGRlKUppU8g43BII5EbYPiD41q/DbiPjFkYpSFuI8ZbwfksoHzW5Ee0eBrJ67OE8SktpVliOGX7CO9SO9T/5uBS5w3llqWTsXXgHEnic2d12Zo+ypPyh3DPftjB7x585LjOAATsAV3O3yv8Atk+6ui4t7bjNuHQiO4jGPEoeehvnRk5wfswciqhLxCa3k6m9RtSDCyDc6fHwdfpDfxydq81V2PGOJeIpZXT3o9XxXTp5G6GJ+Hcl4MtXH5tFtM2cYjbfw2wD99YBWt9Kesu7RIrMrLlvjFDKh0gHAIcqQM4PjlRVEn6F3yetbnHiGR9/DCMTn3Vk2MqeFpyhUklJyeTdnZZLJ59RmIvOScVlYr9aT6ILkabiLv1JJ7iCp/dH2iqq/Qu+AybcjPLtIxyTgDCMcc+ZwPEirP0K6P3VlP10/VwxFCrh5FJI2IxpJGdQHM8s0/adWjXwsoRmm3pZp3ad7KxWjGUZptF4vx24/wAop+wivlx/jS26bdqVtkj55PLJA7s/byqB4n0hVpNNuGmkLAJscA520rzY59g9tWTo/wBHltFa+4g4MwGrtHUI/Dl60ncAOXIeNLp7G7Z0p18oxilbRyf4XPjyJnid26hq+PI9uAWC8Ot5L28OZ5BkjvGdxEPpE8+4Y8FzWZcW4i9xM80hyznPkByCjyAwPdUn0u6Svey5OViT8XH4fSbxc/dyHiYGvWUqe6rv/nQ50ncUpSmlRVq4dbQxJLaXMht5plQmYdtUX1hbSjAKZOlmwfm5xgg8/QuFA8k5USNaqJRByLoDh5FPLVH2WAIOfvqRv+ACSENY5uhcTZed8a4jzEbjmuSWZpNgcDu5qnLOxZI+vG+rtI7eCay+ELEhMdwZnWN2kPWOUEexGrYAnOFzgZqqcPtRNKQcInakkKjASIdpiB5DZR3kqO+vfisyr8RDK8kCHIyey0mMNIi/JUknHM45nepK34ZISljEPj5mUzn5gHaWI+SDLv8ASwOaULJBqWz0ZcNNzdSXzrpSP4uFO5eyFAHkkeFz3lj3itUri4NwxLaCOGMdmNcDzPMsfMkkn2121inLedxyVkKUpVCRSlKAK3066MLfQaRgSplomPj3ofoty9uD3Vjl1C04YMpF3ANMiH1pUQY1ecsYGG+coB5qc/oeqL6QeiDTEXdrlbmPBIXYuF5Ef8Qdx7+Xhh9GpbJlJRMaj7RUFsDYZPJRnn7Bkn7at9jaS28PE7dXZHiEcnXJqjysb/OG4DK2oDO+DzqEuoBcK0sS6ZVBM8AGOXrTRr83nqT5B3HZ9Xp4Dx1usgiuZna0WRS0ZJK6RuoI70BwdPLA5VqldoWj36VW2VS5lxFNcaWFuBk6AgU3DHbSXcEhcb5JzzquVcX4PK80l5xI4hB1FlYN15+RDDg7qRjfuXwOSPv0iggZ40ug0V1OA5MeNNshwkMDR7awFHaIww7sjaojNLIGij0rs4jwyWB3WRSOrkMbMASusb4DYxuCCBzwRXHTE7lTr4XxKS3kEsLFXXv7iO9SO9T4Vp/DeOWnFYxBcoqTdyk43+dE/j9Hn7RvWS0qk6al3lk7Ft6R9BLi2JeLM0Q31KO2v1lH7R7TioCHjVwvqzyY82LftzVm6N+kOaDCTgzxj5We2o9p9b87fzq1ScM4dxQF4yFlxklOw483Q7N7SD5GkTjF5VopruuWT+l2Myfj1yec8nuOn93FdvA+jd1fNqUHR3zyE49xO7HyHvxV7tOhljZL1t04kxyMuFXPgIx6x8jq9lRnSD0k7GOzTSOXXOB/cTu9rfZUU4U4/wBGCXWyRLbfzMl4bay4PHrc652Gx2Lv4hV+Qnn9pO1Z30l6STXr6pDpRfUiB2Xz82+kfdgbVF3Nw8jF5GZ3Y5LMck+818q0Qp2d3myjkKUrzimFTxVh4DwFmkCuFWYos1vDMvYnGc6CdQ5gbDv3zipfgHRy2KATBp2uIest2jfq+0n423GduuXu1dlvo4Jrs4dwZLq3MENwsnU5kt3b4qaBxu0UiHfqyR6y8mGcbbJlURZRIvh97ai4WVAbC5jftRvl4WPqtGdtcWRkHIIGahuNMsFxcJay5hfs/FtsUYBjESNmCkle8HHnTj/Fxc9W7xgXCgrNKCMS4wFcqNtWAQSNjt3Yx87K0REE84yhz1cWcGYjbu3EQPrN3+qN8lbJWzYXPpYJ1CLcMMyN/R4yM75x8II+ap2UfKYZ5Kc6x6OOiptYzNMP5xMMtncop30ZPyid2Pjgd2aiegHRR5JBf3gy5wYYyMYGMK5XkABgKvcAD4Y0ms1apfJDIx4ilKVnLilKUAKUpQApSlAFE6cdCDK3wqz+LuVOohTp1kd4PdJ58j3+NZnNai4YgKIboHDwkaFkbv0A7JL4xnAPycHs1+h6q/TDoVDfDV+LmAwJQM5+i4+UPvHce4vp1bZMpKNzE+FXfwedJGiDmJieqfK4YeI5ghsHHitSVh0nuzIvqXEjSZjEyLKVlZucZO6HURgA4G21dHHLKWFhFxGNs8o7tO0cDkMnAmUY9ViHA7wMCoiexkhxNG+pAezcQk4DdwJ2aN/osAfDPOtWUheaLd0h4mYh1MN2vWW+s3CSLkXEr4eU5IKPgnSI2AIwcZxtDTcMt2gjuJm+CtcO3VpEheMIgCs5UtrAL6uROMjAqMvuLCdT1sSddkfzhOwx331ovZc47+yfEmrZa8Thu7g2ywxyQpb6LQSJhusjQNgsuHw+l8jPcKpZxX3J1Kje8FmjkMenrDo60NHlw0RGoSqQPUx34qOzVxh4nJJbXl24VWkSOyhVRpVVbd41HcAgH2mnH+IG0uPgkEcRih0K6tGjmdyqsxcspO5bSMEYxt3YupPQixTq9kcqQwJBByCDgg+II5GrzxfglvbrdMLYz6L0QoNcg0oYVmO8Z7i2nJzXNB0ahkuLAaZIkvBIXgZssmjOCGKg6W5jIzsedHaIN0qd3dvK2qR2kblqdixx4ZPdXxqY6K2Ec97DDLnq3cqcHB9ViN/aBXfw2zt7syQLAbecRu0bCV5AXQajGyv4gHcYxjlUuSRFrlYzX0lhZcalZdShl1AjKnkwzzBwd6vHHJWRI5Lee3tIZrZJViRQkjFk7S/FxlzlhjJYDc+FRHEEM/DrWRQWe3ka1YAZOk/GRbDuAyvtqFO5NiK4pwowpBJqDpcR61YDGGB0vGfpKcZPnU/wq/iug1myrEJkQxnYKl4i6AygeqsqgAjxO3OvS1g/mb2t4TbMrLcW7SqwOknq5ECgatx2guNzvy3qv8RWAaRAZHxnVJIFTUdsaUBJUc+bEnPdij5sg0LDZwzQWdylyjwhHWS3Z+ywulYD4vPMFc5YZAAzneoHjnEvhMvXFFR2Ua9PJnxhpMdxbvA/ia8wWs1xlyxKps00rkIg7gXb7lGSe4GpLhMBMgisEaafvuSuNHnGrbRj/iP2vAKaMlmGpyJZLAA1wuqQ4KWu+d+TTY3VeXxfrN9EbnQuhvQl5JBeX4y5wY4CAMAeqWUbAAY0xjYd/gJbod0CjtSJpiJrjOdR3VCdyVzuW+md/ZvVzrNUrXyQyMeYpSlZy4pSlAClKUAKUpQApSlAClKUAc99ZRzIY5UV0bmrDI//AL51nfGPRxJCxl4dKUON4XbmPmhjkMPouCD3mtMpVozcdCGkz89cRgRX0Xdu9rL8+Jeye7JiYhSPONgPomub+RJG3gZbgDf4kksPMxMBIP0cedfoa9so5lKSosinmrgMPsNUri/ostZDqgZ4G7gPjFz44Y6h7mFaY11xyFuBkMt1Jo6lmbSrlurO2HIwTjmDipxOk6mRZ5bVJblcYmLsoZlACyPGNmYYHIgHHKrJxDofxSMYDR3iDksmmQ49k4yv5rVW72wdM/COGyR/ThMsY+1xKn2Ypu9GRWzQHSuRYEEbyLP8Je4kkzhXLAAAhTuNt1IxXbDx23HE4L3W4U5eVGDOY5CjKVUn1k1NkY5b7AYqBPwM/KuUPgRFL/1R/soLW1P/AMTIPbbj+Exo3YhdnpwG9EN1DK2dMcqs2PmhgW+7NTMfFrW3mmngM0sr9Z1etFjSPrMgt67MxCsQNgP4RRtLX/3Uh9lv/wB5hXgfAxze5f2JFF+2R/2VLSYHX/L0ZggiktVla3VlV2kcDSW1AFIyuccvWrkj47Mhk6l/g4lK6khzGNhgAblhzPfvmu6zs9f4jh80x7mkaSQfqVjH2mrHw3orxR/VWKyU96aI2x9aMNIfzmqG4r/oWbKh/Isx7cuIQ2+u4bq8+YU5d/zVNfW0ih1hIY3vJjyBVkT2iNDrcebFR4rWj8L9FcIbXczSTsdyB2AT5nJY+3UKu3DOFw266IY0jXwUAZ8yeZPmaVKuuGZZQM44V6Pbm5KvfydWi+rBHpGkfNAUaIx9UEnyNaNwnhUNtGI4I1jUdw5k+JJ3Y+Z3rtpWeU3LUYopClKVQkUpSgBSlKAFKUoAUpSgBSlKAFKUoAUpSgBSlKAPBrzSlAFS6YcjWNcY9c0pWygKmfHh/rCte6Gd3spSprkQL1XivNKxDhSlKAFKUoAUpSgBSlKAFKUoAUpS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8375" name="AutoShape 7" descr="data:image/jpeg;base64,/9j/4AAQSkZJRgABAQAAAQABAAD/2wCEAAkGBxQSEhUSEhQWFBUUGBYUGBQVFhYVFRcYFxcWFh0VGBcaHSggGRonHBgVIT0hJiktLi8uFyAzODMsNygtLjcBCgoKDg0OGxAQGiwkICQ4LSw0LCwsLCwtLC8tLC8sLywsLCwsLCwsLCwsLCwsLCssLCwsLCwsLCwsLCwsNCwsLP/AABEIAK4BIQMBEQACEQEDEQH/xAAcAAEAAgMBAQEAAAAAAAAAAAAABQYDBAcCAQj/xABREAACAQMCAwMGBwoLBgcBAAABAgMABBEFIRITMQZBUQciMmFxgRcjQlKRkqEUFVNicnOCscHTJDM1NkNUg5Oys9IWorTE0fAlNGN0o8LxCP/EABsBAQACAwEBAAAAAAAAAAAAAAABBAIDBQYH/8QAPBEBAAEDAQUDCgUCBQUAAAAAAAECAxEEBRIhMUEUUXEGExYiMlJhgaGxM2KRwfDR4RUjNDWCJUKisvH/2gAMAwEAAhEDEQA/AO4UCgUCgUCgUCgUCgUCgiUuWXofcd6ywhnTUPFfoNRgyzLfIfEe0f8ASmDLItwp+UKhL2HHiPpoPVAoPhNB5Myj5Q+kUGJrxB359gNThGWJtQHcD79qYMsEl6x6beypwNywbK777molLYqAoFAoFAoFAoFAoFAoFAoFAoFAoFAoFAoFAoIM1kxKBQKD5igrHlGmZLMlWKnjTcHB76rar2Y8XY2HTFWqxVGeEqT5PL2R7+IO7MOGXYsSP4tq06eIit2du26KNL6sY4w67V944oPtAoFBJ6f6HvNRKYbNQkoFAoFAoFAoFAoFAoFAoFAoFAoFAoFAoFAoOYXflFgR2QxyZVip6dxqt2r8v1dyjYF6qmKoqjiw/CZB+Ck+yp7V+X6s/R2978fU+EyD8FJ9lR2r8v1PR2978HwmW/4KT7Kdq/L9T0dve9H6HwmW/wCCk+ynavy/U9Hb3vwhu1vbSK7tzCiOrFlbJxjbP/Wtdy95yIjGF7Z2yLumv+cqqiYVvsnqy2tyk7qWChxgdfOUr+2saK9yc4dLaejq1dnzdM4nOV9+EyD8FJ9lb+1fl+rz/o7e9+D4TIPwUn2VHavy/U9Hb3vwfCZB+Ck+ynap936no7e9+D4TIPwUn2U7VPu/U9Hb3vwfCZB+Ck+ynavy/U9Hb3vwvHY3WVvLfnIpUcbrhiCfNPXat9Fe/GXI1WmnTXZt1TmYTtZK5QKBQKBQKBQKBQKBQKBQKBQKBQKBQKBQKBQcPv8AyeXckruGgAZmYDjfoT+bqrGnqh6q35QWaKIp3Z4Nf4Nbz50H13/d07PUz9IrPuSfBrefOg+u/wC7p2eo9IrPuSfBrefOg+u/7unZ6j0is+5J8Gt586D67/u6dnqPSKz7ktDW+xlxaxc2UxFchfMZid89xUeFYV25ojMrei2xb1VzzdNMxPNF6LpT3UywRFQzBiC5IXzQWO4BPd4VjRTNU4hb12sp0lvzlUZ6cFj+Da8+db/Xf93W3s9Tk+kdn3JPg2vPnQfXf93Ts9R6R2fck+Da8+dB9d/3dOz1HpHZ9yT4Nbz50H13/d08xUekdn3JPg1vPnQfXf8Ad07PUekVn3JdR8nWjyWlmIZSpYO7eYSVwxyNyB+qt9FG7Th53XamNRfm5TGMrPWaoUCgUCgUCgUCgUCgUCgUCgUCgUCgUCgUCgUEGayYvlAoFAoKp5TP/JH8tP21W1Xsx4uzsL/V/KVF8mv8oR/ky/5bVqse27flB/pY8Ydlq88WUCgUCglNP9D3molMNmoSUCgUCgUCgUCgUCgUCgUCgUCgUCgUCgUCgUH5xuNbueNv4TP6Tf00nifxq6UUU45K+ZePv5df1mf++k/1VO5T3GZPv5df1mf++k/1U3Ke4yHXLn+sz/30n+qm5T3GUxp1rqUwDLLOino8k8iA+wE8R9wNc/VbR0em/EqjPdHGW6ixcr5Qk5uyk0yhbi9eQZzwHmSLnx89xv13xXEu+U+k5U2pq8cR+0rdvR3aOMV48MsVv2K5bccNy0bjI4lj4SO4jiVwayvbeo01URcsRx48Jj+ny+zLzNy7GPOTPjn+rHe6VqSbpcyyj8WeRW+qxH2E1Z0/lFs+7OKvVn4xw/WP3wr16O7Ty4oCbV7tCVae4Vh1DSygj3E13aJt3KYqoxMT1jjCrO9E4l4+/l1/WZ/76T/VWe5T3IzJ9/Ln+sz/AN9J/qpuU9xmT7+XX9Zn/vpP9VNynuMy7H5Lbl5LANI7O3MkHE7Fm2PTJOapX4iK+DbRyW6tLMoFAoFAoFAoFAoFAoFAoFAoFAoFAoFAoFAoPzHdDz3/ACm/Wa6kcoV5YqlDPZ2jyuscalmbYAfrJ7gOuTWFy5TbpmuucRCYiZnEOh6F2aitsM2JZvnkZRD4Rqf8R38MV4PanlFdvTNvT8Ke/rLrWNHTRxr5ptm7zXmPWrq75ld4Q+PKqbscAb5yAM9w4ifSO+3qrtaHZNyuabk//OfHOJ4xMYmnn4NFy9EZj+fz4te2nBLb9TkAsGPQDuPTIx/+11do7Mu6maZmrMxw6cOHGcc5zMd/DLVau00ZjH8y2mXHX215K5artTEVxiea5ExPJpanpkdwvDIoPg3Rl9h/7FWtDr9Ro6t+zVjvjpPjDXdtUXIxVDnWvaI9s2D5yH0X8fUfA19F2XtW1rqPV4VRzp/eO+HHv6eq1Pw70XXVVyg7d5JB/wCHL+cl/wAVUdR7bdRyXOtDMoFAoFAoFAoFAoFAoFAoFAoFAoFAoFAoFAoPzPqacM0q+Ekg+h2FdSnlCvLWqUOm9l9FFrFlh8dIAXPeo6iIezYnxPsFfPfKHa06i55i3PqU/WXY0en3Kd6ecpZpAu7EDO2+Op22z31x9Bb366ufCmrlGemP3/XCzcnER4w1rzVY424ASWwThAXceBZQRjBx79q9JY2XZ08TNyrHxziekxx6cc8sKtV6qrkhb92KS3UySSrFtFBkrkAgF2z3de7GFJwcjGGr1s3b9OlsVxTE86ufyj+c026N2ma5jPwQXZbtTzp+S0EacZPLa34coAOj4O/tx39Kz1emu6K3561emd3nFWZir+nh9UUVxXO7VSvL3RVgpQsMblVbb34we/bO21RVc0GsiiuuYpqnnHDny4/PjHf1+ExFyjMRyZ0kBUEY3+z9nfXN1WzqtLZuxiZj1cTnpHOeXfPLp8ebZRd36oYb+zWZGjcZDD/siuRptTc012LlucTDdcoiundlyzUrJoZGjbqp2PiO419V0Oso1dim9T16d09YcG7bm3XNMtWrbW7l5KFxpsfreU//ACMP2VQ1Htt1HJb60sygUCgUCgUCgUCgUCgUCgUCgUCgUCgUCgUCg/OXamHgvblfCaU+4uWH2EV0rc5phXnm2uxVgJblWYZWEc0juJBAUfWIPuNc3bOs7LpKq45zwj5t+mt79yIdHr5Zl3Wnf3PDtuDjKnBwG3AOcHo3D9Neo2Hp6KqfPY4xmPhOfh06d+eKpqKpzusOgW3BCCccb5Zz3lsnv7wBsPZ7a5O1rtdeqriqeXCP5926zGKIeO08xW2kKoZGIACKCxbcZHCNyMZrLZFqq5qqJ6Rx/T+5eq3aJV25llW+glaGRY14g0hHEqqyDqwGB53X2eAr1W07FV3TV0xz4THyU7VURVC7V4J0Wje3KqemTvkYbHERxDpt3MffXudFbru6GiiuecfrHSOHw4Tz4Ofc4XJmG6h2Hft1rxFyYmqZpjEd3d8F+FT7fWOUWYDdTwn2Hp9tep8ldZNF6qxPKrjHjH9lHX280xX3KRXvHJd+8nUPBp1sPFS/13Zv21z73ty308ljrUyKBQKBQKBQKBQKBQKBQKBQKBQKBQKBQKBQKDhPlQtOXqMp7pRHKPeoQ/7yNV+xOaIaK+be8ncWIpn72dE9yKW/+4+ivJ+Vt2cW7fjP7fs6Gz6faqWyvEumi9dtVaNm4QWCkDIBzjzhuRnYgHavR+T9dWblHTETj4q2oiOEpJFwAB3bV56qZmqZlZUPWu3c8Ur8kRctTywWVyTtu3ErjvGK+i7M2fGm01MTwmeM+M9Ply/VyL17frnHJV9W7bX0ylGm4VY7rGiIN+4EDixsO/O1XZpYRK1+TTtC0qm1lOXiGUY7koNuEnvK7b+BHhXj9vbPi1V5+iMRPOPj3/P7r+lu70bsrTqUQ5kJ23cA7DfO3hnw+rUaKZ/wu7Oes/allX+LCRrzkrKN7SQ8dtKPxSfo3q/su7NrWW6o74ar9O9bqhy019ZeffpXRrTk28MX4ONE+qoFcuqczMrENyoSUCgUCgUCgUCgUCgUCgUCgUCgUCgUCgUCgUHM/LPpeVhuQPRJif2N5yn2ZDD9KrWmq5w13I6ofyfN/B5B4Sk/TGmP1GvI+V0T521Pw/eXQ2f7NS0V5B0Glqx+Kb2N+o16Lye9u54R91bU8oR3avWltrdjxeewCqB1HFtxY9Q3qvsnQVajUxVVHqROZnpw6f1juZX7sUUfFxuaY8sKflZf6W2+wfbXvqqs0xEuVEccpzsJaM7ysBxFVVQO7Lk5JJ22VGG/z6rXZnGIbreM8WTSZGGrJykC4lZSqgY4SDxHbbGN/oqltSKKtFXvd31ZWsxdjDp+relD+cT/ABYrhaGP+lXfGr/1hbr/ABoSVeaWWnrTYt5T+I36qtaKmatRbiO+Puwu+xKh9h9L+6b2CPHmqwlf8mPzjn1EgL+lX1u7Vu0zLz9PGX6Frmt5QKBQKBQKBQKBQKBQKBQKBQKBQKBQKBQKBQKCO7RaWLq2lt225ikA+DDdW9zAH3VlRVu1RKJjMYcg7CSNHNPbuOFupU9zRkqw/wB77K5HlXY39PRejpP3/usaCvFc0rpXgXVaOsfxbD8Vv1Y/bXpfJz2rny+8qup6K32x7NS3EYMTZyUyh7h3sCfDbbwzU7P2zTZ/y7scIiYiftE+KL1iauNLnfai3EVy8Q9GPCD2KAP2V6bSXpvae3cq6x/PspV07tcwjre8kjBCOVDdcf8AfWts0xPNETMcl+8lFsrPNMRl1CKCd+o39+wrzflJdqimi3HKeP6LekiMzK76n6cf5cf+IVq0f+03P+X2hsr/ABoSNeXlaQXbS64LZl73IUfrNdvyf0/nddR3U8f0VtXXu2p+KV8j2i8ET3bDeU8CfkKdz72/wCvoOpq47rkW46ui1WbCgUCgUCgUCgUCgUCgUCgUCgUCgUCgUCgUCgUCg5b5StHa2uE1KEZBYCUD53ohvYy+b6iB41nXap1VirT19Y/n6TxYxVNuuK4SNrcLIiuhyrAEH2+Prr5dfsV2Lk2rkYmOEu5TVFURVDU1s/Fn2Gu/5O+1c+X7tGp6N2D0V9g/VXnq59eZ8ViHBe0V1zbqeTuaR8ewMQPsFfSdLa81Zotz0iI+jkV1b1Uyjq3sXSfJCdrgetD9hryvlJzt/Nd0nVdNRPnx/nE/XUaT/aa/+X7M6/xoSNeXWlMuYG1O+S2iPxaZ4nHRVB89/wBg9ZFfQvJ/Rdk003q49avl4dP1cjV3POV7scodptLZYkWNBwoihVA7gBgCujM5nMtTNQKBQKBQKBQKBQKBQKBQKBQKBQKBQKBQKBQKBQKDDeWqSo0cihkcFWU9CDUxMxOYHIriCTSJ+TLl7WQkxyeHqP4w7x7x1xXO2xsqNfR521+JH/lHd/SflPRt09+bM7tXs/ZK6pKrQlgQVZTgjfORtjHWuJsC1XbquxVGOUce/jw8V3UTExGGeW4CwNJnAWMtnpjC57++uHbsV9qptTHHeiMfNvqqjcy/P0hySfEn9dfSapzVOHHjlDzWKV88kl0BPNEfloGH6Jwf8QrznlHambVFcdJx+q3pKvWmHQr/ANOP8tT+qtOniY2RV/ybKp/zoQ/aHW2dha2oLyueHzeuT8kev191Y7E2JN6Y1F+MURyz1/sw1Wp3fUp5ugdh+y62MODhppMNK48e5FPzRk+3c99evuXN6eHJz6acLJWtkUCgUCgUCgUCgUCgUCgUCgUCgUCgUCgUCgUCgUCgUGlrGlxXUTQzLxI30g9zKe4jxrKmqaZzCJjLjmv6Fc6W2f422J818bDPc2P4tvsP2DOuxb1E70Tu198dfGOsfX4oprqt8OcNPV9ZW5tDbo3KcspPGTwkA5xxAHvx9FcOrZ1+xru1VUb0Y/7eM5xjOJ49/f4rfn6K7e5nHiqv+xs2OJZIWH4j5b3DAzWz/FbUVbtdNVPjTiEeZmeUxL6/Yq4VONmiG2eEOC2fDGw+2saNsaeqvdjPjjgmbFURludn9PNlcJO08Z4cgpHlywYYK52A7voqNRF3X2ZtW7VXHrPqxHxRTVTaqzNUJ2XUJ76blW0Z4nPQbsB0yW6Ivrrp6XZsWbVNN6cxEYxHKfHrOe7hHflpuaiapncdR7E9jI7FeNsSXDDDSdyj5iZ6DxPU/ZVi5c3uEcmumnC11qZFAoFAoFAoFAoFAoFAoFAoFAoFAoFAoFAoFAoFAoFAoFB4mhV1KsAysMFSAQQe4g9aDmvanyXhiZLIhT1MDnzf0G+T7Dt6xVqjUdKmuaO5zO/sZIHMcyNG4+SwwfaPEesbVaiYqjPNr5NekREcjK6dmfJ1cXOHmzbxfjD41h+Kh9H2t9BrTXfpjlxllFEy61oWhQWcfLgQKOrN1dz4s3f+od1U665qnMtsREJOsUlAoFAoFAoFAoFAoFAoFAoFAoFAoFAoFAoFAoFAoFAoFAoFBF6Pr8Ny80cZYSW7BJUdGRlJGRsw3BG4I2PdQbOpaZDcJwTxrIvgwzg+IPUH1ippqmnkiYyjtE7JWloeKGEB9/PYl3Ge4M2SB7Kzqu1Vc5RFMQnK1sigUCgUCgUCgUCgUCgUCgUCgUCg5xr/AGpu4dat9OSROTOquWMYMi8RmyqnOP6MdQetBa9dnmSa0SOThWeYwvlFY4W3nn4l8CTEB3jfpQUzt12zvtNvAeFZ7IcoyeYBIvNMg4OINjPxZIJGCcA+sLZPqxnFnLaTjk3L8JPAGyvJlkyCfRbMYUg5xvtmgrmv9qLuHWbbTkkTk3Cq5YxgyLnm5VTnH9GOo7++g8dtu1V3p9/axu6fcVyQpk5Y5kZ4grDizw4HEjdOnF4UFw7QzTDkpbyBJJJFTzkDrwek7EbYwitjfGSo76Cpdtu093aahZWkUiFLoqrF4gzLmRUJUggdDncdaCywtdi5jHOSaDieOUcngdHEfGp4w2CvQdOpFBWh2kvDrb6YJUEQj5gflAyfxavg74O5PdQZ9B7X3A1aXSroRycKl4541MZI4EfDoWYdGO4I3X10GTQ+1TX13d263C2zW0rwxw8CM8ojJVpW492XiBHCmCANzuKDa1rVL2DTLi5kKJcW/ObCpmJ1RyE81jxYKcJ69T7qDW7JavfXunW9yskYlnlZWPKBjjjjklRiF4skkIOp6sKDQHaW9+/X3s50fL5fHzOSOPPL48eljr6qkXfQ/ugI63TK7rIwV0XgV49ip4cnBwcHfqDUCsaP2sil1q5tAihliRElxhpGiLNIpb5QHHsO7gfxoLzQc67Z9p7u21Ozs4pE5d2VyWjDMmZOA8JBGdiOooM+q9sZ9Ovobe95clvdbR3EamNo24gpWROIggFl3GNmzjY0GDtj2ou7bVLSzikTlXXBktGGdMyFDwnIBGMdR40FktXuhcp8ck1v8ZHIBDwSJIoDDzgxBXqOmxx1zQQidrpr3UZLCyKxxWwJnumXjbiB4eXEh2B4sjibPottsMhL6n93QNCY5FnieaJJeOMCZEaRQXUphSN8EFcjOc7UFf7Ydp7u21S0s4pE5V1wZLRBnTMhU8JBA6AYyDv40HQ0UgAE5OOu2/r2oOc23ai8bXX0wyJyUXj4+WOafiY5ME54er4zjoKC9a5qItrea4KlhDHJKVHU8ClsD6KCoaHrl1eWBu7W5ikuOBmNry15aPgnk7HmBugDMxB64waCcvTeF5HWVI4UhVlBi4neXDlskkYUAJtjqT0xQU/sR2m1LUtPuLlJIVnidkSPk5R8RxyBSePIJLFc921Bt9qe1F3b6taWMcicq6CMS0YLpxPICFOQOiDqD176kWzXZJka2EcvDzJVifKK2V4JGLD5rZUeI67VAqfa3tPd22q2llFInKuuDJaIM6cTsp4SCARgDqKnA2NQ7Yz2F/DaXwjkguccq5jUxsrFgnBInEQcMU84Y2cHHXEDB2s7T3dvq1pZRSJyrrgJLRBnTLupCkEDoveD76C9/cz/AIZvqx/6aDlnbReDtNp0jeajIihjsCQbgYz45dB+kPGg6Brp4rqwQbss0sxHeI1tLiIvjw45olz4uKDHcafHcXN5BMoeOS3tlZT3gtde8HvyNx1oOddltLudM1aHTXYvaySSXMDt3lYJlOO4NhwGHiFIxmg2u1v86NP/ADSf81U9Ba/Kv2d+7dOlVRmWH4+Md5KA8SD8pCy+0ioGv5LLuW7tYbucHKxfc0ZPygjYeb9Mqg/ss99BWfKwnFrGlKSRllGQSpGZ4xkEbg+upgXvSIU09eQ0jSGe5flcx+KV+aRIxJO54RxknwT11AoN7bPJ2olSOVoXNseGVApZTyEwcMCCM91T0H3yU3Ag1G6tr9B98WJxcOWLTLgEouTgDAVxwgZXr6FQJDXuwtrq5ku7ST7nuklkicqcqZYXaPMijDK3mg8S4OCDvQadlqVzP2d1AXZLPDz4BITkyLHwjPF8vDcS8Xfw+OamRZvIv/I9t7bj/iJqSK2v87T+Z/5cU6DpPaC+aKFjHgyuRFCCcAyueFc9/CCeI+Cqx7qgcl8pWmT2L2WpxxKhteXCxWVpC4BJUvlFxxZlQtvnmCg7Hpt8k8Uc0ZykqK6n1MMig5d5Sv5d0n2p/nCgxeWiI3l5YWEA45su7BdzGjGMcbfNGAzfo+ug+eUyPi1zS1yRkRrkEqwzMRkMNwfXQXzRYU09FtnkZ2muJeVxvxSvzC0pJJ3PCOIk/i+ugofkutzZaxqFpP5skoMkRb+lQSO/Ep78rIDt81vmmgsPaztddWupWllHyCl2V8945C6Zk4D0lAbb2UEF5Rdte0rP/p+r+mag6dqeprCYlbBaaRYkXOCxO7EfkoGb3eug5hZfzum/Nf8ALQUHT9dvUgt5ppF4kjjd3XrlVUlhjv2ztQcj7W9gRZRtquk3LQrGvN4AwK8s4Pxb/KXv4G4genqqR1Gyunl09JZl4JJLYO6Yxwu0WWGD0wSdqgUP/wDnT+T5/wD3B/yIKDD5RBwdoNKlfzUPAoY7DIkcEZ/tE+sKmOQ6FrzgzWcY3Yzl8DrwpDNxOfBQSoz4uo7xUDnnlD/nDpf9n/mvUwMPljtzfajp9jB50qh2k4d+Wkjxeex7gBG7fR4ikDP2/wD5xaX7I/8ANlpA63WI0NY0W3u1CXMMcyg5AkUNg9MjPQ+ypHrTtJhgzyY1QtgEj0iB0BY7kDfbPfQINJhSVpljVZX2aQDzmG+Ax7wMnr0oM81ojsjMoZo2LoSN1YqUJU9x4WYew0EfcdmbSSXnPbxNKDkSsoMgPXZzuKCVUYGKDFaWqRIscahEQYVVGAAO4Cgj7/sxZzvzJraKV+55EDsO/Ynpv4UC37NWiSrMltEsq54ZAi8YyCNm6jYke+g+f7L2fN5/3NFzuvN4RzM4xnj9Lpt16UGLXrGwVlurxIAyYAnlCgrg5Hxh9Hc+PfQR1vNpEjfFyWnFMW3jlRGlJYlgSrAyeczbHO5NBJ6xa2MduI7lYUtlAUJIFWFQMYBHogZx1oPvZj7i5Z+4OTys/wBBjl5yenD5uc56UHmXs3Yo5uWghWRfOM7KocYGOIyHcbbZz0oNW51HTbkxvJJBJwt8VIxHBxnYcuQ+bxd3mnNBn12aweFWvGgaBvRMxXlHwOW809NqDXsNd0u1iCw3FrDETlQskaR5O/m74367UHjtDDpKyhr77kEp3VrgoHxnPml98Anu6ZoJPlWdijS4htkY5aTCxg+tn7+7cmg19Q0TT5v4VPDbvgcXPlVThQc5429EZyffQaOnNpPPjki+5RO2eTJhVdxgg8pz6Ywx9EnrQbXaG701pEhvXtuapVkSVkEoJ6NHnzgSe9aD3Np9hbYupFiQqBi4l3ZR1GJJMlRv4jrQL3RNPnZJ5YYJWkIEcjqrMx85wFY79zEAeug2oezVokizLbxCRM8MgQca5BBw3UbE/TQeV7L2Yl54tohLnPN4RzM4xnj9Lpt1oJK6tklRo5FDo4KsrDKspGCCO8EUEeOzdqMfEJgMHCY+LDA5DiP0OLO+cZzvQb93aJKpSRQynqp6H1HxFBqaVoNta5+54I4c9RGoQH1kDYmg96to8F0nLuIkmTOQsihgD4jPQ+sUHzTtGggyYYlQkBSwGWIHRSx3wPDNBr3vZezmk5sttFJJ3SOgZxg5GGO4wd6Db0/SoIM8mKOLiOW4EVSx8WIG/voNW77MWksgmktonlBBEjIGcEHIwx3GDvt0oNz73x/NP1m/60G1QKBQKBQKBQKBQKCseU7+Sr38w9BUuy+lR3PZjlSAEcq5ZSRnhdJJWVh4EEVMiI7N61Jc9mb0SsWMCyQqzHJKcCOoJPXHFj2AUkXTyL/yPbe24/4iakis+Vq8a41Kw0xiRBI0Ukq90nHLw4PiAEb3vnuFB07UTbrHyZzEsbqU5chVUZcYK8J2xjuqBQvKRbxRdn3hgdZI4jbxqVYNss8YAJBO4GKB2Julu7S20ySJ+U+nFnZ0wrktFGOUx6leJjkdCUoJvyhdmk1EQ2znhJEzI/zHCrhiO8b4I7waCi9mO08sEFzo2oebNDG6wsxzxqFyIuI+l5u6nvXbqKDc8qt01xq2n6a5/g7NBLInyZC8zLhh3gLGR+maC3eVmwSTSbniA+KQSp+K0ZBBHhtkewmg5vrUU19oNpqOSbmwdgZertGknBxk95UrE5P4rHvoOlafrC6na2gUbXA5k69yrCw5kZ8cy8KYPVS1BVvLJJcsq3VuxEenTRseu8zAHjPiqZiX+1f5tB0jQNVS7tobmP0ZkVwO8EjdT6wcj3UEhQKBQKBQKBQKBQKBQKBQKBQKBQKBQKBQVjyjgvYzW6447hGjUk4UE97EAnHsFBUOz9pd/esaVDyVlYSxvM0jlFjldmZkUR5Z+FiMHAzvmgkdS7MLY6NJp0J43nV1MjeaGkbGXbGSFAAAG+ygeugkvJRA0Filo+OOAuWKklTzJZJBgkA9Gx0oPnlC7GNemG5t3WK6tWDxs+TG4Vg/A+NwOIZyM9TtvQVvtj2jGpWj6esfBcu0WSzZhVkkR2w4HERhSPRHWg3O1miSLosOmApzuXApbJEWYWRmOeHi3x4d9B60XVZbWyghSGJ7m3h5Cu0riPfhydkyQSiHGPk9e+gnGvmils43zIY4gskhPnM0iIvEBjfLAk9OtBqeU3sbHeIl0uEntirh/nxowdo2x7CR4H1E0GTyh9jWvGgu7d1jurRg6F88twjCTgfG4wRkEZ6sO+gidb1mTWIX062UQPJwiaSQ8SqisGYRhRlycY34dqC56P2cht7NbFRxRCNo2DYy/HnjLd2WLMffQVbsJof3psZ2zznM0qrkkDhSRokXOPNGQWOB1c9aDas9Jt5tPdrmIM7KwnYEktK+7upOPlMSNhjbwoIvyOQXFpG1ncFHXJkiZGY8OccakFRtnzu/djQdLoFAoFAoFAoFAoFAo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8377" name="AutoShape 9" descr="data:image/jpeg;base64,/9j/4AAQSkZJRgABAQAAAQABAAD/2wCEAAkGBxQTBhQUEhQWFhUXGR8ZGBcXFx0XHRwaIR8iHCIZGCEaHCghHSEnHBgVITEjJSktLi4vGSIzODMsNystLiwBCgoKDg0OGxAQGzQkICQ0LCwvLC8sLCwsLCwsLCwsLCwsLCwsLCwsLCwsLCwsLCwsLCwsLCwsLCwsLCwsLCwsLP/AABEIAJABXgMBIgACEQEDEQH/xAAcAAEAAwEBAQEBAAAAAAAAAAAABQYHBAMCCAH/xABOEAABAwIEAwUEBAgKCAcAAAABAAIDBBEFBhIhEzFBByJRYXEUMoGRI1JzoRUzkpOxssHRJCU2dIKiwtLh4hYmQkNTZHKDFyc1N1RiY//EABkBAQEBAQEBAAAAAAAAAAAAAAABAgMEBf/EACgRAQEAAgEEAQMDBQAAAAAAAAABAhESAyExQQQyUYFhcdETI4Khsf/aAAwDAQACEQMRAD8A3FERAREQEREBERAREQEREBERAREQEREBF8SutGT4BcTMS8W/IqyWm0gi5W1zfMfD9y8K/HaeGIOllawE2Bdcb87cvIqWa8rJu6iRRcdNikUlM17HhzXC7SAbEeI2X9dXt6XKuql7OtFHiuJlAAAF/VSCWaNiIigIiICIiAiIgIiICIiAiIgIiICIiAiIgIiICIiAiIgIiICIiAiIgIiICIiDnxCTTQSO56WONvQErIW9pT9I+gj/ADh/urYKxwFI8u5BpJv4W3VGGNYf4xfm/wDKrwzy+mu3S6vSw3/Uw5fnSt/+Jb//AI8f5w/3VE5iza+spGxujYwNdqu1xJ5EW39VfBjlB9aL83/lVdz1X002GsbTlhcJLnS3SbWPkOtlnPpdTje+/wAPX8f5Xxv6s1hx/Xl4cGF59fBh0cQhYRG0NuXkE+Z2XSe0qT/gRflu/cpfLWLUbMAhZKYxI1tnAsub3PM2Ul+HaD60X5v/ACqzpdXXn/Tnn8r43K/2t/5IXL+fZJschiMUYD3hpIcSR6fJasqZh+MUTq9jYzHrLgG2ZY38u6rmrccsfqrz9XqdPO76ePH87ERFHIREQEREBERAREQEREBERAREQEREBERAREQEREBERAREQEREBERAREQEREHJi/8A6TN9m79Ur8+MPdC/RNXFrpXt+s0j5iy/PVPH9JY9Ofw/xXo6OUxxyt9OXUm7I6aemvufl+9SsFHpa18ha1puGhwJvtzsNyASF84a5oEjzzYwuAtcX87dL6SvN9JJVGzjI6w3cHBpA3PNxAA1W2Xyc+vn1ct5X9p6ejHCYzs+MQw1zGgmzmOF2vbuD0O/Sx2UbKzS5TGC1jm1ETS+7A7TI24c0kmzgbXBPmo/F7GulDAQNZtcW3v929wt9D5OXSu99vc/hnPpzKOnKf8AKem+0C3ZYVksasz0v/WD8gT+xbqvp/I8xx6XgREXndRERAREQEREBERAREQEREBERAREQEREBERAREQEREBERAREQEREBERAREQFjWbsO4Ga5RbuyfSN9HHf+sHLZVVe0HADU4WHxC80W7QP9odW/tHp5q63jcfvNJfv9mfUAvT1H2Lv0tVHzPVXkLSAA14a13Md33nDyu5v5KumFvvS1Dh/wH3HUHa4KomdJv4wjHQNv8z/AILwfG3jlqz7umfeJ/AGRf6RfwWxp/ogHC+7wQCRq38vkpLE2n8Jy/aP/WKr3Zs7vW68Zn3kKzYtC+XHJKeIXlkleAPAajdx8AB1Wc8css+M+8/4ssk2meyXDi/FjOR3Y2mx/wDs+9v6t/mtbUVlrBW0mEthbuRu4+LjzP6APIBSq+lnd1xxmoIiLLQiIgIiICIiAiIgIiICIiAiIgIiICIiAiIgIiICIiAiIgIiICIiAiIgIiICIiClZqycXTuqKM6JiDrZtpk8b32v67HyO6xnE8C/hruOxweNiCSwj4WK/TajMZwGnqmATRhxHJ3Jw9CN/gtTjfqn59s2X0wjKGXpfwjajYdRtckl4bbkSSA0W9CVtGVMqx0jC8niTv3klPM36C/IKYw/D44KYMhY1jR0A+8+J8yupS8Z9M/lZL7ERFFEREBERAREQEREBERAREQEREBERAREQERUDOGL1kGcqOnhqA2KqcQQYmOLNNr6SRvset1cZtZF/RcdRTSHDwxszmyAD6XS0kkdS0jTv5BUzAq2vnyhNUOqg2VjpQ0CFmn6IubYgi/eLfHZJNi/oqB2c56dU/wes7lUBrbcaBIw7ggeNiNhzG4627c01FYzMtHFBU6I6l7muBiY4sDWF92kje4aed+avC70aXJFnee8VrqTE6NkNTdtQ/hnXFGdJuwXFgOepx3Xx2gYrX0BpnsqdUD3iOVzoY7tN76hYW3bq+LR4qzDejTR0XDUA/gn8eWkNuZtLTsBcusRp3Hkqb7fXjs+krH1NpQx0zG8FluHza14tzLbE25E2UmOzTQEVLy37dVZbhqHVuh0jNVhBGWj57r4xuvroez/ANodLoqYml0g4bC1/etuCNttxbxTj30aXdFnMuJV7chMxBtWHP4TZXxOhj0EG12jSA4bHxVjoM0h+RxXlhA4TpCweLbggHwuDv4JcbDSxoqNgD6+ty42qbWtjkkBcyNkUbo287MdqBeT4m4XXiVTWNyGKjimKpjgMkjTGwhzw25BBG3I8rc04+jS3Is9wKtxKpypBKyccWokHeMTNEUbS67iALuuGgc+ZHLmufNWK4jR4lRxe1xv9plEZPs4Gm7mtuO9v79/grw76NNKUBjeYzS4iwSwSezu96paQ5sbv/0aN2t5d7kLrkpabEWZhhElS2WnLXmTTC2OxAGkE3PMuvtb3V99oOLzU+BEUoBqH30AjUA1o1vcQdiAxrviQpJ3Fma67bjcFf1RWVsTbU5dgmbaz42kgbWNrEbcrEEKRqGF0Dg1xY4iwcACQfEAix+KmkeiLOcm4jXVmJVkclZobTycMaIY7u3dudTT0A5Ltx3HKvDJ2S1L21NG5wY94jDJYieTiG91zefQFa4d9LpeUVL7TcZqKXLftVLMBpLRpLGva4ONtVyL9RyK9X01e7ABLHWjiGIPDTBHpLi24b47k2U49tmlvRVbMWavYcBgdIwyVM2ljIh3S+UgXv8AVGoi/qAvuHDMQkgDpq0QyHfhwQscxvleQOc7129E4+zSzIq/l1tZwamOql1PbJaKZsbWAsLGkOAtYkEuvz3ChckYnWVGPVjJ6gOjpZeGGiJjdfvbuNttgDtZOJpekXFi8cjqF3ClMTgCQ4Na7kORDgRZVfswxOqq8FFTUz6ruc0Rtja0bG2q4F781Ndti6ooHPGPGhyvNUNaHOYAGg8tTiGi9ulyoquosR/0fM0FdxJ+HrDODFw3G19LLN1DyJcVZiaXNFWK6OvlxgCCYU8LYWlxfEJC+RxNw25FtIAv6quYLiuI1GbKuj9qjb7NbvinadV/EatkmJppSLN8ersTpcErJn1IJhkYIjwGBsjCGkm3MWLnN582q2ZOkmfgUUtRLxHysa+wY1gbcXs3SLnn1S46mzScRU3D6isOepaZ1TqhiiZL+KYHO1lzdJIHIaDyF+Si6LEa6TP01F7XaONgeHiGPWbhuxu23+0eicTTRkVJzJX1+H03tHEbV07SOKxzGxyNaTbUxzLNPoQu3HsXfJk01tFPoAiMrbsa4O2vpcHC4tYjbqnE0tKKuZDqKibL0U9TNxHSsD9IY1gbe/LSLna3NWNSzV0gs57Qdu0LBnHlxHi/n3B+1aMobNGW4a6gEc2oFp1MkYdL2O+s0q4XVWVMOdZtzyCo+WTbszmf0cKp4Pi0ySEH4ix+K6G5IkdFw6jEauaHkY7sZqH1Xua3UQeu+6mcZwFs2B+yskfBFbQeEGg6LW0DU0gC3gr2nYVeqyeyvyNRkHh1EcLDDKNiCGg2JG9r77bg7hROAZhlqM10FPWMLKumkmD9tnN4DgH+HXpz2I5rQcu4OaWgbFx5JWNAaziBl2gdLsaL7W5+C867LkUmZKesuWywhzdrd9rmlul/pqJCvLzKbVHtWP8AH2Ej/mP7Uf71b83YOKvLc8HV7DpPg8btP5QCi8yZHbWYnHNLU1DTEbxNZww1huDteMk7tbzJ5Kz0sRbAA55eRzc4AE+ukAfcpb2mhmGVcWdW5Rp6B343WYqgdRTxm5J83Axx+rieiuXaAAMjVgGwEDgB8F64HlWGlxipqI766hwLr2s0c9LLDkXEk3XvmbBPbMMdAZZImP2fww27h4Xc02+CXKcjfdTss5bfUdnsIZWVLC+GwYHM0A7938WXaenO6l8/1DH9ndZocHaWGM25B7XBrm/BwIXpQZMfDhwhixCrZG0WaBwdh4A8G6+qrJTH5YZRCombEL8QjQXyEu1EvLmnfVc7c7q7m97VQ8RNRH2c0DpJNdC9sbaiONmh7Yja3fubjobAHl4rUGzUsWX47aBTFrI2WF2lryGNHodQG/juvDCcssiwE0kkjp4NOgNlDNmeF2tF+nPlYKIh7PWNwmWlFVP7LJyiOh2je/ccW3G+/VLZRCYzkaXD45arCp3xaRrfA86mEDc2vz26O9LhSxx81nZRPUOaGudTyhwHLU0OaS2/QkLsnydLJh/AkxGpdCRZwtGHub9UvDL2+9dmI5Ujky8KOOSSCAN0Fsem7m+BL2uO+9z1uU5S+Tbl7LP5BUv/AEn9YqD7UXWzPg/85H68YVtytl4UWHiFk0kkY90SaO7ckmxa0ePVReYcjCsxNk0tVUAxO1RNZwwGG4cLXjJO7W7nwSWctp7W5UnDqmepzFUVUMUUkTL0sRkkLNmm8jmgRuuHP7t7/wC7G3VWeehe7CTFx3h5FuM0MD/UDTpBttyXJlXL4ocNEDJZJI2+4Hhl27kndrRfc9VmakFP7LZ302MVmHTWDmPMsYBuNLtyGmwuBdp5DmVpSqNTkcPzOK72qdszeWkRhuncaCNG4sSNyrTURl1O5rXFhIsHAAkHxAII+YVzst2VnvZSf48xX+cftcuvtonAyWY+b5ZY2xtHNzg4OsB6D7104LkL2WokfBW1IdKbyXETg43JvYx7Hc/NSdDlKJmKiolklqJ2izHzOBDPs2ta1jfUC/mrbOW19qp2oUxh7JWxu95ggafUFt/0FSrcrSSYNTObVznTwZDFI5nDIaWuLTpjDtgCRvzAUrm/KwxCkEUk0rIrglkYZu4ciS5pPw8lxy5NkOGcD8I1gj06LDgg6bWtcRA8tuaTLt5N9lX7Q6xgzlhFXcGn1WDxy98b/I39GlabWxPfTWjk4bujw0P+47LgqsuU8uANpJIw6FrGsaDsQGiwII5EDqFHUOVpoKfhw19QIxs1sjY5S0eDXObew6XupbLJ+iI7s7xqrqcQqxUytc2nkMQDIwy5BPeJuT05ea8uzU/6xYx/Ov3qay1lFlFTTiKaVz53a3yP0E69+8AGgdTzBXBhuQeBPK+Gvq2OmdqkP0J1OuTc3hPieXirud17LPV1TLvj1DXwy/T108r/AD2VQ7Fv5CM+0k/WUlS5OLHTu9sqXSztax0ruGXNY3V3WfR6Wgl5PLoF75Ryq2gpeFFPK+K5IZJoNieoLWA9PFTtxsT0kMebA+kEFTuyodwg3fvO0ufa45GzHG+3JZxjWXarBqF1Th9S51Owgvgm7wAJtcWsDuRe1j13WhZmwFtZRMYZJIiyRsjXxEBwc0ECxIP1iomvyY+ppxFV1s80IILow2OPXbcayxtyLgHayuN0Sp7AcS9pwWGcDTxWNfp8Li9lRMkn/wA1sW9GLQjS2oeHEeGA3SwtAOkAWFgQRsPFVjCciinxqSpjq6gyym8moREO3vYjh7fDkpjZ3I/vas0nIVTbwaf6wUpkuUOylSObuDCz9AClKylZLSPjkaHMeC1zTyIOxCp1FkB9O0spcQq4YibiMaHht+ekvYbJLLjo9O7DW37R6xw5CmgaT56pHW+RB+KgsF/95qz7Bv8AZVywPA46WjcyMvc55LnyyHXI95FtTyeZsAAOQAtZQEOQtOOvq21tSJ37OdaKxG3dtw7W2HyVlncdvaTWMiyPVl5A1ROjbfq5w0gfM3+CruEUD4OxR7ZAQ4wSvsegeXOA+Th81Yzk2KSuZLVSy1TmG7GzFvDafFrGNa2/mbruzJgnteHGEzSRMcLP4ei7h4EvabfBJlJNG3L2e/yHo/sWfoVhURlrA/Y8ObC2aSSNoswSBl2jwu1ovz6+Cl1jLylERFAREQEREBERAREQEREHnO8iElrdTgNm3AufC52CqOD54fVVs0UNFKXQnTJqkjaAbkWvq35Hkrks67Mh/rRi324/S5axk1ViwMzexmJsgq4ZKV8htG6TS6N58GvYSL+RsV65uzN7BScV8D5IhYF7HN2JNgCHEHw381BdtcDXZGe53vMkjLD1uXBpt/Rc5cGf6hz+xtj5L63MgLr87kt3K1MZdVZF7wDE3VOGMmMTog8BzGvLSS0gEE6SbbHkvTGMWhpaB0s7wxg6nqegA5knwC+MvC2AU/2Mf6oVDz27jdpWGU8m8IPE0nkX7kX8fcA+J8VJN1FmZmOpkh1w4fM5h3aZJI4XOHiGuNx/SsuvAcfNVh0rxBJG+N7ozDIWh2poBtcEgX1Dr5qSr6kx0+psb5Te2lmm/r3nAfeoLJ+ZqeslmNNDIwB15XuYGXksBY73LtLW9OQCnrwOTA88uq+L7PRTu4T9D+/C2zh03k3XbQ5nkkNS32KZstOGExudHd4fqILCH6Tsw8z1VJ7K6qoYK/gU7Zgat5JMwjsfCxab7W381e8q1MktBLLPGI5jJIxzRYkNY4hrS4AagAdj5+a1nJLVseWTs5wYhE/hhzJGHvRPtqA6O2J26eRXrmbMbqMsJppZWve2Nro3M992waQ5wI368lnlJleU5bpsRw86auPWXtH+9YJHbW6mwAt1HmAVYos0RYjgtM5o0ytqoRLEfeY4O+djbY/tCtxm9zwaWzEMcjp8J49V9COWknW7UeTG6b6nHwCjZ8y1DabijDpzHz9+MSafHh6r8ul7+Sq+dpi/tYwyB/4po4gB5F54m/reNnz81pyzZJIiDwfNENXhL5qW8rmc4tmPDvqODuR8L7Lmyfm0V4eWQSRtjJa4yFtw8W7tgSep3Pgqpg8PA7a6iOLZksWt7RyvYG/5Vz/TK6sMf7F2sTw8oa1glZ0AlHMD1s8/EK3Gev3XSyY5mZ1PikUPs0khmdpiLHM3IFySHOBaAL7+S7Mz49HRYK+olBIbYaW2u4kgAC+3X5AqPwmP2nNU1Ud2QA00Hhe95ZB6u0x/9s+JUfj2I002ZzBUSMbDBGdQcfemkaW2/oRkn1kHgpqbRacGxJtThMU8fuysDwDzFxex8xyPou1Zz2O4nalqKJzg400h4br3DoiTZw8rgn0cFoymU1dFERFlBERAREQEREBERAREQEREBERAREQEREBERAREQedS9zYHFrdbgNm3Dbnwudgs9yhhGIUmL1cr6aN7ah+uzZwC03cbbtsdnfctGRWXU0KVimXajEa2MVwjipY3a+Ax5kdI7pxHaQA3c7C6++0nB6mrwM0tNEzSS0l7pAwDSb6QLE9B5K5Iryq7RWWGSswSKOeMMfGxrDZweHaWgagR0JB2Kis85R9tjikik4VTA7VFJa4ve+l3lcA36W67hWpFJbLtNqzSYpiDacNmomvkAsXRTtDHHx7wDm+lio3s7wCqocNqjOxjpJZTK1jH35gCxJAA3V4RXl20u2cZHwfEKAVOqmjk40plFqgN036e4b9FNUoxA1NTNLCwExtjp4GzXbzcXPe6wF76OnIFW1EuW+5tVuz2iqabAY6apiDTGHfSNkDg67y61uYNnfcuPMGSg7NdNW04DXtlbx23sHt+v4aht6+oV1ROV3s2q2eso+3U8b4n8KphOqKW1wNwdLvK4B8iOvI/2ixLEhSBktHG6UC3EbOBG4/WN26h42AKtCJy7aNqzlXLBgrp6qoeJKqoPfc24axo5Rxg72AA3O5sFx9pOWZqulgfSENqIZQ5ribWaee9uh0ut5eauSJyu9m0fTUns2CtjgZrMbLNaXadRHiTyudyVGZJo6iKgeKqNrZXyOle9rw8Pc432sARZulov0AVjRTaM+xPA60dobK2mhYGBvDlDpQDI3cEgW220kX6tC0EckRLdgiIoCIiAiIgIiICIiAi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8379" name="AutoShape 11" descr="data:image/jpeg;base64,/9j/4AAQSkZJRgABAQAAAQABAAD/2wCEAAkGBxQTBhQUEhQWFhUXGR8ZGBcXFx0XHRwaIR8iHCIZGCEaHCghHSEnHBgVITEjJSktLi4vGSIzODMsNystLiwBCgoKDg0OGxAQGzQkICQ0LCwvLC8sLCwsLCwsLCwsLCwsLCwsLCwsLCwsLCwsLCwsLCwsLCwsLCwsLCwsLCwsLP/AABEIAJABXgMBIgACEQEDEQH/xAAcAAEAAwEBAQEBAAAAAAAAAAAABQYHBAMCCAH/xABOEAABAwIEAwUEBAgKCAcAAAABAAIDBBEFBhIhEzFBByJRYXEUMoGRI1JzoRUzkpOxssHRJCU2dIKiwtLh4hYmQkNTZHKDFyc1N1RiY//EABkBAQEBAQEBAAAAAAAAAAAAAAABAgMEBf/EACgRAQEAAgEEAQMDBQAAAAAAAAABAhESAyExQQQyUYFhcdETI4Khsf/aAAwDAQACEQMRAD8A3FERAREQEREBERAREQEREBERAREQEREBF8SutGT4BcTMS8W/IqyWm0gi5W1zfMfD9y8K/HaeGIOllawE2Bdcb87cvIqWa8rJu6iRRcdNikUlM17HhzXC7SAbEeI2X9dXt6XKuql7OtFHiuJlAAAF/VSCWaNiIigIiICIiAiIgIiICIiAiIgIiICIiAiIgIiICIiAiIgIiICIiAiIgIiICIiDnxCTTQSO56WONvQErIW9pT9I+gj/ADh/urYKxwFI8u5BpJv4W3VGGNYf4xfm/wDKrwzy+mu3S6vSw3/Uw5fnSt/+Jb//AI8f5w/3VE5iza+spGxujYwNdqu1xJ5EW39VfBjlB9aL83/lVdz1X002GsbTlhcJLnS3SbWPkOtlnPpdTje+/wAPX8f5Xxv6s1hx/Xl4cGF59fBh0cQhYRG0NuXkE+Z2XSe0qT/gRflu/cpfLWLUbMAhZKYxI1tnAsub3PM2Ul+HaD60X5v/ACqzpdXXn/Tnn8r43K/2t/5IXL+fZJschiMUYD3hpIcSR6fJasqZh+MUTq9jYzHrLgG2ZY38u6rmrccsfqrz9XqdPO76ePH87ERFHIREQEREBERAREQEREBERAREQEREBERAREQEREBERAREQEREBERAREQEREHJi/8A6TN9m79Ur8+MPdC/RNXFrpXt+s0j5iy/PVPH9JY9Ofw/xXo6OUxxyt9OXUm7I6aemvufl+9SsFHpa18ha1puGhwJvtzsNyASF84a5oEjzzYwuAtcX87dL6SvN9JJVGzjI6w3cHBpA3PNxAA1W2Xyc+vn1ct5X9p6ejHCYzs+MQw1zGgmzmOF2vbuD0O/Sx2UbKzS5TGC1jm1ETS+7A7TI24c0kmzgbXBPmo/F7GulDAQNZtcW3v929wt9D5OXSu99vc/hnPpzKOnKf8AKem+0C3ZYVksasz0v/WD8gT+xbqvp/I8xx6XgREXndRERAREQEREBERAREQEREBERAREQEREBERAREQEREBERAREQEREBERAREQFjWbsO4Ga5RbuyfSN9HHf+sHLZVVe0HADU4WHxC80W7QP9odW/tHp5q63jcfvNJfv9mfUAvT1H2Lv0tVHzPVXkLSAA14a13Md33nDyu5v5KumFvvS1Dh/wH3HUHa4KomdJv4wjHQNv8z/AILwfG3jlqz7umfeJ/AGRf6RfwWxp/ogHC+7wQCRq38vkpLE2n8Jy/aP/WKr3Zs7vW68Zn3kKzYtC+XHJKeIXlkleAPAajdx8AB1Wc8css+M+8/4ssk2meyXDi/FjOR3Y2mx/wDs+9v6t/mtbUVlrBW0mEthbuRu4+LjzP6APIBSq+lnd1xxmoIiLLQiIgIiICIiAiIgIiICIiAiIgIiICIiAiIgIiICIiAiIgIiICIiAiIgIiICIiClZqycXTuqKM6JiDrZtpk8b32v67HyO6xnE8C/hruOxweNiCSwj4WK/TajMZwGnqmATRhxHJ3Jw9CN/gtTjfqn59s2X0wjKGXpfwjajYdRtckl4bbkSSA0W9CVtGVMqx0jC8niTv3klPM36C/IKYw/D44KYMhY1jR0A+8+J8yupS8Z9M/lZL7ERFFEREBERAREQEREBERAREQEREBERAREQERUDOGL1kGcqOnhqA2KqcQQYmOLNNr6SRvset1cZtZF/RcdRTSHDwxszmyAD6XS0kkdS0jTv5BUzAq2vnyhNUOqg2VjpQ0CFmn6IubYgi/eLfHZJNi/oqB2c56dU/wes7lUBrbcaBIw7ggeNiNhzG4627c01FYzMtHFBU6I6l7muBiY4sDWF92kje4aed+avC70aXJFnee8VrqTE6NkNTdtQ/hnXFGdJuwXFgOepx3Xx2gYrX0BpnsqdUD3iOVzoY7tN76hYW3bq+LR4qzDejTR0XDUA/gn8eWkNuZtLTsBcusRp3Hkqb7fXjs+krH1NpQx0zG8FluHza14tzLbE25E2UmOzTQEVLy37dVZbhqHVuh0jNVhBGWj57r4xuvroez/ANodLoqYml0g4bC1/etuCNttxbxTj30aXdFnMuJV7chMxBtWHP4TZXxOhj0EG12jSA4bHxVjoM0h+RxXlhA4TpCweLbggHwuDv4JcbDSxoqNgD6+ty42qbWtjkkBcyNkUbo287MdqBeT4m4XXiVTWNyGKjimKpjgMkjTGwhzw25BBG3I8rc04+jS3Is9wKtxKpypBKyccWokHeMTNEUbS67iALuuGgc+ZHLmufNWK4jR4lRxe1xv9plEZPs4Gm7mtuO9v79/grw76NNKUBjeYzS4iwSwSezu96paQ5sbv/0aN2t5d7kLrkpabEWZhhElS2WnLXmTTC2OxAGkE3PMuvtb3V99oOLzU+BEUoBqH30AjUA1o1vcQdiAxrviQpJ3Fma67bjcFf1RWVsTbU5dgmbaz42kgbWNrEbcrEEKRqGF0Dg1xY4iwcACQfEAix+KmkeiLOcm4jXVmJVkclZobTycMaIY7u3dudTT0A5Ltx3HKvDJ2S1L21NG5wY94jDJYieTiG91zefQFa4d9LpeUVL7TcZqKXLftVLMBpLRpLGva4ONtVyL9RyK9X01e7ABLHWjiGIPDTBHpLi24b47k2U49tmlvRVbMWavYcBgdIwyVM2ljIh3S+UgXv8AVGoi/qAvuHDMQkgDpq0QyHfhwQscxvleQOc7129E4+zSzIq/l1tZwamOql1PbJaKZsbWAsLGkOAtYkEuvz3ChckYnWVGPVjJ6gOjpZeGGiJjdfvbuNttgDtZOJpekXFi8cjqF3ClMTgCQ4Na7kORDgRZVfswxOqq8FFTUz6ruc0Rtja0bG2q4F781Ndti6ooHPGPGhyvNUNaHOYAGg8tTiGi9ulyoquosR/0fM0FdxJ+HrDODFw3G19LLN1DyJcVZiaXNFWK6OvlxgCCYU8LYWlxfEJC+RxNw25FtIAv6quYLiuI1GbKuj9qjb7NbvinadV/EatkmJppSLN8ersTpcErJn1IJhkYIjwGBsjCGkm3MWLnN582q2ZOkmfgUUtRLxHysa+wY1gbcXs3SLnn1S46mzScRU3D6isOepaZ1TqhiiZL+KYHO1lzdJIHIaDyF+Si6LEa6TP01F7XaONgeHiGPWbhuxu23+0eicTTRkVJzJX1+H03tHEbV07SOKxzGxyNaTbUxzLNPoQu3HsXfJk01tFPoAiMrbsa4O2vpcHC4tYjbqnE0tKKuZDqKibL0U9TNxHSsD9IY1gbe/LSLna3NWNSzV0gs57Qdu0LBnHlxHi/n3B+1aMobNGW4a6gEc2oFp1MkYdL2O+s0q4XVWVMOdZtzyCo+WTbszmf0cKp4Pi0ySEH4ix+K6G5IkdFw6jEauaHkY7sZqH1Xua3UQeu+6mcZwFs2B+yskfBFbQeEGg6LW0DU0gC3gr2nYVeqyeyvyNRkHh1EcLDDKNiCGg2JG9r77bg7hROAZhlqM10FPWMLKumkmD9tnN4DgH+HXpz2I5rQcu4OaWgbFx5JWNAaziBl2gdLsaL7W5+C867LkUmZKesuWywhzdrd9rmlul/pqJCvLzKbVHtWP8AH2Ej/mP7Uf71b83YOKvLc8HV7DpPg8btP5QCi8yZHbWYnHNLU1DTEbxNZww1huDteMk7tbzJ5Kz0sRbAA55eRzc4AE+ukAfcpb2mhmGVcWdW5Rp6B343WYqgdRTxm5J83Axx+rieiuXaAAMjVgGwEDgB8F64HlWGlxipqI766hwLr2s0c9LLDkXEk3XvmbBPbMMdAZZImP2fww27h4Xc02+CXKcjfdTss5bfUdnsIZWVLC+GwYHM0A7938WXaenO6l8/1DH9ndZocHaWGM25B7XBrm/BwIXpQZMfDhwhixCrZG0WaBwdh4A8G6+qrJTH5YZRCombEL8QjQXyEu1EvLmnfVc7c7q7m97VQ8RNRH2c0DpJNdC9sbaiONmh7Yja3fubjobAHl4rUGzUsWX47aBTFrI2WF2lryGNHodQG/juvDCcssiwE0kkjp4NOgNlDNmeF2tF+nPlYKIh7PWNwmWlFVP7LJyiOh2je/ccW3G+/VLZRCYzkaXD45arCp3xaRrfA86mEDc2vz26O9LhSxx81nZRPUOaGudTyhwHLU0OaS2/QkLsnydLJh/AkxGpdCRZwtGHub9UvDL2+9dmI5Ujky8KOOSSCAN0Fsem7m+BL2uO+9z1uU5S+Tbl7LP5BUv/AEn9YqD7UXWzPg/85H68YVtytl4UWHiFk0kkY90SaO7ckmxa0ePVReYcjCsxNk0tVUAxO1RNZwwGG4cLXjJO7W7nwSWctp7W5UnDqmepzFUVUMUUkTL0sRkkLNmm8jmgRuuHP7t7/wC7G3VWeehe7CTFx3h5FuM0MD/UDTpBttyXJlXL4ocNEDJZJI2+4Hhl27kndrRfc9VmakFP7LZ302MVmHTWDmPMsYBuNLtyGmwuBdp5DmVpSqNTkcPzOK72qdszeWkRhuncaCNG4sSNyrTURl1O5rXFhIsHAAkHxAII+YVzst2VnvZSf48xX+cftcuvtonAyWY+b5ZY2xtHNzg4OsB6D7104LkL2WokfBW1IdKbyXETg43JvYx7Hc/NSdDlKJmKiolklqJ2izHzOBDPs2ta1jfUC/mrbOW19qp2oUxh7JWxu95ggafUFt/0FSrcrSSYNTObVznTwZDFI5nDIaWuLTpjDtgCRvzAUrm/KwxCkEUk0rIrglkYZu4ciS5pPw8lxy5NkOGcD8I1gj06LDgg6bWtcRA8tuaTLt5N9lX7Q6xgzlhFXcGn1WDxy98b/I39GlabWxPfTWjk4bujw0P+47LgqsuU8uANpJIw6FrGsaDsQGiwII5EDqFHUOVpoKfhw19QIxs1sjY5S0eDXObew6XupbLJ+iI7s7xqrqcQqxUytc2nkMQDIwy5BPeJuT05ea8uzU/6xYx/Ov3qay1lFlFTTiKaVz53a3yP0E69+8AGgdTzBXBhuQeBPK+Gvq2OmdqkP0J1OuTc3hPieXirud17LPV1TLvj1DXwy/T108r/AD2VQ7Fv5CM+0k/WUlS5OLHTu9sqXSztax0ruGXNY3V3WfR6Wgl5PLoF75Ryq2gpeFFPK+K5IZJoNieoLWA9PFTtxsT0kMebA+kEFTuyodwg3fvO0ufa45GzHG+3JZxjWXarBqF1Th9S51Owgvgm7wAJtcWsDuRe1j13WhZmwFtZRMYZJIiyRsjXxEBwc0ECxIP1iomvyY+ppxFV1s80IILow2OPXbcayxtyLgHayuN0Sp7AcS9pwWGcDTxWNfp8Li9lRMkn/wA1sW9GLQjS2oeHEeGA3SwtAOkAWFgQRsPFVjCciinxqSpjq6gyym8moREO3vYjh7fDkpjZ3I/vas0nIVTbwaf6wUpkuUOylSObuDCz9AClKylZLSPjkaHMeC1zTyIOxCp1FkB9O0spcQq4YibiMaHht+ekvYbJLLjo9O7DW37R6xw5CmgaT56pHW+RB+KgsF/95qz7Bv8AZVywPA46WjcyMvc55LnyyHXI95FtTyeZsAAOQAtZQEOQtOOvq21tSJ37OdaKxG3dtw7W2HyVlncdvaTWMiyPVl5A1ROjbfq5w0gfM3+CruEUD4OxR7ZAQ4wSvsegeXOA+Th81Yzk2KSuZLVSy1TmG7GzFvDafFrGNa2/mbruzJgnteHGEzSRMcLP4ei7h4EvabfBJlJNG3L2e/yHo/sWfoVhURlrA/Y8ObC2aSSNoswSBl2jwu1ovz6+Cl1jLylERFAREQEREBERAREQEREHnO8iElrdTgNm3AufC52CqOD54fVVs0UNFKXQnTJqkjaAbkWvq35Hkrks67Mh/rRi324/S5axk1ViwMzexmJsgq4ZKV8htG6TS6N58GvYSL+RsV65uzN7BScV8D5IhYF7HN2JNgCHEHw381BdtcDXZGe53vMkjLD1uXBpt/Rc5cGf6hz+xtj5L63MgLr87kt3K1MZdVZF7wDE3VOGMmMTog8BzGvLSS0gEE6SbbHkvTGMWhpaB0s7wxg6nqegA5knwC+MvC2AU/2Mf6oVDz27jdpWGU8m8IPE0nkX7kX8fcA+J8VJN1FmZmOpkh1w4fM5h3aZJI4XOHiGuNx/SsuvAcfNVh0rxBJG+N7ozDIWh2poBtcEgX1Dr5qSr6kx0+psb5Te2lmm/r3nAfeoLJ+ZqeslmNNDIwB15XuYGXksBY73LtLW9OQCnrwOTA88uq+L7PRTu4T9D+/C2zh03k3XbQ5nkkNS32KZstOGExudHd4fqILCH6Tsw8z1VJ7K6qoYK/gU7Zgat5JMwjsfCxab7W381e8q1MktBLLPGI5jJIxzRYkNY4hrS4AagAdj5+a1nJLVseWTs5wYhE/hhzJGHvRPtqA6O2J26eRXrmbMbqMsJppZWve2Nro3M992waQ5wI368lnlJleU5bpsRw86auPWXtH+9YJHbW6mwAt1HmAVYos0RYjgtM5o0ytqoRLEfeY4O+djbY/tCtxm9zwaWzEMcjp8J49V9COWknW7UeTG6b6nHwCjZ8y1DabijDpzHz9+MSafHh6r8ul7+Sq+dpi/tYwyB/4po4gB5F54m/reNnz81pyzZJIiDwfNENXhL5qW8rmc4tmPDvqODuR8L7Lmyfm0V4eWQSRtjJa4yFtw8W7tgSep3Pgqpg8PA7a6iOLZksWt7RyvYG/5Vz/TK6sMf7F2sTw8oa1glZ0AlHMD1s8/EK3Gev3XSyY5mZ1PikUPs0khmdpiLHM3IFySHOBaAL7+S7Mz49HRYK+olBIbYaW2u4kgAC+3X5AqPwmP2nNU1Ud2QA00Hhe95ZB6u0x/9s+JUfj2I002ZzBUSMbDBGdQcfemkaW2/oRkn1kHgpqbRacGxJtThMU8fuysDwDzFxex8xyPou1Zz2O4nalqKJzg400h4br3DoiTZw8rgn0cFoymU1dFERFlBERAREQEREBERAREQEREBERAREQEREBERAREQedS9zYHFrdbgNm3Dbnwudgs9yhhGIUmL1cr6aN7ah+uzZwC03cbbtsdnfctGRWXU0KVimXajEa2MVwjipY3a+Ax5kdI7pxHaQA3c7C6++0nB6mrwM0tNEzSS0l7pAwDSb6QLE9B5K5Iryq7RWWGSswSKOeMMfGxrDZweHaWgagR0JB2Kis85R9tjikik4VTA7VFJa4ve+l3lcA36W67hWpFJbLtNqzSYpiDacNmomvkAsXRTtDHHx7wDm+lio3s7wCqocNqjOxjpJZTK1jH35gCxJAA3V4RXl20u2cZHwfEKAVOqmjk40plFqgN036e4b9FNUoxA1NTNLCwExtjp4GzXbzcXPe6wF76OnIFW1EuW+5tVuz2iqabAY6apiDTGHfSNkDg67y61uYNnfcuPMGSg7NdNW04DXtlbx23sHt+v4aht6+oV1ROV3s2q2eso+3U8b4n8KphOqKW1wNwdLvK4B8iOvI/2ixLEhSBktHG6UC3EbOBG4/WN26h42AKtCJy7aNqzlXLBgrp6qoeJKqoPfc24axo5Rxg72AA3O5sFx9pOWZqulgfSENqIZQ5ribWaee9uh0ut5eauSJyu9m0fTUns2CtjgZrMbLNaXadRHiTyudyVGZJo6iKgeKqNrZXyOle9rw8Pc432sARZulov0AVjRTaM+xPA60dobK2mhYGBvDlDpQDI3cEgW220kX6tC0EckRLdgiIoCIiAiIgIiICIiAiI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26" name="Immagine 25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2910" y="0"/>
            <a:ext cx="1357322" cy="1214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3" descr="C:\Users\Creistina\Pictures\logo-rep-it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-243408"/>
            <a:ext cx="1071570" cy="1128975"/>
          </a:xfrm>
          <a:prstGeom prst="rect">
            <a:avLst/>
          </a:prstGeom>
          <a:noFill/>
        </p:spPr>
      </p:pic>
      <p:pic>
        <p:nvPicPr>
          <p:cNvPr id="28" name="Picture 13" descr="https://encrypted-tbn0.gstatic.com/images?q=tbn:ANd9GcRk44ldL5KzdTfK9f-wlGKUnkgBkgJ40oLdxM2O8SqrA2KeDOX52UAlnAw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5811" y="0"/>
            <a:ext cx="2518189" cy="1428760"/>
          </a:xfrm>
          <a:prstGeom prst="rect">
            <a:avLst/>
          </a:prstGeom>
          <a:noFill/>
        </p:spPr>
      </p:pic>
      <p:sp>
        <p:nvSpPr>
          <p:cNvPr id="29" name="Rettangolo 28"/>
          <p:cNvSpPr/>
          <p:nvPr/>
        </p:nvSpPr>
        <p:spPr>
          <a:xfrm>
            <a:off x="2339752" y="836714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b="1" dirty="0" smtClean="0">
                <a:solidFill>
                  <a:srgbClr val="002060"/>
                </a:solidFill>
              </a:rPr>
              <a:t>Istituto Comprensivo Statale "AMANZIO RANUCCI ALFIERI"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83974" name="AutoShape 6" descr="Risultati immagini per eda logo 201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83975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212976"/>
            <a:ext cx="3563888" cy="142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ettangolo 29"/>
          <p:cNvSpPr/>
          <p:nvPr/>
        </p:nvSpPr>
        <p:spPr>
          <a:xfrm>
            <a:off x="251520" y="4869160"/>
            <a:ext cx="31683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5th All European Dyslexia Conference, Modena - Italy, 21-24 September</a:t>
            </a:r>
            <a:endParaRPr lang="it-IT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0" y="5949281"/>
            <a:ext cx="9144000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M.C.Veneroso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L.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Amitrano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A. Di Somma, M. Soria,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D’Amore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G.D’Antuono</a:t>
            </a:r>
            <a:r>
              <a:rPr lang="it-IT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E. Ardu, F. Benso.</a:t>
            </a:r>
            <a:endParaRPr lang="it-IT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2636912"/>
            <a:ext cx="2239695" cy="317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81268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/>
          <p:nvPr/>
        </p:nvPicPr>
        <p:blipFill>
          <a:blip r:embed="rId2" cstate="print"/>
          <a:srcRect l="12279" t="16652" r="12575" b="15956"/>
          <a:stretch>
            <a:fillRect/>
          </a:stretch>
        </p:blipFill>
        <p:spPr bwMode="auto">
          <a:xfrm>
            <a:off x="395537" y="476672"/>
            <a:ext cx="2619375" cy="1152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Immagin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76672"/>
            <a:ext cx="1977390" cy="838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561" y="2788695"/>
            <a:ext cx="7992889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zh-CN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 NUOVE FRONTIERE DEL DIRITTO ALL’ISTRUZIONE</a:t>
            </a:r>
            <a:endParaRPr kumimoji="0" lang="it-IT" altLang="zh-CN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Rimuovere le difficoltà d’apprendimento, favorire una scuola inclusiva e preparare i cittadini responsabili e attivi del futuro</a:t>
            </a:r>
            <a:endParaRPr kumimoji="0" lang="it-IT" altLang="zh-CN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zh-CN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 </a:t>
            </a:r>
            <a:endParaRPr kumimoji="0" lang="it-IT" altLang="zh-CN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5" descr="Risultati immagini per università trento dipartimento scienze cognitive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/>
          <a:stretch>
            <a:fillRect/>
          </a:stretch>
        </p:blipFill>
        <p:spPr bwMode="auto">
          <a:xfrm>
            <a:off x="3203848" y="764704"/>
            <a:ext cx="3133719" cy="1697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/>
        </p:nvSpPr>
        <p:spPr>
          <a:xfrm>
            <a:off x="0" y="2"/>
            <a:ext cx="9144000" cy="21975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it-IT" sz="3600" b="1" dirty="0" smtClean="0">
                <a:solidFill>
                  <a:srgbClr val="002060"/>
                </a:solidFill>
                <a:cs typeface="Times New Roman" pitchFamily="18" charset="0"/>
              </a:rPr>
              <a:t>Ipotesi di ricerca</a:t>
            </a:r>
          </a:p>
          <a:p>
            <a:pPr algn="ctr">
              <a:lnSpc>
                <a:spcPct val="95000"/>
              </a:lnSpc>
            </a:pPr>
            <a:endParaRPr lang="it-IT" sz="3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lnSpc>
                <a:spcPct val="95000"/>
              </a:lnSpc>
            </a:pPr>
            <a:endParaRPr lang="it-IT" sz="36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lnSpc>
                <a:spcPct val="95000"/>
              </a:lnSpc>
            </a:pPr>
            <a:endParaRPr lang="it-IT" sz="36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980728"/>
            <a:ext cx="8496944" cy="4952592"/>
          </a:xfrm>
        </p:spPr>
        <p:txBody>
          <a:bodyPr/>
          <a:lstStyle/>
          <a:p>
            <a:pPr algn="just">
              <a:buNone/>
            </a:pP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 Si ipotizza che il potenziamento specifico di processi di alto livello, come il riaggiornamento in memoria di lavoro, lo shifting attentivo, l’inibizione di risposte automatiche e l’autoregolazione, effettuato all’interno della pratica  didattica curricolare possa portare il gruppo di soggetti appartenenti alle classi sperimentali a mostrare risultati di sviluppo superiori nei parametri di velocità e correttezza in decifrazione, cifratura e calcolo, rispetto al gruppo di soggetti che non hanno seguito tale metodo.</a:t>
            </a:r>
          </a:p>
          <a:p>
            <a:pPr algn="just">
              <a:buNone/>
            </a:pPr>
            <a:endParaRPr lang="it-IT" sz="20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just">
              <a:buNone/>
            </a:pPr>
            <a:endParaRPr lang="it-IT" sz="20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buNone/>
            </a:pP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L’obiettivo è quello di rendere possibile l’attuazione di percorsi didattici, che siano in grado di integrare i criteri metodologici ed i principi guida pedagogici utili all’apprendimento delle attitudini scolari, ai principi neuropsicologici che lo regolano e lo favoriscono.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4294967295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A4E757B-DECE-4832-A198-38A338F26BDB}" type="datetime1">
              <a:rPr lang="it-IT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25/07/2018</a:t>
            </a:fld>
            <a:endParaRPr lang="it-IT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D7152C-9947-4517-A721-26FD36E097E4}" type="slidenum">
              <a:rPr lang="it-IT" smtClean="0">
                <a:solidFill>
                  <a:srgbClr val="000000">
                    <a:lumMod val="50000"/>
                    <a:lumOff val="50000"/>
                  </a:srgbClr>
                </a:solidFill>
              </a:rPr>
              <a:pPr>
                <a:defRPr/>
              </a:pPr>
              <a:t>8</a:t>
            </a:fld>
            <a:endParaRPr lang="it-IT">
              <a:solidFill>
                <a:srgbClr val="000000">
                  <a:lumMod val="50000"/>
                  <a:lumOff val="50000"/>
                </a:srgb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rgbClr val="002060"/>
                </a:solidFill>
              </a:rPr>
              <a:t>Soggetti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1412776"/>
            <a:ext cx="9144000" cy="255454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it-IT" sz="20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algn="just"/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Il progetto è realizzato </a:t>
            </a:r>
            <a:r>
              <a:rPr lang="it-IT" sz="2000" dirty="0" smtClean="0">
                <a:solidFill>
                  <a:srgbClr val="002060"/>
                </a:solidFill>
              </a:rPr>
              <a:t>nell'ambito del Programma operativo FSE 2014 – 2020 della Provincia autonoma di Trento grazie al sostegno finanziario del Fondo sociale europeo, dello Stato italiano e della Provincia autonoma di Trento e si svolge </a:t>
            </a: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in convenzione tra  l’Università degli Studi di Trento “Dipartimento di Scienze cognitive” e l’IPRASE, l’Istituto provinciale per la ricerca e la sperimentazione educativa della Provincia Autonoma di Trento.  </a:t>
            </a:r>
          </a:p>
          <a:p>
            <a:pPr algn="just"/>
            <a:endParaRPr lang="it-IT" sz="2000" dirty="0" smtClean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0" y="3861048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Le attività si stanno svolgendo presso:  </a:t>
            </a:r>
          </a:p>
          <a:p>
            <a:pPr algn="just">
              <a:buFont typeface="Wingdings" pitchFamily="2" charset="2"/>
              <a:buChar char="q"/>
            </a:pP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IC di </a:t>
            </a:r>
            <a:r>
              <a:rPr lang="it-IT" sz="2000" dirty="0" err="1" smtClean="0">
                <a:solidFill>
                  <a:srgbClr val="002060"/>
                </a:solidFill>
                <a:cs typeface="Times New Roman" pitchFamily="18" charset="0"/>
              </a:rPr>
              <a:t>Taio</a:t>
            </a: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Char char="q"/>
            </a:pP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IC </a:t>
            </a:r>
            <a:r>
              <a:rPr lang="it-IT" sz="2000" dirty="0" err="1" smtClean="0">
                <a:solidFill>
                  <a:srgbClr val="002060"/>
                </a:solidFill>
                <a:cs typeface="Times New Roman" pitchFamily="18" charset="0"/>
              </a:rPr>
              <a:t>Fondo-Revo</a:t>
            </a: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’</a:t>
            </a:r>
          </a:p>
          <a:p>
            <a:pPr algn="just">
              <a:buFont typeface="Wingdings" pitchFamily="2" charset="2"/>
              <a:buChar char="q"/>
            </a:pP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IC Alta </a:t>
            </a:r>
            <a:r>
              <a:rPr lang="it-IT" sz="2000" dirty="0" err="1" smtClean="0">
                <a:solidFill>
                  <a:srgbClr val="002060"/>
                </a:solidFill>
                <a:cs typeface="Times New Roman" pitchFamily="18" charset="0"/>
              </a:rPr>
              <a:t>Val</a:t>
            </a: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 di Sole</a:t>
            </a:r>
          </a:p>
          <a:p>
            <a:pPr algn="just">
              <a:buFont typeface="Wingdings" pitchFamily="2" charset="2"/>
              <a:buChar char="q"/>
            </a:pP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IC Bassa </a:t>
            </a:r>
            <a:r>
              <a:rPr lang="it-IT" sz="2000" dirty="0" err="1" smtClean="0">
                <a:solidFill>
                  <a:srgbClr val="002060"/>
                </a:solidFill>
                <a:cs typeface="Times New Roman" pitchFamily="18" charset="0"/>
              </a:rPr>
              <a:t>Anaunia-Tuenno</a:t>
            </a:r>
            <a:r>
              <a:rPr lang="it-IT" sz="2000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it-IT" sz="2000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5163</TotalTime>
  <Words>912</Words>
  <Application>Microsoft Office PowerPoint</Application>
  <PresentationFormat>Presentazione su schermo (4:3)</PresentationFormat>
  <Paragraphs>95</Paragraphs>
  <Slides>19</Slides>
  <Notes>1</Notes>
  <HiddenSlides>0</HiddenSlides>
  <MMClips>5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5" baseType="lpstr">
      <vt:lpstr>宋体</vt:lpstr>
      <vt:lpstr>Arial</vt:lpstr>
      <vt:lpstr>Calibri</vt:lpstr>
      <vt:lpstr>Times New Roman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L’EVIDENZA NELL’EDUCAZIONE:  Instructional Design ed  Evidence Based Education</vt:lpstr>
      <vt:lpstr>Presentazione standard di PowerPoint</vt:lpstr>
      <vt:lpstr>Dalle parole ai fatti:  Percorso operativo di didattica integrata</vt:lpstr>
      <vt:lpstr>Presentazione standard di PowerPoint</vt:lpstr>
      <vt:lpstr>Presentazione standard di PowerPoint</vt:lpstr>
      <vt:lpstr>Soggetti</vt:lpstr>
      <vt:lpstr>Campione</vt:lpstr>
      <vt:lpstr>  In ogni momento del processo di apprendimento  teniamo in massima considerazione come i bambini percepiscano il proprio senso di autoefficacia</vt:lpstr>
      <vt:lpstr>  Orientiamo l’attenzione dei bambini sugli aspetti rilevanti di ciò che devono apprendere limitando ogni  sovraccarico cognitivo  estraneo</vt:lpstr>
      <vt:lpstr>Nell’apprendimento, per favorirne il processo di fissazione,  vengono enfatizzati: l’aspetto procedurale (lasciando solo in una fase più avanzata l’aspetto “dichiarativo”) e la disambiguazione.</vt:lpstr>
      <vt:lpstr>L’apprendimento viene favorito se ci sono più risorse a disposizione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Cristina</dc:creator>
  <cp:lastModifiedBy>utente</cp:lastModifiedBy>
  <cp:revision>45</cp:revision>
  <dcterms:created xsi:type="dcterms:W3CDTF">2018-02-07T07:38:38Z</dcterms:created>
  <dcterms:modified xsi:type="dcterms:W3CDTF">2018-07-25T17:46:27Z</dcterms:modified>
</cp:coreProperties>
</file>