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0" r:id="rId3"/>
    <p:sldId id="257" r:id="rId4"/>
    <p:sldId id="259" r:id="rId5"/>
    <p:sldId id="261" r:id="rId6"/>
    <p:sldId id="262" r:id="rId7"/>
    <p:sldId id="263" r:id="rId8"/>
    <p:sldId id="267" r:id="rId9"/>
    <p:sldId id="268" r:id="rId10"/>
    <p:sldId id="272" r:id="rId11"/>
    <p:sldId id="277" r:id="rId12"/>
    <p:sldId id="270" r:id="rId13"/>
    <p:sldId id="271" r:id="rId14"/>
    <p:sldId id="281" r:id="rId15"/>
    <p:sldId id="282" r:id="rId16"/>
    <p:sldId id="280" r:id="rId17"/>
    <p:sldId id="279" r:id="rId18"/>
    <p:sldId id="273" r:id="rId19"/>
    <p:sldId id="274" r:id="rId20"/>
    <p:sldId id="275" r:id="rId21"/>
    <p:sldId id="264" r:id="rId22"/>
    <p:sldId id="265" r:id="rId23"/>
    <p:sldId id="266" r:id="rId2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3106"/>
    <a:srgbClr val="FF99FF"/>
    <a:srgbClr val="FF66CC"/>
    <a:srgbClr val="FFFF66"/>
    <a:srgbClr val="000000"/>
    <a:srgbClr val="FF0066"/>
    <a:srgbClr val="CCECFF"/>
    <a:srgbClr val="FFD966"/>
    <a:srgbClr val="FFFF00"/>
    <a:srgbClr val="D8FC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5" d="100"/>
          <a:sy n="85" d="100"/>
        </p:scale>
        <p:origin x="18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B61884-0D18-4734-A5DB-247394BE1691}" type="datetimeFigureOut">
              <a:rPr lang="it-IT" smtClean="0"/>
              <a:t>22/07/2018</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ABB944-AE8C-4AEA-A94F-428938E29B07}" type="slidenum">
              <a:rPr lang="it-IT" smtClean="0"/>
              <a:t>‹N›</a:t>
            </a:fld>
            <a:endParaRPr lang="it-IT"/>
          </a:p>
        </p:txBody>
      </p:sp>
    </p:spTree>
    <p:extLst>
      <p:ext uri="{BB962C8B-B14F-4D97-AF65-F5344CB8AC3E}">
        <p14:creationId xmlns:p14="http://schemas.microsoft.com/office/powerpoint/2010/main" val="198541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en.wikipedia.org/wiki/Egypt" TargetMode="External"/><Relationship Id="rId13" Type="http://schemas.openxmlformats.org/officeDocument/2006/relationships/hyperlink" Target="https://en.wikipedia.org/wiki/Arabic_language" TargetMode="External"/><Relationship Id="rId18" Type="http://schemas.openxmlformats.org/officeDocument/2006/relationships/hyperlink" Target="https://en.wikipedia.org/wiki/Sappho" TargetMode="External"/><Relationship Id="rId26" Type="http://schemas.openxmlformats.org/officeDocument/2006/relationships/hyperlink" Target="https://en.wikipedia.org/wiki/Sophocles" TargetMode="External"/><Relationship Id="rId3" Type="http://schemas.openxmlformats.org/officeDocument/2006/relationships/hyperlink" Target="https://en.wikipedia.org/wiki/Manuscript" TargetMode="External"/><Relationship Id="rId21" Type="http://schemas.openxmlformats.org/officeDocument/2006/relationships/hyperlink" Target="https://en.wikipedia.org/wiki/Ibycus" TargetMode="External"/><Relationship Id="rId7" Type="http://schemas.openxmlformats.org/officeDocument/2006/relationships/hyperlink" Target="https://en.wikipedia.org/wiki/Oxyrhynchus" TargetMode="External"/><Relationship Id="rId12" Type="http://schemas.openxmlformats.org/officeDocument/2006/relationships/hyperlink" Target="https://en.wikipedia.org/wiki/Vellum" TargetMode="External"/><Relationship Id="rId17" Type="http://schemas.openxmlformats.org/officeDocument/2006/relationships/hyperlink" Target="https://en.wikipedia.org/wiki/Pindar" TargetMode="External"/><Relationship Id="rId25" Type="http://schemas.openxmlformats.org/officeDocument/2006/relationships/hyperlink" Target="https://en.wikipedia.org/wiki/Ichneutae" TargetMode="External"/><Relationship Id="rId2" Type="http://schemas.openxmlformats.org/officeDocument/2006/relationships/slide" Target="../slides/slide10.xml"/><Relationship Id="rId16" Type="http://schemas.openxmlformats.org/officeDocument/2006/relationships/hyperlink" Target="https://en.wikipedia.org/wiki/Oxford_University" TargetMode="External"/><Relationship Id="rId20" Type="http://schemas.openxmlformats.org/officeDocument/2006/relationships/hyperlink" Target="https://en.wikipedia.org/wiki/Alcman" TargetMode="External"/><Relationship Id="rId29" Type="http://schemas.openxmlformats.org/officeDocument/2006/relationships/hyperlink" Target="https://en.wikipedia.org/wiki/Euclid's_Elements" TargetMode="External"/><Relationship Id="rId1" Type="http://schemas.openxmlformats.org/officeDocument/2006/relationships/notesMaster" Target="../notesMasters/notesMaster1.xml"/><Relationship Id="rId6" Type="http://schemas.openxmlformats.org/officeDocument/2006/relationships/hyperlink" Target="https://en.wikipedia.org/wiki/Arthur_Hunt" TargetMode="External"/><Relationship Id="rId11" Type="http://schemas.openxmlformats.org/officeDocument/2006/relationships/hyperlink" Target="https://en.wikipedia.org/wiki/Latin" TargetMode="External"/><Relationship Id="rId24" Type="http://schemas.openxmlformats.org/officeDocument/2006/relationships/hyperlink" Target="https://en.wikipedia.org/wiki/Menander" TargetMode="External"/><Relationship Id="rId5" Type="http://schemas.openxmlformats.org/officeDocument/2006/relationships/hyperlink" Target="https://en.wikipedia.org/wiki/Bernard_Pyne_Grenfell" TargetMode="External"/><Relationship Id="rId15" Type="http://schemas.openxmlformats.org/officeDocument/2006/relationships/hyperlink" Target="https://en.wikipedia.org/wiki/Ashmolean_Museum" TargetMode="External"/><Relationship Id="rId23" Type="http://schemas.openxmlformats.org/officeDocument/2006/relationships/hyperlink" Target="https://en.wikipedia.org/wiki/Euripides" TargetMode="External"/><Relationship Id="rId28" Type="http://schemas.openxmlformats.org/officeDocument/2006/relationships/hyperlink" Target="https://en.wikipedia.org/wiki/Euclid" TargetMode="External"/><Relationship Id="rId10" Type="http://schemas.openxmlformats.org/officeDocument/2006/relationships/hyperlink" Target="https://en.wikipedia.org/wiki/Greek_language" TargetMode="External"/><Relationship Id="rId19" Type="http://schemas.openxmlformats.org/officeDocument/2006/relationships/hyperlink" Target="https://en.wikipedia.org/wiki/Alcaeus_of_Mytilene" TargetMode="External"/><Relationship Id="rId31" Type="http://schemas.openxmlformats.org/officeDocument/2006/relationships/hyperlink" Target="https://en.wikipedia.org/wiki/Thomas_Little_Heath" TargetMode="External"/><Relationship Id="rId4" Type="http://schemas.openxmlformats.org/officeDocument/2006/relationships/hyperlink" Target="https://en.wikipedia.org/wiki/Archaeologist" TargetMode="External"/><Relationship Id="rId9" Type="http://schemas.openxmlformats.org/officeDocument/2006/relationships/hyperlink" Target="https://tools.wmflabs.org/geohack/geohack.php?pagename=Oxyrhynchus_Papyri&amp;params=28_32_N_30_40_E_" TargetMode="External"/><Relationship Id="rId14" Type="http://schemas.openxmlformats.org/officeDocument/2006/relationships/hyperlink" Target="https://en.wikipedia.org/wiki/Paper" TargetMode="External"/><Relationship Id="rId22" Type="http://schemas.openxmlformats.org/officeDocument/2006/relationships/hyperlink" Target="https://en.wikipedia.org/wiki/Corinna" TargetMode="External"/><Relationship Id="rId27" Type="http://schemas.openxmlformats.org/officeDocument/2006/relationships/hyperlink" Target="https://en.wikipedia.org/wiki/Oxyrhynchus_Papyri#cite_note-1" TargetMode="External"/><Relationship Id="rId30" Type="http://schemas.openxmlformats.org/officeDocument/2006/relationships/hyperlink" Target="https://en.wikipedia.org/wiki/Theon_of_Alexandria"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Egypt" TargetMode="External"/><Relationship Id="rId13" Type="http://schemas.openxmlformats.org/officeDocument/2006/relationships/hyperlink" Target="https://en.wikipedia.org/wiki/Arabic_language" TargetMode="External"/><Relationship Id="rId18" Type="http://schemas.openxmlformats.org/officeDocument/2006/relationships/hyperlink" Target="https://en.wikipedia.org/wiki/Sappho" TargetMode="External"/><Relationship Id="rId26" Type="http://schemas.openxmlformats.org/officeDocument/2006/relationships/hyperlink" Target="https://en.wikipedia.org/wiki/Sophocles" TargetMode="External"/><Relationship Id="rId3" Type="http://schemas.openxmlformats.org/officeDocument/2006/relationships/hyperlink" Target="https://en.wikipedia.org/wiki/Manuscript" TargetMode="External"/><Relationship Id="rId21" Type="http://schemas.openxmlformats.org/officeDocument/2006/relationships/hyperlink" Target="https://en.wikipedia.org/wiki/Ibycus" TargetMode="External"/><Relationship Id="rId7" Type="http://schemas.openxmlformats.org/officeDocument/2006/relationships/hyperlink" Target="https://en.wikipedia.org/wiki/Oxyrhynchus" TargetMode="External"/><Relationship Id="rId12" Type="http://schemas.openxmlformats.org/officeDocument/2006/relationships/hyperlink" Target="https://en.wikipedia.org/wiki/Vellum" TargetMode="External"/><Relationship Id="rId17" Type="http://schemas.openxmlformats.org/officeDocument/2006/relationships/hyperlink" Target="https://en.wikipedia.org/wiki/Pindar" TargetMode="External"/><Relationship Id="rId25" Type="http://schemas.openxmlformats.org/officeDocument/2006/relationships/hyperlink" Target="https://en.wikipedia.org/wiki/Ichneutae" TargetMode="External"/><Relationship Id="rId2" Type="http://schemas.openxmlformats.org/officeDocument/2006/relationships/slide" Target="../slides/slide11.xml"/><Relationship Id="rId16" Type="http://schemas.openxmlformats.org/officeDocument/2006/relationships/hyperlink" Target="https://en.wikipedia.org/wiki/Oxford_University" TargetMode="External"/><Relationship Id="rId20" Type="http://schemas.openxmlformats.org/officeDocument/2006/relationships/hyperlink" Target="https://en.wikipedia.org/wiki/Alcman" TargetMode="External"/><Relationship Id="rId29" Type="http://schemas.openxmlformats.org/officeDocument/2006/relationships/hyperlink" Target="https://en.wikipedia.org/wiki/Euclid's_Elements" TargetMode="External"/><Relationship Id="rId1" Type="http://schemas.openxmlformats.org/officeDocument/2006/relationships/notesMaster" Target="../notesMasters/notesMaster1.xml"/><Relationship Id="rId6" Type="http://schemas.openxmlformats.org/officeDocument/2006/relationships/hyperlink" Target="https://en.wikipedia.org/wiki/Arthur_Hunt" TargetMode="External"/><Relationship Id="rId11" Type="http://schemas.openxmlformats.org/officeDocument/2006/relationships/hyperlink" Target="https://en.wikipedia.org/wiki/Latin" TargetMode="External"/><Relationship Id="rId24" Type="http://schemas.openxmlformats.org/officeDocument/2006/relationships/hyperlink" Target="https://en.wikipedia.org/wiki/Menander" TargetMode="External"/><Relationship Id="rId5" Type="http://schemas.openxmlformats.org/officeDocument/2006/relationships/hyperlink" Target="https://en.wikipedia.org/wiki/Bernard_Pyne_Grenfell" TargetMode="External"/><Relationship Id="rId15" Type="http://schemas.openxmlformats.org/officeDocument/2006/relationships/hyperlink" Target="https://en.wikipedia.org/wiki/Ashmolean_Museum" TargetMode="External"/><Relationship Id="rId23" Type="http://schemas.openxmlformats.org/officeDocument/2006/relationships/hyperlink" Target="https://en.wikipedia.org/wiki/Euripides" TargetMode="External"/><Relationship Id="rId28" Type="http://schemas.openxmlformats.org/officeDocument/2006/relationships/hyperlink" Target="https://en.wikipedia.org/wiki/Euclid" TargetMode="External"/><Relationship Id="rId10" Type="http://schemas.openxmlformats.org/officeDocument/2006/relationships/hyperlink" Target="https://en.wikipedia.org/wiki/Greek_language" TargetMode="External"/><Relationship Id="rId19" Type="http://schemas.openxmlformats.org/officeDocument/2006/relationships/hyperlink" Target="https://en.wikipedia.org/wiki/Alcaeus_of_Mytilene" TargetMode="External"/><Relationship Id="rId31" Type="http://schemas.openxmlformats.org/officeDocument/2006/relationships/hyperlink" Target="https://en.wikipedia.org/wiki/Thomas_Little_Heath" TargetMode="External"/><Relationship Id="rId4" Type="http://schemas.openxmlformats.org/officeDocument/2006/relationships/hyperlink" Target="https://en.wikipedia.org/wiki/Archaeologist" TargetMode="External"/><Relationship Id="rId9" Type="http://schemas.openxmlformats.org/officeDocument/2006/relationships/hyperlink" Target="https://tools.wmflabs.org/geohack/geohack.php?pagename=Oxyrhynchus_Papyri&amp;params=28_32_N_30_40_E_" TargetMode="External"/><Relationship Id="rId14" Type="http://schemas.openxmlformats.org/officeDocument/2006/relationships/hyperlink" Target="https://en.wikipedia.org/wiki/Paper" TargetMode="External"/><Relationship Id="rId22" Type="http://schemas.openxmlformats.org/officeDocument/2006/relationships/hyperlink" Target="https://en.wikipedia.org/wiki/Corinna" TargetMode="External"/><Relationship Id="rId27" Type="http://schemas.openxmlformats.org/officeDocument/2006/relationships/hyperlink" Target="https://en.wikipedia.org/wiki/Oxyrhynchus_Papyri#cite_note-1" TargetMode="External"/><Relationship Id="rId30" Type="http://schemas.openxmlformats.org/officeDocument/2006/relationships/hyperlink" Target="https://en.wikipedia.org/wiki/Theon_of_Alexandri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en.wikipedia.org/wiki/Egypt" TargetMode="External"/><Relationship Id="rId13" Type="http://schemas.openxmlformats.org/officeDocument/2006/relationships/hyperlink" Target="https://en.wikipedia.org/wiki/Arabic_language" TargetMode="External"/><Relationship Id="rId18" Type="http://schemas.openxmlformats.org/officeDocument/2006/relationships/hyperlink" Target="https://en.wikipedia.org/wiki/Sappho" TargetMode="External"/><Relationship Id="rId26" Type="http://schemas.openxmlformats.org/officeDocument/2006/relationships/hyperlink" Target="https://en.wikipedia.org/wiki/Sophocles" TargetMode="External"/><Relationship Id="rId3" Type="http://schemas.openxmlformats.org/officeDocument/2006/relationships/hyperlink" Target="https://en.wikipedia.org/wiki/Manuscript" TargetMode="External"/><Relationship Id="rId21" Type="http://schemas.openxmlformats.org/officeDocument/2006/relationships/hyperlink" Target="https://en.wikipedia.org/wiki/Ibycus" TargetMode="External"/><Relationship Id="rId7" Type="http://schemas.openxmlformats.org/officeDocument/2006/relationships/hyperlink" Target="https://en.wikipedia.org/wiki/Oxyrhynchus" TargetMode="External"/><Relationship Id="rId12" Type="http://schemas.openxmlformats.org/officeDocument/2006/relationships/hyperlink" Target="https://en.wikipedia.org/wiki/Vellum" TargetMode="External"/><Relationship Id="rId17" Type="http://schemas.openxmlformats.org/officeDocument/2006/relationships/hyperlink" Target="https://en.wikipedia.org/wiki/Pindar" TargetMode="External"/><Relationship Id="rId25" Type="http://schemas.openxmlformats.org/officeDocument/2006/relationships/hyperlink" Target="https://en.wikipedia.org/wiki/Ichneutae" TargetMode="External"/><Relationship Id="rId2" Type="http://schemas.openxmlformats.org/officeDocument/2006/relationships/slide" Target="../slides/slide18.xml"/><Relationship Id="rId16" Type="http://schemas.openxmlformats.org/officeDocument/2006/relationships/hyperlink" Target="https://en.wikipedia.org/wiki/Oxford_University" TargetMode="External"/><Relationship Id="rId20" Type="http://schemas.openxmlformats.org/officeDocument/2006/relationships/hyperlink" Target="https://en.wikipedia.org/wiki/Alcman" TargetMode="External"/><Relationship Id="rId29" Type="http://schemas.openxmlformats.org/officeDocument/2006/relationships/hyperlink" Target="https://en.wikipedia.org/wiki/Euclid's_Elements" TargetMode="External"/><Relationship Id="rId1" Type="http://schemas.openxmlformats.org/officeDocument/2006/relationships/notesMaster" Target="../notesMasters/notesMaster1.xml"/><Relationship Id="rId6" Type="http://schemas.openxmlformats.org/officeDocument/2006/relationships/hyperlink" Target="https://en.wikipedia.org/wiki/Arthur_Hunt" TargetMode="External"/><Relationship Id="rId11" Type="http://schemas.openxmlformats.org/officeDocument/2006/relationships/hyperlink" Target="https://en.wikipedia.org/wiki/Latin" TargetMode="External"/><Relationship Id="rId24" Type="http://schemas.openxmlformats.org/officeDocument/2006/relationships/hyperlink" Target="https://en.wikipedia.org/wiki/Menander" TargetMode="External"/><Relationship Id="rId5" Type="http://schemas.openxmlformats.org/officeDocument/2006/relationships/hyperlink" Target="https://en.wikipedia.org/wiki/Bernard_Pyne_Grenfell" TargetMode="External"/><Relationship Id="rId15" Type="http://schemas.openxmlformats.org/officeDocument/2006/relationships/hyperlink" Target="https://en.wikipedia.org/wiki/Ashmolean_Museum" TargetMode="External"/><Relationship Id="rId23" Type="http://schemas.openxmlformats.org/officeDocument/2006/relationships/hyperlink" Target="https://en.wikipedia.org/wiki/Euripides" TargetMode="External"/><Relationship Id="rId28" Type="http://schemas.openxmlformats.org/officeDocument/2006/relationships/hyperlink" Target="https://en.wikipedia.org/wiki/Euclid" TargetMode="External"/><Relationship Id="rId10" Type="http://schemas.openxmlformats.org/officeDocument/2006/relationships/hyperlink" Target="https://en.wikipedia.org/wiki/Greek_language" TargetMode="External"/><Relationship Id="rId19" Type="http://schemas.openxmlformats.org/officeDocument/2006/relationships/hyperlink" Target="https://en.wikipedia.org/wiki/Alcaeus_of_Mytilene" TargetMode="External"/><Relationship Id="rId31" Type="http://schemas.openxmlformats.org/officeDocument/2006/relationships/hyperlink" Target="https://en.wikipedia.org/wiki/Thomas_Little_Heath" TargetMode="External"/><Relationship Id="rId4" Type="http://schemas.openxmlformats.org/officeDocument/2006/relationships/hyperlink" Target="https://en.wikipedia.org/wiki/Archaeologist" TargetMode="External"/><Relationship Id="rId9" Type="http://schemas.openxmlformats.org/officeDocument/2006/relationships/hyperlink" Target="https://tools.wmflabs.org/geohack/geohack.php?pagename=Oxyrhynchus_Papyri&amp;params=28_32_N_30_40_E_" TargetMode="External"/><Relationship Id="rId14" Type="http://schemas.openxmlformats.org/officeDocument/2006/relationships/hyperlink" Target="https://en.wikipedia.org/wiki/Paper" TargetMode="External"/><Relationship Id="rId22" Type="http://schemas.openxmlformats.org/officeDocument/2006/relationships/hyperlink" Target="https://en.wikipedia.org/wiki/Corinna" TargetMode="External"/><Relationship Id="rId27" Type="http://schemas.openxmlformats.org/officeDocument/2006/relationships/hyperlink" Target="https://en.wikipedia.org/wiki/Oxyrhynchus_Papyri#cite_note-1" TargetMode="External"/><Relationship Id="rId30" Type="http://schemas.openxmlformats.org/officeDocument/2006/relationships/hyperlink" Target="https://en.wikipedia.org/wiki/Theon_of_Alexandria" TargetMode="Externa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en.wikipedia.org/wiki/Egypt" TargetMode="External"/><Relationship Id="rId13" Type="http://schemas.openxmlformats.org/officeDocument/2006/relationships/hyperlink" Target="https://en.wikipedia.org/wiki/Arabic_language" TargetMode="External"/><Relationship Id="rId18" Type="http://schemas.openxmlformats.org/officeDocument/2006/relationships/hyperlink" Target="https://en.wikipedia.org/wiki/Sappho" TargetMode="External"/><Relationship Id="rId26" Type="http://schemas.openxmlformats.org/officeDocument/2006/relationships/hyperlink" Target="https://en.wikipedia.org/wiki/Sophocles" TargetMode="External"/><Relationship Id="rId3" Type="http://schemas.openxmlformats.org/officeDocument/2006/relationships/hyperlink" Target="https://en.wikipedia.org/wiki/Manuscript" TargetMode="External"/><Relationship Id="rId21" Type="http://schemas.openxmlformats.org/officeDocument/2006/relationships/hyperlink" Target="https://en.wikipedia.org/wiki/Ibycus" TargetMode="External"/><Relationship Id="rId7" Type="http://schemas.openxmlformats.org/officeDocument/2006/relationships/hyperlink" Target="https://en.wikipedia.org/wiki/Oxyrhynchus" TargetMode="External"/><Relationship Id="rId12" Type="http://schemas.openxmlformats.org/officeDocument/2006/relationships/hyperlink" Target="https://en.wikipedia.org/wiki/Vellum" TargetMode="External"/><Relationship Id="rId17" Type="http://schemas.openxmlformats.org/officeDocument/2006/relationships/hyperlink" Target="https://en.wikipedia.org/wiki/Pindar" TargetMode="External"/><Relationship Id="rId25" Type="http://schemas.openxmlformats.org/officeDocument/2006/relationships/hyperlink" Target="https://en.wikipedia.org/wiki/Ichneutae" TargetMode="External"/><Relationship Id="rId2" Type="http://schemas.openxmlformats.org/officeDocument/2006/relationships/slide" Target="../slides/slide19.xml"/><Relationship Id="rId16" Type="http://schemas.openxmlformats.org/officeDocument/2006/relationships/hyperlink" Target="https://en.wikipedia.org/wiki/Oxford_University" TargetMode="External"/><Relationship Id="rId20" Type="http://schemas.openxmlformats.org/officeDocument/2006/relationships/hyperlink" Target="https://en.wikipedia.org/wiki/Alcman" TargetMode="External"/><Relationship Id="rId29" Type="http://schemas.openxmlformats.org/officeDocument/2006/relationships/hyperlink" Target="https://en.wikipedia.org/wiki/Euclid's_Elements" TargetMode="External"/><Relationship Id="rId1" Type="http://schemas.openxmlformats.org/officeDocument/2006/relationships/notesMaster" Target="../notesMasters/notesMaster1.xml"/><Relationship Id="rId6" Type="http://schemas.openxmlformats.org/officeDocument/2006/relationships/hyperlink" Target="https://en.wikipedia.org/wiki/Arthur_Hunt" TargetMode="External"/><Relationship Id="rId11" Type="http://schemas.openxmlformats.org/officeDocument/2006/relationships/hyperlink" Target="https://en.wikipedia.org/wiki/Latin" TargetMode="External"/><Relationship Id="rId24" Type="http://schemas.openxmlformats.org/officeDocument/2006/relationships/hyperlink" Target="https://en.wikipedia.org/wiki/Menander" TargetMode="External"/><Relationship Id="rId5" Type="http://schemas.openxmlformats.org/officeDocument/2006/relationships/hyperlink" Target="https://en.wikipedia.org/wiki/Bernard_Pyne_Grenfell" TargetMode="External"/><Relationship Id="rId15" Type="http://schemas.openxmlformats.org/officeDocument/2006/relationships/hyperlink" Target="https://en.wikipedia.org/wiki/Ashmolean_Museum" TargetMode="External"/><Relationship Id="rId23" Type="http://schemas.openxmlformats.org/officeDocument/2006/relationships/hyperlink" Target="https://en.wikipedia.org/wiki/Euripides" TargetMode="External"/><Relationship Id="rId28" Type="http://schemas.openxmlformats.org/officeDocument/2006/relationships/hyperlink" Target="https://en.wikipedia.org/wiki/Euclid" TargetMode="External"/><Relationship Id="rId10" Type="http://schemas.openxmlformats.org/officeDocument/2006/relationships/hyperlink" Target="https://en.wikipedia.org/wiki/Greek_language" TargetMode="External"/><Relationship Id="rId19" Type="http://schemas.openxmlformats.org/officeDocument/2006/relationships/hyperlink" Target="https://en.wikipedia.org/wiki/Alcaeus_of_Mytilene" TargetMode="External"/><Relationship Id="rId31" Type="http://schemas.openxmlformats.org/officeDocument/2006/relationships/hyperlink" Target="https://en.wikipedia.org/wiki/Thomas_Little_Heath" TargetMode="External"/><Relationship Id="rId4" Type="http://schemas.openxmlformats.org/officeDocument/2006/relationships/hyperlink" Target="https://en.wikipedia.org/wiki/Archaeologist" TargetMode="External"/><Relationship Id="rId9" Type="http://schemas.openxmlformats.org/officeDocument/2006/relationships/hyperlink" Target="https://tools.wmflabs.org/geohack/geohack.php?pagename=Oxyrhynchus_Papyri&amp;params=28_32_N_30_40_E_" TargetMode="External"/><Relationship Id="rId14" Type="http://schemas.openxmlformats.org/officeDocument/2006/relationships/hyperlink" Target="https://en.wikipedia.org/wiki/Paper" TargetMode="External"/><Relationship Id="rId22" Type="http://schemas.openxmlformats.org/officeDocument/2006/relationships/hyperlink" Target="https://en.wikipedia.org/wiki/Corinna" TargetMode="External"/><Relationship Id="rId27" Type="http://schemas.openxmlformats.org/officeDocument/2006/relationships/hyperlink" Target="https://en.wikipedia.org/wiki/Oxyrhynchus_Papyri#cite_note-1" TargetMode="External"/><Relationship Id="rId30" Type="http://schemas.openxmlformats.org/officeDocument/2006/relationships/hyperlink" Target="https://en.wikipedia.org/wiki/Theon_of_Alexandria"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en.wikipedia.org/wiki/Egypt" TargetMode="External"/><Relationship Id="rId13" Type="http://schemas.openxmlformats.org/officeDocument/2006/relationships/hyperlink" Target="https://en.wikipedia.org/wiki/Arabic_language" TargetMode="External"/><Relationship Id="rId18" Type="http://schemas.openxmlformats.org/officeDocument/2006/relationships/hyperlink" Target="https://en.wikipedia.org/wiki/Sappho" TargetMode="External"/><Relationship Id="rId26" Type="http://schemas.openxmlformats.org/officeDocument/2006/relationships/hyperlink" Target="https://en.wikipedia.org/wiki/Sophocles" TargetMode="External"/><Relationship Id="rId3" Type="http://schemas.openxmlformats.org/officeDocument/2006/relationships/hyperlink" Target="https://en.wikipedia.org/wiki/Manuscript" TargetMode="External"/><Relationship Id="rId21" Type="http://schemas.openxmlformats.org/officeDocument/2006/relationships/hyperlink" Target="https://en.wikipedia.org/wiki/Ibycus" TargetMode="External"/><Relationship Id="rId7" Type="http://schemas.openxmlformats.org/officeDocument/2006/relationships/hyperlink" Target="https://en.wikipedia.org/wiki/Oxyrhynchus" TargetMode="External"/><Relationship Id="rId12" Type="http://schemas.openxmlformats.org/officeDocument/2006/relationships/hyperlink" Target="https://en.wikipedia.org/wiki/Vellum" TargetMode="External"/><Relationship Id="rId17" Type="http://schemas.openxmlformats.org/officeDocument/2006/relationships/hyperlink" Target="https://en.wikipedia.org/wiki/Pindar" TargetMode="External"/><Relationship Id="rId25" Type="http://schemas.openxmlformats.org/officeDocument/2006/relationships/hyperlink" Target="https://en.wikipedia.org/wiki/Ichneutae" TargetMode="External"/><Relationship Id="rId2" Type="http://schemas.openxmlformats.org/officeDocument/2006/relationships/slide" Target="../slides/slide20.xml"/><Relationship Id="rId16" Type="http://schemas.openxmlformats.org/officeDocument/2006/relationships/hyperlink" Target="https://en.wikipedia.org/wiki/Oxford_University" TargetMode="External"/><Relationship Id="rId20" Type="http://schemas.openxmlformats.org/officeDocument/2006/relationships/hyperlink" Target="https://en.wikipedia.org/wiki/Alcman" TargetMode="External"/><Relationship Id="rId29" Type="http://schemas.openxmlformats.org/officeDocument/2006/relationships/hyperlink" Target="https://en.wikipedia.org/wiki/Euclid's_Elements" TargetMode="External"/><Relationship Id="rId1" Type="http://schemas.openxmlformats.org/officeDocument/2006/relationships/notesMaster" Target="../notesMasters/notesMaster1.xml"/><Relationship Id="rId6" Type="http://schemas.openxmlformats.org/officeDocument/2006/relationships/hyperlink" Target="https://en.wikipedia.org/wiki/Arthur_Hunt" TargetMode="External"/><Relationship Id="rId11" Type="http://schemas.openxmlformats.org/officeDocument/2006/relationships/hyperlink" Target="https://en.wikipedia.org/wiki/Latin" TargetMode="External"/><Relationship Id="rId24" Type="http://schemas.openxmlformats.org/officeDocument/2006/relationships/hyperlink" Target="https://en.wikipedia.org/wiki/Menander" TargetMode="External"/><Relationship Id="rId5" Type="http://schemas.openxmlformats.org/officeDocument/2006/relationships/hyperlink" Target="https://en.wikipedia.org/wiki/Bernard_Pyne_Grenfell" TargetMode="External"/><Relationship Id="rId15" Type="http://schemas.openxmlformats.org/officeDocument/2006/relationships/hyperlink" Target="https://en.wikipedia.org/wiki/Ashmolean_Museum" TargetMode="External"/><Relationship Id="rId23" Type="http://schemas.openxmlformats.org/officeDocument/2006/relationships/hyperlink" Target="https://en.wikipedia.org/wiki/Euripides" TargetMode="External"/><Relationship Id="rId28" Type="http://schemas.openxmlformats.org/officeDocument/2006/relationships/hyperlink" Target="https://en.wikipedia.org/wiki/Euclid" TargetMode="External"/><Relationship Id="rId10" Type="http://schemas.openxmlformats.org/officeDocument/2006/relationships/hyperlink" Target="https://en.wikipedia.org/wiki/Greek_language" TargetMode="External"/><Relationship Id="rId19" Type="http://schemas.openxmlformats.org/officeDocument/2006/relationships/hyperlink" Target="https://en.wikipedia.org/wiki/Alcaeus_of_Mytilene" TargetMode="External"/><Relationship Id="rId31" Type="http://schemas.openxmlformats.org/officeDocument/2006/relationships/hyperlink" Target="https://en.wikipedia.org/wiki/Thomas_Little_Heath" TargetMode="External"/><Relationship Id="rId4" Type="http://schemas.openxmlformats.org/officeDocument/2006/relationships/hyperlink" Target="https://en.wikipedia.org/wiki/Archaeologist" TargetMode="External"/><Relationship Id="rId9" Type="http://schemas.openxmlformats.org/officeDocument/2006/relationships/hyperlink" Target="https://tools.wmflabs.org/geohack/geohack.php?pagename=Oxyrhynchus_Papyri&amp;params=28_32_N_30_40_E_" TargetMode="External"/><Relationship Id="rId14" Type="http://schemas.openxmlformats.org/officeDocument/2006/relationships/hyperlink" Target="https://en.wikipedia.org/wiki/Paper" TargetMode="External"/><Relationship Id="rId22" Type="http://schemas.openxmlformats.org/officeDocument/2006/relationships/hyperlink" Target="https://en.wikipedia.org/wiki/Corinna" TargetMode="External"/><Relationship Id="rId27" Type="http://schemas.openxmlformats.org/officeDocument/2006/relationships/hyperlink" Target="https://en.wikipedia.org/wiki/Oxyrhynchus_Papyri#cite_note-1" TargetMode="External"/><Relationship Id="rId30" Type="http://schemas.openxmlformats.org/officeDocument/2006/relationships/hyperlink" Target="https://en.wikipedia.org/wiki/Theon_of_Alexandri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egnaposto immagine diapositiva 1"/>
          <p:cNvSpPr>
            <a:spLocks noGrp="1" noRot="1" noChangeAspect="1" noTextEdit="1"/>
          </p:cNvSpPr>
          <p:nvPr>
            <p:ph type="sldImg"/>
          </p:nvPr>
        </p:nvSpPr>
        <p:spPr>
          <a:ln/>
        </p:spPr>
      </p:sp>
      <p:sp>
        <p:nvSpPr>
          <p:cNvPr id="41987" name="Segnaposto note 2"/>
          <p:cNvSpPr>
            <a:spLocks noGrp="1"/>
          </p:cNvSpPr>
          <p:nvPr>
            <p:ph type="body" idx="1"/>
          </p:nvPr>
        </p:nvSpPr>
        <p:spPr>
          <a:noFill/>
        </p:spPr>
        <p:txBody>
          <a:bodyPr/>
          <a:lstStyle/>
          <a:p>
            <a:r>
              <a:rPr lang="en-US" altLang="it-IT" b="1" smtClean="0"/>
              <a:t>Oxyrhynchus Papyri</a:t>
            </a:r>
            <a:r>
              <a:rPr lang="en-US" altLang="it-IT" smtClean="0"/>
              <a:t> are a group of </a:t>
            </a:r>
            <a:r>
              <a:rPr lang="en-US" altLang="it-IT" smtClean="0">
                <a:hlinkClick r:id="rId3" tooltip="Manuscript"/>
              </a:rPr>
              <a:t>manuscripts</a:t>
            </a:r>
            <a:r>
              <a:rPr lang="en-US" altLang="it-IT" smtClean="0"/>
              <a:t> discovered during the late nineteenth and early twentieth centuries by </a:t>
            </a:r>
            <a:r>
              <a:rPr lang="en-US" altLang="it-IT" smtClean="0">
                <a:hlinkClick r:id="rId4" tooltip="Archaeologist"/>
              </a:rPr>
              <a:t>archaeologists</a:t>
            </a:r>
            <a:r>
              <a:rPr lang="en-US" altLang="it-IT" smtClean="0"/>
              <a:t> including </a:t>
            </a:r>
            <a:r>
              <a:rPr lang="en-US" altLang="it-IT" smtClean="0">
                <a:hlinkClick r:id="rId5" tooltip="Bernard Pyne Grenfell"/>
              </a:rPr>
              <a:t>Bernard Pyne Grenfell</a:t>
            </a:r>
            <a:r>
              <a:rPr lang="en-US" altLang="it-IT" smtClean="0"/>
              <a:t> and </a:t>
            </a:r>
            <a:r>
              <a:rPr lang="en-US" altLang="it-IT" smtClean="0">
                <a:hlinkClick r:id="rId6" tooltip="Arthur Hunt"/>
              </a:rPr>
              <a:t>Arthur Surridge Hunt</a:t>
            </a:r>
            <a:r>
              <a:rPr lang="en-US" altLang="it-IT" smtClean="0"/>
              <a:t> at an ancient rubbish dump near </a:t>
            </a:r>
            <a:r>
              <a:rPr lang="en-US" altLang="it-IT" smtClean="0">
                <a:hlinkClick r:id="rId7" tooltip="Oxyrhynchus"/>
              </a:rPr>
              <a:t>Oxyrhynchus</a:t>
            </a:r>
            <a:r>
              <a:rPr lang="en-US" altLang="it-IT" smtClean="0"/>
              <a:t> in </a:t>
            </a:r>
            <a:r>
              <a:rPr lang="en-US" altLang="it-IT" smtClean="0">
                <a:hlinkClick r:id="rId8" tooltip="Egypt"/>
              </a:rPr>
              <a:t>Egypt</a:t>
            </a:r>
            <a:r>
              <a:rPr lang="en-US" altLang="it-IT" smtClean="0"/>
              <a:t> ( WikiMiniAtlas</a:t>
            </a:r>
          </a:p>
          <a:p>
            <a:r>
              <a:rPr lang="en-US" altLang="it-IT" smtClean="0">
                <a:hlinkClick r:id="rId9"/>
              </a:rPr>
              <a:t>28°32′N 30°40′E﻿ / ﻿28.533°N 30.667°E﻿ / 28.533; 30.667</a:t>
            </a:r>
            <a:r>
              <a:rPr lang="en-US" altLang="it-IT" smtClean="0"/>
              <a:t>, modern el-Bahnasa). The manuscripts date from the 1st to the 6th century AD. They include thousands of </a:t>
            </a:r>
            <a:r>
              <a:rPr lang="en-US" altLang="it-IT" smtClean="0">
                <a:hlinkClick r:id="rId10" tooltip="Greek language"/>
              </a:rPr>
              <a:t>Greek</a:t>
            </a:r>
            <a:r>
              <a:rPr lang="en-US" altLang="it-IT" smtClean="0"/>
              <a:t> and </a:t>
            </a:r>
            <a:r>
              <a:rPr lang="en-US" altLang="it-IT" smtClean="0">
                <a:hlinkClick r:id="rId11" tooltip="Latin"/>
              </a:rPr>
              <a:t>Latin</a:t>
            </a:r>
            <a:r>
              <a:rPr lang="en-US" altLang="it-IT" smtClean="0"/>
              <a:t> documents, letters and literary works. They also include a few </a:t>
            </a:r>
            <a:r>
              <a:rPr lang="en-US" altLang="it-IT" smtClean="0">
                <a:hlinkClick r:id="rId12" tooltip="Vellum"/>
              </a:rPr>
              <a:t>vellum</a:t>
            </a:r>
            <a:r>
              <a:rPr lang="en-US" altLang="it-IT" smtClean="0"/>
              <a:t> manuscripts, and more recent </a:t>
            </a:r>
            <a:r>
              <a:rPr lang="en-US" altLang="it-IT" smtClean="0">
                <a:hlinkClick r:id="rId13" tooltip="Arabic language"/>
              </a:rPr>
              <a:t>Arabic</a:t>
            </a:r>
            <a:r>
              <a:rPr lang="en-US" altLang="it-IT" smtClean="0"/>
              <a:t> manuscripts on </a:t>
            </a:r>
            <a:r>
              <a:rPr lang="en-US" altLang="it-IT" smtClean="0">
                <a:hlinkClick r:id="rId14" tooltip="Paper"/>
              </a:rPr>
              <a:t>paper</a:t>
            </a:r>
            <a:r>
              <a:rPr lang="en-US" altLang="it-IT" smtClean="0"/>
              <a:t> (for example, the medieval P. Oxy. VI 1006).</a:t>
            </a:r>
          </a:p>
          <a:p>
            <a:r>
              <a:rPr lang="en-US" altLang="it-IT" smtClean="0"/>
              <a:t>The Oxyrhynchus Papyri are currently housed in many institutions all over the world. A substantial number are housed in the </a:t>
            </a:r>
            <a:r>
              <a:rPr lang="en-US" altLang="it-IT" smtClean="0">
                <a:hlinkClick r:id="rId15" tooltip="Ashmolean Museum"/>
              </a:rPr>
              <a:t>Ashmolean Museum</a:t>
            </a:r>
            <a:r>
              <a:rPr lang="en-US" altLang="it-IT" smtClean="0"/>
              <a:t> at </a:t>
            </a:r>
            <a:r>
              <a:rPr lang="en-US" altLang="it-IT" smtClean="0">
                <a:hlinkClick r:id="rId16" tooltip="Oxford University"/>
              </a:rPr>
              <a:t>Oxford University</a:t>
            </a:r>
            <a:r>
              <a:rPr lang="en-US" altLang="it-IT" smtClean="0"/>
              <a:t>.</a:t>
            </a:r>
          </a:p>
          <a:p>
            <a:r>
              <a:rPr lang="en-US" altLang="it-IT" smtClean="0"/>
              <a:t>Although the initial hope of finding many of the lost literary works of antiquity at Oxyrhynchus was not realized, many important Greek texts were found at the site. These include poems of </a:t>
            </a:r>
            <a:r>
              <a:rPr lang="en-US" altLang="it-IT" smtClean="0">
                <a:hlinkClick r:id="rId17" tooltip="Pindar"/>
              </a:rPr>
              <a:t>Pindar</a:t>
            </a:r>
            <a:r>
              <a:rPr lang="en-US" altLang="it-IT" smtClean="0"/>
              <a:t>, fragments of </a:t>
            </a:r>
            <a:r>
              <a:rPr lang="en-US" altLang="it-IT" smtClean="0">
                <a:hlinkClick r:id="rId18" tooltip="Sappho"/>
              </a:rPr>
              <a:t>Sappho</a:t>
            </a:r>
            <a:r>
              <a:rPr lang="en-US" altLang="it-IT" smtClean="0"/>
              <a:t> and </a:t>
            </a:r>
            <a:r>
              <a:rPr lang="en-US" altLang="it-IT" smtClean="0">
                <a:hlinkClick r:id="rId19" tooltip="Alcaeus of Mytilene"/>
              </a:rPr>
              <a:t>Alcaeus</a:t>
            </a:r>
            <a:r>
              <a:rPr lang="en-US" altLang="it-IT" smtClean="0"/>
              <a:t>, along with larger pieces of </a:t>
            </a:r>
            <a:r>
              <a:rPr lang="en-US" altLang="it-IT" smtClean="0">
                <a:hlinkClick r:id="rId20" tooltip="Alcman"/>
              </a:rPr>
              <a:t>Alcman</a:t>
            </a:r>
            <a:r>
              <a:rPr lang="en-US" altLang="it-IT" smtClean="0"/>
              <a:t>, </a:t>
            </a:r>
            <a:r>
              <a:rPr lang="en-US" altLang="it-IT" smtClean="0">
                <a:hlinkClick r:id="rId21" tooltip="Ibycus"/>
              </a:rPr>
              <a:t>Ibycus</a:t>
            </a:r>
            <a:r>
              <a:rPr lang="en-US" altLang="it-IT" smtClean="0"/>
              <a:t>, and </a:t>
            </a:r>
            <a:r>
              <a:rPr lang="en-US" altLang="it-IT" smtClean="0">
                <a:hlinkClick r:id="rId22" tooltip="Corinna"/>
              </a:rPr>
              <a:t>Corinna</a:t>
            </a:r>
            <a:r>
              <a:rPr lang="en-US" altLang="it-IT" smtClean="0"/>
              <a:t>.</a:t>
            </a:r>
          </a:p>
          <a:p>
            <a:r>
              <a:rPr lang="en-US" altLang="it-IT" smtClean="0"/>
              <a:t>There were also extensive remains of the </a:t>
            </a:r>
            <a:r>
              <a:rPr lang="en-US" altLang="it-IT" i="1" smtClean="0"/>
              <a:t>Hypsipyle</a:t>
            </a:r>
            <a:r>
              <a:rPr lang="en-US" altLang="it-IT" smtClean="0"/>
              <a:t> of </a:t>
            </a:r>
            <a:r>
              <a:rPr lang="en-US" altLang="it-IT" smtClean="0">
                <a:hlinkClick r:id="rId23" tooltip="Euripides"/>
              </a:rPr>
              <a:t>Euripides</a:t>
            </a:r>
            <a:r>
              <a:rPr lang="en-US" altLang="it-IT" smtClean="0"/>
              <a:t>, fragments of the comedies of </a:t>
            </a:r>
            <a:r>
              <a:rPr lang="en-US" altLang="it-IT" smtClean="0">
                <a:hlinkClick r:id="rId24" tooltip="Menander"/>
              </a:rPr>
              <a:t>Menander</a:t>
            </a:r>
            <a:r>
              <a:rPr lang="en-US" altLang="it-IT" smtClean="0"/>
              <a:t>, and a large part of the </a:t>
            </a:r>
            <a:r>
              <a:rPr lang="en-US" altLang="it-IT" i="1" smtClean="0">
                <a:hlinkClick r:id="rId25" tooltip="Ichneutae"/>
              </a:rPr>
              <a:t>Ichneutae</a:t>
            </a:r>
            <a:r>
              <a:rPr lang="en-US" altLang="it-IT" smtClean="0"/>
              <a:t> of </a:t>
            </a:r>
            <a:r>
              <a:rPr lang="en-US" altLang="it-IT" smtClean="0">
                <a:hlinkClick r:id="rId26" tooltip="Sophocles"/>
              </a:rPr>
              <a:t>Sophocles</a:t>
            </a:r>
            <a:r>
              <a:rPr lang="en-US" altLang="it-IT" smtClean="0"/>
              <a:t>.</a:t>
            </a:r>
            <a:r>
              <a:rPr lang="en-US" altLang="it-IT" baseline="30000" smtClean="0">
                <a:hlinkClick r:id="rId27"/>
              </a:rPr>
              <a:t>[1]</a:t>
            </a:r>
            <a:r>
              <a:rPr lang="en-US" altLang="it-IT" smtClean="0"/>
              <a:t> Also found were the oldest and most complete diagrams from </a:t>
            </a:r>
            <a:r>
              <a:rPr lang="en-US" altLang="it-IT" smtClean="0">
                <a:hlinkClick r:id="rId28" tooltip="Euclid"/>
              </a:rPr>
              <a:t>Euclid</a:t>
            </a:r>
            <a:r>
              <a:rPr lang="en-US" altLang="it-IT" smtClean="0"/>
              <a:t>'s </a:t>
            </a:r>
            <a:r>
              <a:rPr lang="en-US" altLang="it-IT" i="1" smtClean="0">
                <a:hlinkClick r:id="rId29" tooltip="Euclid's Elements"/>
              </a:rPr>
              <a:t>Elements</a:t>
            </a:r>
            <a:r>
              <a:rPr lang="en-US" altLang="it-IT" smtClean="0"/>
              <a:t>. Fragments of </a:t>
            </a:r>
            <a:r>
              <a:rPr lang="en-US" altLang="it-IT" smtClean="0">
                <a:hlinkClick r:id="rId28" tooltip="Euclid"/>
              </a:rPr>
              <a:t>Euclid</a:t>
            </a:r>
            <a:r>
              <a:rPr lang="en-US" altLang="it-IT" smtClean="0"/>
              <a:t> discovered lead to a re-evaluation of the accuracy of ancient sources for </a:t>
            </a:r>
            <a:r>
              <a:rPr lang="en-US" altLang="it-IT" i="1" smtClean="0"/>
              <a:t>The Elements</a:t>
            </a:r>
            <a:r>
              <a:rPr lang="en-US" altLang="it-IT" smtClean="0"/>
              <a:t>, revealing that the version of </a:t>
            </a:r>
            <a:r>
              <a:rPr lang="en-US" altLang="it-IT" smtClean="0">
                <a:hlinkClick r:id="rId30" tooltip="Theon of Alexandria"/>
              </a:rPr>
              <a:t>Theon of Alexandria</a:t>
            </a:r>
            <a:r>
              <a:rPr lang="en-US" altLang="it-IT" smtClean="0"/>
              <a:t> has more authority than previously believed; according to </a:t>
            </a:r>
            <a:r>
              <a:rPr lang="en-US" altLang="it-IT" smtClean="0">
                <a:hlinkClick r:id="rId31" tooltip="Thomas Little Heath"/>
              </a:rPr>
              <a:t>Thomas Little Heath</a:t>
            </a:r>
            <a:r>
              <a:rPr lang="en-US" altLang="it-IT" smtClean="0"/>
              <a:t>.</a:t>
            </a:r>
          </a:p>
          <a:p>
            <a:endParaRPr lang="it-IT" altLang="it-IT" smtClean="0"/>
          </a:p>
        </p:txBody>
      </p:sp>
      <p:sp>
        <p:nvSpPr>
          <p:cNvPr id="41988" name="Segnaposto numero diapositiva 3"/>
          <p:cNvSpPr>
            <a:spLocks noGrp="1"/>
          </p:cNvSpPr>
          <p:nvPr>
            <p:ph type="sldNum" sz="quarter" idx="5"/>
          </p:nvPr>
        </p:nvSpPr>
        <p:spPr>
          <a:noFill/>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510CC716-4F08-44D7-B56A-72BA5E15CD09}" type="slidenum">
              <a:rPr lang="it-IT" altLang="it-IT" smtClean="0">
                <a:latin typeface="Arial" panose="020B0604020202020204" pitchFamily="34" charset="0"/>
              </a:rPr>
              <a:pPr/>
              <a:t>10</a:t>
            </a:fld>
            <a:endParaRPr lang="it-IT" altLang="it-IT" smtClean="0">
              <a:latin typeface="Arial" panose="020B0604020202020204" pitchFamily="34" charset="0"/>
            </a:endParaRPr>
          </a:p>
        </p:txBody>
      </p:sp>
    </p:spTree>
    <p:extLst>
      <p:ext uri="{BB962C8B-B14F-4D97-AF65-F5344CB8AC3E}">
        <p14:creationId xmlns:p14="http://schemas.microsoft.com/office/powerpoint/2010/main" val="3229591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egnaposto immagine diapositiva 1"/>
          <p:cNvSpPr>
            <a:spLocks noGrp="1" noRot="1" noChangeAspect="1" noTextEdit="1"/>
          </p:cNvSpPr>
          <p:nvPr>
            <p:ph type="sldImg"/>
          </p:nvPr>
        </p:nvSpPr>
        <p:spPr>
          <a:ln/>
        </p:spPr>
      </p:sp>
      <p:sp>
        <p:nvSpPr>
          <p:cNvPr id="41987" name="Segnaposto note 2"/>
          <p:cNvSpPr>
            <a:spLocks noGrp="1"/>
          </p:cNvSpPr>
          <p:nvPr>
            <p:ph type="body" idx="1"/>
          </p:nvPr>
        </p:nvSpPr>
        <p:spPr>
          <a:noFill/>
        </p:spPr>
        <p:txBody>
          <a:bodyPr/>
          <a:lstStyle/>
          <a:p>
            <a:r>
              <a:rPr lang="en-US" altLang="it-IT" b="1" smtClean="0"/>
              <a:t>Oxyrhynchus Papyri</a:t>
            </a:r>
            <a:r>
              <a:rPr lang="en-US" altLang="it-IT" smtClean="0"/>
              <a:t> are a group of </a:t>
            </a:r>
            <a:r>
              <a:rPr lang="en-US" altLang="it-IT" smtClean="0">
                <a:hlinkClick r:id="rId3" tooltip="Manuscript"/>
              </a:rPr>
              <a:t>manuscripts</a:t>
            </a:r>
            <a:r>
              <a:rPr lang="en-US" altLang="it-IT" smtClean="0"/>
              <a:t> discovered during the late nineteenth and early twentieth centuries by </a:t>
            </a:r>
            <a:r>
              <a:rPr lang="en-US" altLang="it-IT" smtClean="0">
                <a:hlinkClick r:id="rId4" tooltip="Archaeologist"/>
              </a:rPr>
              <a:t>archaeologists</a:t>
            </a:r>
            <a:r>
              <a:rPr lang="en-US" altLang="it-IT" smtClean="0"/>
              <a:t> including </a:t>
            </a:r>
            <a:r>
              <a:rPr lang="en-US" altLang="it-IT" smtClean="0">
                <a:hlinkClick r:id="rId5" tooltip="Bernard Pyne Grenfell"/>
              </a:rPr>
              <a:t>Bernard Pyne Grenfell</a:t>
            </a:r>
            <a:r>
              <a:rPr lang="en-US" altLang="it-IT" smtClean="0"/>
              <a:t> and </a:t>
            </a:r>
            <a:r>
              <a:rPr lang="en-US" altLang="it-IT" smtClean="0">
                <a:hlinkClick r:id="rId6" tooltip="Arthur Hunt"/>
              </a:rPr>
              <a:t>Arthur Surridge Hunt</a:t>
            </a:r>
            <a:r>
              <a:rPr lang="en-US" altLang="it-IT" smtClean="0"/>
              <a:t> at an ancient rubbish dump near </a:t>
            </a:r>
            <a:r>
              <a:rPr lang="en-US" altLang="it-IT" smtClean="0">
                <a:hlinkClick r:id="rId7" tooltip="Oxyrhynchus"/>
              </a:rPr>
              <a:t>Oxyrhynchus</a:t>
            </a:r>
            <a:r>
              <a:rPr lang="en-US" altLang="it-IT" smtClean="0"/>
              <a:t> in </a:t>
            </a:r>
            <a:r>
              <a:rPr lang="en-US" altLang="it-IT" smtClean="0">
                <a:hlinkClick r:id="rId8" tooltip="Egypt"/>
              </a:rPr>
              <a:t>Egypt</a:t>
            </a:r>
            <a:r>
              <a:rPr lang="en-US" altLang="it-IT" smtClean="0"/>
              <a:t> ( WikiMiniAtlas</a:t>
            </a:r>
          </a:p>
          <a:p>
            <a:r>
              <a:rPr lang="en-US" altLang="it-IT" smtClean="0">
                <a:hlinkClick r:id="rId9"/>
              </a:rPr>
              <a:t>28°32′N 30°40′E﻿ / ﻿28.533°N 30.667°E﻿ / 28.533; 30.667</a:t>
            </a:r>
            <a:r>
              <a:rPr lang="en-US" altLang="it-IT" smtClean="0"/>
              <a:t>, modern el-Bahnasa). The manuscripts date from the 1st to the 6th century AD. They include thousands of </a:t>
            </a:r>
            <a:r>
              <a:rPr lang="en-US" altLang="it-IT" smtClean="0">
                <a:hlinkClick r:id="rId10" tooltip="Greek language"/>
              </a:rPr>
              <a:t>Greek</a:t>
            </a:r>
            <a:r>
              <a:rPr lang="en-US" altLang="it-IT" smtClean="0"/>
              <a:t> and </a:t>
            </a:r>
            <a:r>
              <a:rPr lang="en-US" altLang="it-IT" smtClean="0">
                <a:hlinkClick r:id="rId11" tooltip="Latin"/>
              </a:rPr>
              <a:t>Latin</a:t>
            </a:r>
            <a:r>
              <a:rPr lang="en-US" altLang="it-IT" smtClean="0"/>
              <a:t> documents, letters and literary works. They also include a few </a:t>
            </a:r>
            <a:r>
              <a:rPr lang="en-US" altLang="it-IT" smtClean="0">
                <a:hlinkClick r:id="rId12" tooltip="Vellum"/>
              </a:rPr>
              <a:t>vellum</a:t>
            </a:r>
            <a:r>
              <a:rPr lang="en-US" altLang="it-IT" smtClean="0"/>
              <a:t> manuscripts, and more recent </a:t>
            </a:r>
            <a:r>
              <a:rPr lang="en-US" altLang="it-IT" smtClean="0">
                <a:hlinkClick r:id="rId13" tooltip="Arabic language"/>
              </a:rPr>
              <a:t>Arabic</a:t>
            </a:r>
            <a:r>
              <a:rPr lang="en-US" altLang="it-IT" smtClean="0"/>
              <a:t> manuscripts on </a:t>
            </a:r>
            <a:r>
              <a:rPr lang="en-US" altLang="it-IT" smtClean="0">
                <a:hlinkClick r:id="rId14" tooltip="Paper"/>
              </a:rPr>
              <a:t>paper</a:t>
            </a:r>
            <a:r>
              <a:rPr lang="en-US" altLang="it-IT" smtClean="0"/>
              <a:t> (for example, the medieval P. Oxy. VI 1006).</a:t>
            </a:r>
          </a:p>
          <a:p>
            <a:r>
              <a:rPr lang="en-US" altLang="it-IT" smtClean="0"/>
              <a:t>The Oxyrhynchus Papyri are currently housed in many institutions all over the world. A substantial number are housed in the </a:t>
            </a:r>
            <a:r>
              <a:rPr lang="en-US" altLang="it-IT" smtClean="0">
                <a:hlinkClick r:id="rId15" tooltip="Ashmolean Museum"/>
              </a:rPr>
              <a:t>Ashmolean Museum</a:t>
            </a:r>
            <a:r>
              <a:rPr lang="en-US" altLang="it-IT" smtClean="0"/>
              <a:t> at </a:t>
            </a:r>
            <a:r>
              <a:rPr lang="en-US" altLang="it-IT" smtClean="0">
                <a:hlinkClick r:id="rId16" tooltip="Oxford University"/>
              </a:rPr>
              <a:t>Oxford University</a:t>
            </a:r>
            <a:r>
              <a:rPr lang="en-US" altLang="it-IT" smtClean="0"/>
              <a:t>.</a:t>
            </a:r>
          </a:p>
          <a:p>
            <a:r>
              <a:rPr lang="en-US" altLang="it-IT" smtClean="0"/>
              <a:t>Although the initial hope of finding many of the lost literary works of antiquity at Oxyrhynchus was not realized, many important Greek texts were found at the site. These include poems of </a:t>
            </a:r>
            <a:r>
              <a:rPr lang="en-US" altLang="it-IT" smtClean="0">
                <a:hlinkClick r:id="rId17" tooltip="Pindar"/>
              </a:rPr>
              <a:t>Pindar</a:t>
            </a:r>
            <a:r>
              <a:rPr lang="en-US" altLang="it-IT" smtClean="0"/>
              <a:t>, fragments of </a:t>
            </a:r>
            <a:r>
              <a:rPr lang="en-US" altLang="it-IT" smtClean="0">
                <a:hlinkClick r:id="rId18" tooltip="Sappho"/>
              </a:rPr>
              <a:t>Sappho</a:t>
            </a:r>
            <a:r>
              <a:rPr lang="en-US" altLang="it-IT" smtClean="0"/>
              <a:t> and </a:t>
            </a:r>
            <a:r>
              <a:rPr lang="en-US" altLang="it-IT" smtClean="0">
                <a:hlinkClick r:id="rId19" tooltip="Alcaeus of Mytilene"/>
              </a:rPr>
              <a:t>Alcaeus</a:t>
            </a:r>
            <a:r>
              <a:rPr lang="en-US" altLang="it-IT" smtClean="0"/>
              <a:t>, along with larger pieces of </a:t>
            </a:r>
            <a:r>
              <a:rPr lang="en-US" altLang="it-IT" smtClean="0">
                <a:hlinkClick r:id="rId20" tooltip="Alcman"/>
              </a:rPr>
              <a:t>Alcman</a:t>
            </a:r>
            <a:r>
              <a:rPr lang="en-US" altLang="it-IT" smtClean="0"/>
              <a:t>, </a:t>
            </a:r>
            <a:r>
              <a:rPr lang="en-US" altLang="it-IT" smtClean="0">
                <a:hlinkClick r:id="rId21" tooltip="Ibycus"/>
              </a:rPr>
              <a:t>Ibycus</a:t>
            </a:r>
            <a:r>
              <a:rPr lang="en-US" altLang="it-IT" smtClean="0"/>
              <a:t>, and </a:t>
            </a:r>
            <a:r>
              <a:rPr lang="en-US" altLang="it-IT" smtClean="0">
                <a:hlinkClick r:id="rId22" tooltip="Corinna"/>
              </a:rPr>
              <a:t>Corinna</a:t>
            </a:r>
            <a:r>
              <a:rPr lang="en-US" altLang="it-IT" smtClean="0"/>
              <a:t>.</a:t>
            </a:r>
          </a:p>
          <a:p>
            <a:r>
              <a:rPr lang="en-US" altLang="it-IT" smtClean="0"/>
              <a:t>There were also extensive remains of the </a:t>
            </a:r>
            <a:r>
              <a:rPr lang="en-US" altLang="it-IT" i="1" smtClean="0"/>
              <a:t>Hypsipyle</a:t>
            </a:r>
            <a:r>
              <a:rPr lang="en-US" altLang="it-IT" smtClean="0"/>
              <a:t> of </a:t>
            </a:r>
            <a:r>
              <a:rPr lang="en-US" altLang="it-IT" smtClean="0">
                <a:hlinkClick r:id="rId23" tooltip="Euripides"/>
              </a:rPr>
              <a:t>Euripides</a:t>
            </a:r>
            <a:r>
              <a:rPr lang="en-US" altLang="it-IT" smtClean="0"/>
              <a:t>, fragments of the comedies of </a:t>
            </a:r>
            <a:r>
              <a:rPr lang="en-US" altLang="it-IT" smtClean="0">
                <a:hlinkClick r:id="rId24" tooltip="Menander"/>
              </a:rPr>
              <a:t>Menander</a:t>
            </a:r>
            <a:r>
              <a:rPr lang="en-US" altLang="it-IT" smtClean="0"/>
              <a:t>, and a large part of the </a:t>
            </a:r>
            <a:r>
              <a:rPr lang="en-US" altLang="it-IT" i="1" smtClean="0">
                <a:hlinkClick r:id="rId25" tooltip="Ichneutae"/>
              </a:rPr>
              <a:t>Ichneutae</a:t>
            </a:r>
            <a:r>
              <a:rPr lang="en-US" altLang="it-IT" smtClean="0"/>
              <a:t> of </a:t>
            </a:r>
            <a:r>
              <a:rPr lang="en-US" altLang="it-IT" smtClean="0">
                <a:hlinkClick r:id="rId26" tooltip="Sophocles"/>
              </a:rPr>
              <a:t>Sophocles</a:t>
            </a:r>
            <a:r>
              <a:rPr lang="en-US" altLang="it-IT" smtClean="0"/>
              <a:t>.</a:t>
            </a:r>
            <a:r>
              <a:rPr lang="en-US" altLang="it-IT" baseline="30000" smtClean="0">
                <a:hlinkClick r:id="rId27"/>
              </a:rPr>
              <a:t>[1]</a:t>
            </a:r>
            <a:r>
              <a:rPr lang="en-US" altLang="it-IT" smtClean="0"/>
              <a:t> Also found were the oldest and most complete diagrams from </a:t>
            </a:r>
            <a:r>
              <a:rPr lang="en-US" altLang="it-IT" smtClean="0">
                <a:hlinkClick r:id="rId28" tooltip="Euclid"/>
              </a:rPr>
              <a:t>Euclid</a:t>
            </a:r>
            <a:r>
              <a:rPr lang="en-US" altLang="it-IT" smtClean="0"/>
              <a:t>'s </a:t>
            </a:r>
            <a:r>
              <a:rPr lang="en-US" altLang="it-IT" i="1" smtClean="0">
                <a:hlinkClick r:id="rId29" tooltip="Euclid's Elements"/>
              </a:rPr>
              <a:t>Elements</a:t>
            </a:r>
            <a:r>
              <a:rPr lang="en-US" altLang="it-IT" smtClean="0"/>
              <a:t>. Fragments of </a:t>
            </a:r>
            <a:r>
              <a:rPr lang="en-US" altLang="it-IT" smtClean="0">
                <a:hlinkClick r:id="rId28" tooltip="Euclid"/>
              </a:rPr>
              <a:t>Euclid</a:t>
            </a:r>
            <a:r>
              <a:rPr lang="en-US" altLang="it-IT" smtClean="0"/>
              <a:t> discovered lead to a re-evaluation of the accuracy of ancient sources for </a:t>
            </a:r>
            <a:r>
              <a:rPr lang="en-US" altLang="it-IT" i="1" smtClean="0"/>
              <a:t>The Elements</a:t>
            </a:r>
            <a:r>
              <a:rPr lang="en-US" altLang="it-IT" smtClean="0"/>
              <a:t>, revealing that the version of </a:t>
            </a:r>
            <a:r>
              <a:rPr lang="en-US" altLang="it-IT" smtClean="0">
                <a:hlinkClick r:id="rId30" tooltip="Theon of Alexandria"/>
              </a:rPr>
              <a:t>Theon of Alexandria</a:t>
            </a:r>
            <a:r>
              <a:rPr lang="en-US" altLang="it-IT" smtClean="0"/>
              <a:t> has more authority than previously believed; according to </a:t>
            </a:r>
            <a:r>
              <a:rPr lang="en-US" altLang="it-IT" smtClean="0">
                <a:hlinkClick r:id="rId31" tooltip="Thomas Little Heath"/>
              </a:rPr>
              <a:t>Thomas Little Heath</a:t>
            </a:r>
            <a:r>
              <a:rPr lang="en-US" altLang="it-IT" smtClean="0"/>
              <a:t>.</a:t>
            </a:r>
          </a:p>
          <a:p>
            <a:endParaRPr lang="it-IT" altLang="it-IT" smtClean="0"/>
          </a:p>
        </p:txBody>
      </p:sp>
      <p:sp>
        <p:nvSpPr>
          <p:cNvPr id="41988" name="Segnaposto numero diapositiva 3"/>
          <p:cNvSpPr>
            <a:spLocks noGrp="1"/>
          </p:cNvSpPr>
          <p:nvPr>
            <p:ph type="sldNum" sz="quarter" idx="5"/>
          </p:nvPr>
        </p:nvSpPr>
        <p:spPr>
          <a:noFill/>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510CC716-4F08-44D7-B56A-72BA5E15CD09}" type="slidenum">
              <a:rPr lang="it-IT" altLang="it-IT" smtClean="0">
                <a:latin typeface="Arial" panose="020B0604020202020204" pitchFamily="34" charset="0"/>
              </a:rPr>
              <a:pPr/>
              <a:t>11</a:t>
            </a:fld>
            <a:endParaRPr lang="it-IT" altLang="it-IT" smtClean="0">
              <a:latin typeface="Arial" panose="020B0604020202020204" pitchFamily="34" charset="0"/>
            </a:endParaRPr>
          </a:p>
        </p:txBody>
      </p:sp>
    </p:spTree>
    <p:extLst>
      <p:ext uri="{BB962C8B-B14F-4D97-AF65-F5344CB8AC3E}">
        <p14:creationId xmlns:p14="http://schemas.microsoft.com/office/powerpoint/2010/main" val="1354012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6"/>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40459B-9C3B-47FD-87F7-00726FE4C884}" type="slidenum">
              <a:rPr lang="it-IT" altLang="it-IT" smtClean="0"/>
              <a:pPr>
                <a:spcBef>
                  <a:spcPct val="0"/>
                </a:spcBef>
              </a:pPr>
              <a:t>12</a:t>
            </a:fld>
            <a:endParaRPr lang="it-IT" altLang="it-IT" smtClean="0"/>
          </a:p>
        </p:txBody>
      </p:sp>
      <p:sp>
        <p:nvSpPr>
          <p:cNvPr id="24579" name="Rectangle 1"/>
          <p:cNvSpPr>
            <a:spLocks noGrp="1" noRot="1" noChangeAspect="1" noChangeArrowheads="1" noTextEdit="1"/>
          </p:cNvSpPr>
          <p:nvPr>
            <p:ph type="sldImg"/>
          </p:nvPr>
        </p:nvSpPr>
        <p:spPr>
          <a:xfrm>
            <a:off x="382588" y="695325"/>
            <a:ext cx="6091237" cy="3427413"/>
          </a:xfrm>
          <a:solidFill>
            <a:srgbClr val="FFFFFF"/>
          </a:solidFill>
          <a:ln/>
        </p:spPr>
      </p:sp>
      <p:sp>
        <p:nvSpPr>
          <p:cNvPr id="2458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smtClean="0"/>
          </a:p>
        </p:txBody>
      </p:sp>
    </p:spTree>
    <p:extLst>
      <p:ext uri="{BB962C8B-B14F-4D97-AF65-F5344CB8AC3E}">
        <p14:creationId xmlns:p14="http://schemas.microsoft.com/office/powerpoint/2010/main" val="548298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6"/>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6191F7C-3085-4E1A-9759-CF58A065C63B}" type="slidenum">
              <a:rPr lang="it-IT" altLang="it-IT" smtClean="0"/>
              <a:pPr>
                <a:spcBef>
                  <a:spcPct val="0"/>
                </a:spcBef>
              </a:pPr>
              <a:t>13</a:t>
            </a:fld>
            <a:endParaRPr lang="it-IT" altLang="it-IT" smtClean="0"/>
          </a:p>
        </p:txBody>
      </p:sp>
      <p:sp>
        <p:nvSpPr>
          <p:cNvPr id="29699" name="Rectangle 1"/>
          <p:cNvSpPr>
            <a:spLocks noGrp="1" noRot="1" noChangeAspect="1" noChangeArrowheads="1" noTextEdit="1"/>
          </p:cNvSpPr>
          <p:nvPr>
            <p:ph type="sldImg"/>
          </p:nvPr>
        </p:nvSpPr>
        <p:spPr>
          <a:xfrm>
            <a:off x="382588" y="695325"/>
            <a:ext cx="6091237" cy="3427413"/>
          </a:xfrm>
          <a:solidFill>
            <a:srgbClr val="FFFFFF"/>
          </a:solidFill>
          <a:ln/>
        </p:spPr>
      </p:sp>
      <p:sp>
        <p:nvSpPr>
          <p:cNvPr id="29700" name="Rectangle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it-IT" altLang="it-IT" smtClean="0"/>
              <a:t>Si tratta di una relazione «qualitativa» basata sulla verifica diretta. Il software di geometria dinamica rende  più credibile  e l’animazione la rende ancora più evidente.</a:t>
            </a:r>
          </a:p>
        </p:txBody>
      </p:sp>
    </p:spTree>
    <p:extLst>
      <p:ext uri="{BB962C8B-B14F-4D97-AF65-F5344CB8AC3E}">
        <p14:creationId xmlns:p14="http://schemas.microsoft.com/office/powerpoint/2010/main" val="195744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a:ln/>
        </p:spPr>
      </p:sp>
      <p:sp>
        <p:nvSpPr>
          <p:cNvPr id="35843" name="Segnaposto note 2"/>
          <p:cNvSpPr>
            <a:spLocks noGrp="1"/>
          </p:cNvSpPr>
          <p:nvPr>
            <p:ph type="body" idx="1"/>
          </p:nvPr>
        </p:nvSpPr>
        <p:spPr>
          <a:noFill/>
        </p:spPr>
        <p:txBody>
          <a:bodyPr/>
          <a:lstStyle/>
          <a:p>
            <a:r>
              <a:rPr lang="en-US" altLang="it-IT" b="1" smtClean="0"/>
              <a:t>Oxyrhynchus Papyri</a:t>
            </a:r>
            <a:r>
              <a:rPr lang="en-US" altLang="it-IT" smtClean="0"/>
              <a:t> are a group of </a:t>
            </a:r>
            <a:r>
              <a:rPr lang="en-US" altLang="it-IT" smtClean="0">
                <a:hlinkClick r:id="rId3" tooltip="Manuscript"/>
              </a:rPr>
              <a:t>manuscripts</a:t>
            </a:r>
            <a:r>
              <a:rPr lang="en-US" altLang="it-IT" smtClean="0"/>
              <a:t> discovered during the late nineteenth and early twentieth centuries by </a:t>
            </a:r>
            <a:r>
              <a:rPr lang="en-US" altLang="it-IT" smtClean="0">
                <a:hlinkClick r:id="rId4" tooltip="Archaeologist"/>
              </a:rPr>
              <a:t>archaeologists</a:t>
            </a:r>
            <a:r>
              <a:rPr lang="en-US" altLang="it-IT" smtClean="0"/>
              <a:t> including </a:t>
            </a:r>
            <a:r>
              <a:rPr lang="en-US" altLang="it-IT" smtClean="0">
                <a:hlinkClick r:id="rId5" tooltip="Bernard Pyne Grenfell"/>
              </a:rPr>
              <a:t>Bernard Pyne Grenfell</a:t>
            </a:r>
            <a:r>
              <a:rPr lang="en-US" altLang="it-IT" smtClean="0"/>
              <a:t> and </a:t>
            </a:r>
            <a:r>
              <a:rPr lang="en-US" altLang="it-IT" smtClean="0">
                <a:hlinkClick r:id="rId6" tooltip="Arthur Hunt"/>
              </a:rPr>
              <a:t>Arthur Surridge Hunt</a:t>
            </a:r>
            <a:r>
              <a:rPr lang="en-US" altLang="it-IT" smtClean="0"/>
              <a:t> at an ancient rubbish dump near </a:t>
            </a:r>
            <a:r>
              <a:rPr lang="en-US" altLang="it-IT" smtClean="0">
                <a:hlinkClick r:id="rId7" tooltip="Oxyrhynchus"/>
              </a:rPr>
              <a:t>Oxyrhynchus</a:t>
            </a:r>
            <a:r>
              <a:rPr lang="en-US" altLang="it-IT" smtClean="0"/>
              <a:t> in </a:t>
            </a:r>
            <a:r>
              <a:rPr lang="en-US" altLang="it-IT" smtClean="0">
                <a:hlinkClick r:id="rId8" tooltip="Egypt"/>
              </a:rPr>
              <a:t>Egypt</a:t>
            </a:r>
            <a:r>
              <a:rPr lang="en-US" altLang="it-IT" smtClean="0"/>
              <a:t> ( WikiMiniAtlas</a:t>
            </a:r>
          </a:p>
          <a:p>
            <a:r>
              <a:rPr lang="en-US" altLang="it-IT" smtClean="0">
                <a:hlinkClick r:id="rId9"/>
              </a:rPr>
              <a:t>28°32′N 30°40′E﻿ / ﻿28.533°N 30.667°E﻿ / 28.533; 30.667</a:t>
            </a:r>
            <a:r>
              <a:rPr lang="en-US" altLang="it-IT" smtClean="0"/>
              <a:t>, modern el-Bahnasa). The manuscripts date from the 1st to the 6th century AD. They include thousands of </a:t>
            </a:r>
            <a:r>
              <a:rPr lang="en-US" altLang="it-IT" smtClean="0">
                <a:hlinkClick r:id="rId10" tooltip="Greek language"/>
              </a:rPr>
              <a:t>Greek</a:t>
            </a:r>
            <a:r>
              <a:rPr lang="en-US" altLang="it-IT" smtClean="0"/>
              <a:t> and </a:t>
            </a:r>
            <a:r>
              <a:rPr lang="en-US" altLang="it-IT" smtClean="0">
                <a:hlinkClick r:id="rId11" tooltip="Latin"/>
              </a:rPr>
              <a:t>Latin</a:t>
            </a:r>
            <a:r>
              <a:rPr lang="en-US" altLang="it-IT" smtClean="0"/>
              <a:t> documents, letters and literary works. They also include a few </a:t>
            </a:r>
            <a:r>
              <a:rPr lang="en-US" altLang="it-IT" smtClean="0">
                <a:hlinkClick r:id="rId12" tooltip="Vellum"/>
              </a:rPr>
              <a:t>vellum</a:t>
            </a:r>
            <a:r>
              <a:rPr lang="en-US" altLang="it-IT" smtClean="0"/>
              <a:t> manuscripts, and more recent </a:t>
            </a:r>
            <a:r>
              <a:rPr lang="en-US" altLang="it-IT" smtClean="0">
                <a:hlinkClick r:id="rId13" tooltip="Arabic language"/>
              </a:rPr>
              <a:t>Arabic</a:t>
            </a:r>
            <a:r>
              <a:rPr lang="en-US" altLang="it-IT" smtClean="0"/>
              <a:t> manuscripts on </a:t>
            </a:r>
            <a:r>
              <a:rPr lang="en-US" altLang="it-IT" smtClean="0">
                <a:hlinkClick r:id="rId14" tooltip="Paper"/>
              </a:rPr>
              <a:t>paper</a:t>
            </a:r>
            <a:r>
              <a:rPr lang="en-US" altLang="it-IT" smtClean="0"/>
              <a:t> (for example, the medieval P. Oxy. VI 1006).</a:t>
            </a:r>
          </a:p>
          <a:p>
            <a:r>
              <a:rPr lang="en-US" altLang="it-IT" smtClean="0"/>
              <a:t>The Oxyrhynchus Papyri are currently housed in many institutions all over the world. A substantial number are housed in the </a:t>
            </a:r>
            <a:r>
              <a:rPr lang="en-US" altLang="it-IT" smtClean="0">
                <a:hlinkClick r:id="rId15" tooltip="Ashmolean Museum"/>
              </a:rPr>
              <a:t>Ashmolean Museum</a:t>
            </a:r>
            <a:r>
              <a:rPr lang="en-US" altLang="it-IT" smtClean="0"/>
              <a:t> at </a:t>
            </a:r>
            <a:r>
              <a:rPr lang="en-US" altLang="it-IT" smtClean="0">
                <a:hlinkClick r:id="rId16" tooltip="Oxford University"/>
              </a:rPr>
              <a:t>Oxford University</a:t>
            </a:r>
            <a:r>
              <a:rPr lang="en-US" altLang="it-IT" smtClean="0"/>
              <a:t>.</a:t>
            </a:r>
          </a:p>
          <a:p>
            <a:r>
              <a:rPr lang="en-US" altLang="it-IT" smtClean="0"/>
              <a:t>Although the initial hope of finding many of the lost literary works of antiquity at Oxyrhynchus was not realized, many important Greek texts were found at the site. These include poems of </a:t>
            </a:r>
            <a:r>
              <a:rPr lang="en-US" altLang="it-IT" smtClean="0">
                <a:hlinkClick r:id="rId17" tooltip="Pindar"/>
              </a:rPr>
              <a:t>Pindar</a:t>
            </a:r>
            <a:r>
              <a:rPr lang="en-US" altLang="it-IT" smtClean="0"/>
              <a:t>, fragments of </a:t>
            </a:r>
            <a:r>
              <a:rPr lang="en-US" altLang="it-IT" smtClean="0">
                <a:hlinkClick r:id="rId18" tooltip="Sappho"/>
              </a:rPr>
              <a:t>Sappho</a:t>
            </a:r>
            <a:r>
              <a:rPr lang="en-US" altLang="it-IT" smtClean="0"/>
              <a:t> and </a:t>
            </a:r>
            <a:r>
              <a:rPr lang="en-US" altLang="it-IT" smtClean="0">
                <a:hlinkClick r:id="rId19" tooltip="Alcaeus of Mytilene"/>
              </a:rPr>
              <a:t>Alcaeus</a:t>
            </a:r>
            <a:r>
              <a:rPr lang="en-US" altLang="it-IT" smtClean="0"/>
              <a:t>, along with larger pieces of </a:t>
            </a:r>
            <a:r>
              <a:rPr lang="en-US" altLang="it-IT" smtClean="0">
                <a:hlinkClick r:id="rId20" tooltip="Alcman"/>
              </a:rPr>
              <a:t>Alcman</a:t>
            </a:r>
            <a:r>
              <a:rPr lang="en-US" altLang="it-IT" smtClean="0"/>
              <a:t>, </a:t>
            </a:r>
            <a:r>
              <a:rPr lang="en-US" altLang="it-IT" smtClean="0">
                <a:hlinkClick r:id="rId21" tooltip="Ibycus"/>
              </a:rPr>
              <a:t>Ibycus</a:t>
            </a:r>
            <a:r>
              <a:rPr lang="en-US" altLang="it-IT" smtClean="0"/>
              <a:t>, and </a:t>
            </a:r>
            <a:r>
              <a:rPr lang="en-US" altLang="it-IT" smtClean="0">
                <a:hlinkClick r:id="rId22" tooltip="Corinna"/>
              </a:rPr>
              <a:t>Corinna</a:t>
            </a:r>
            <a:r>
              <a:rPr lang="en-US" altLang="it-IT" smtClean="0"/>
              <a:t>.</a:t>
            </a:r>
          </a:p>
          <a:p>
            <a:r>
              <a:rPr lang="en-US" altLang="it-IT" smtClean="0"/>
              <a:t>There were also extensive remains of the </a:t>
            </a:r>
            <a:r>
              <a:rPr lang="en-US" altLang="it-IT" i="1" smtClean="0"/>
              <a:t>Hypsipyle</a:t>
            </a:r>
            <a:r>
              <a:rPr lang="en-US" altLang="it-IT" smtClean="0"/>
              <a:t> of </a:t>
            </a:r>
            <a:r>
              <a:rPr lang="en-US" altLang="it-IT" smtClean="0">
                <a:hlinkClick r:id="rId23" tooltip="Euripides"/>
              </a:rPr>
              <a:t>Euripides</a:t>
            </a:r>
            <a:r>
              <a:rPr lang="en-US" altLang="it-IT" smtClean="0"/>
              <a:t>, fragments of the comedies of </a:t>
            </a:r>
            <a:r>
              <a:rPr lang="en-US" altLang="it-IT" smtClean="0">
                <a:hlinkClick r:id="rId24" tooltip="Menander"/>
              </a:rPr>
              <a:t>Menander</a:t>
            </a:r>
            <a:r>
              <a:rPr lang="en-US" altLang="it-IT" smtClean="0"/>
              <a:t>, and a large part of the </a:t>
            </a:r>
            <a:r>
              <a:rPr lang="en-US" altLang="it-IT" i="1" smtClean="0">
                <a:hlinkClick r:id="rId25" tooltip="Ichneutae"/>
              </a:rPr>
              <a:t>Ichneutae</a:t>
            </a:r>
            <a:r>
              <a:rPr lang="en-US" altLang="it-IT" smtClean="0"/>
              <a:t> of </a:t>
            </a:r>
            <a:r>
              <a:rPr lang="en-US" altLang="it-IT" smtClean="0">
                <a:hlinkClick r:id="rId26" tooltip="Sophocles"/>
              </a:rPr>
              <a:t>Sophocles</a:t>
            </a:r>
            <a:r>
              <a:rPr lang="en-US" altLang="it-IT" smtClean="0"/>
              <a:t>.</a:t>
            </a:r>
            <a:r>
              <a:rPr lang="en-US" altLang="it-IT" baseline="30000" smtClean="0">
                <a:hlinkClick r:id="rId27"/>
              </a:rPr>
              <a:t>[1]</a:t>
            </a:r>
            <a:r>
              <a:rPr lang="en-US" altLang="it-IT" smtClean="0"/>
              <a:t> Also found were the oldest and most complete diagrams from </a:t>
            </a:r>
            <a:r>
              <a:rPr lang="en-US" altLang="it-IT" smtClean="0">
                <a:hlinkClick r:id="rId28" tooltip="Euclid"/>
              </a:rPr>
              <a:t>Euclid</a:t>
            </a:r>
            <a:r>
              <a:rPr lang="en-US" altLang="it-IT" smtClean="0"/>
              <a:t>'s </a:t>
            </a:r>
            <a:r>
              <a:rPr lang="en-US" altLang="it-IT" i="1" smtClean="0">
                <a:hlinkClick r:id="rId29" tooltip="Euclid's Elements"/>
              </a:rPr>
              <a:t>Elements</a:t>
            </a:r>
            <a:r>
              <a:rPr lang="en-US" altLang="it-IT" smtClean="0"/>
              <a:t>. Fragments of </a:t>
            </a:r>
            <a:r>
              <a:rPr lang="en-US" altLang="it-IT" smtClean="0">
                <a:hlinkClick r:id="rId28" tooltip="Euclid"/>
              </a:rPr>
              <a:t>Euclid</a:t>
            </a:r>
            <a:r>
              <a:rPr lang="en-US" altLang="it-IT" smtClean="0"/>
              <a:t> discovered lead to a re-evaluation of the accuracy of ancient sources for </a:t>
            </a:r>
            <a:r>
              <a:rPr lang="en-US" altLang="it-IT" i="1" smtClean="0"/>
              <a:t>The Elements</a:t>
            </a:r>
            <a:r>
              <a:rPr lang="en-US" altLang="it-IT" smtClean="0"/>
              <a:t>, revealing that the version of </a:t>
            </a:r>
            <a:r>
              <a:rPr lang="en-US" altLang="it-IT" smtClean="0">
                <a:hlinkClick r:id="rId30" tooltip="Theon of Alexandria"/>
              </a:rPr>
              <a:t>Theon of Alexandria</a:t>
            </a:r>
            <a:r>
              <a:rPr lang="en-US" altLang="it-IT" smtClean="0"/>
              <a:t> has more authority than previously believed; according to </a:t>
            </a:r>
            <a:r>
              <a:rPr lang="en-US" altLang="it-IT" smtClean="0">
                <a:hlinkClick r:id="rId31" tooltip="Thomas Little Heath"/>
              </a:rPr>
              <a:t>Thomas Little Heath</a:t>
            </a:r>
            <a:r>
              <a:rPr lang="en-US" altLang="it-IT" smtClean="0"/>
              <a:t>.</a:t>
            </a:r>
          </a:p>
          <a:p>
            <a:endParaRPr lang="it-IT" altLang="it-IT" smtClean="0"/>
          </a:p>
        </p:txBody>
      </p:sp>
      <p:sp>
        <p:nvSpPr>
          <p:cNvPr id="35844" name="Segnaposto numero diapositiva 3"/>
          <p:cNvSpPr>
            <a:spLocks noGrp="1"/>
          </p:cNvSpPr>
          <p:nvPr>
            <p:ph type="sldNum" sz="quarter" idx="5"/>
          </p:nvPr>
        </p:nvSpPr>
        <p:spPr>
          <a:noFill/>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7CD8FC48-1C5F-4250-9C30-6FC4DA7AB115}" type="slidenum">
              <a:rPr lang="it-IT" altLang="it-IT" smtClean="0">
                <a:latin typeface="Arial" panose="020B0604020202020204" pitchFamily="34" charset="0"/>
              </a:rPr>
              <a:pPr/>
              <a:t>18</a:t>
            </a:fld>
            <a:endParaRPr lang="it-IT" altLang="it-IT" smtClean="0">
              <a:latin typeface="Arial" panose="020B0604020202020204" pitchFamily="34" charset="0"/>
            </a:endParaRPr>
          </a:p>
        </p:txBody>
      </p:sp>
    </p:spTree>
    <p:extLst>
      <p:ext uri="{BB962C8B-B14F-4D97-AF65-F5344CB8AC3E}">
        <p14:creationId xmlns:p14="http://schemas.microsoft.com/office/powerpoint/2010/main" val="3971182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egnaposto immagine diapositiva 1"/>
          <p:cNvSpPr>
            <a:spLocks noGrp="1" noRot="1" noChangeAspect="1" noTextEdit="1"/>
          </p:cNvSpPr>
          <p:nvPr>
            <p:ph type="sldImg"/>
          </p:nvPr>
        </p:nvSpPr>
        <p:spPr>
          <a:ln/>
        </p:spPr>
      </p:sp>
      <p:sp>
        <p:nvSpPr>
          <p:cNvPr id="37891" name="Segnaposto note 2"/>
          <p:cNvSpPr>
            <a:spLocks noGrp="1"/>
          </p:cNvSpPr>
          <p:nvPr>
            <p:ph type="body" idx="1"/>
          </p:nvPr>
        </p:nvSpPr>
        <p:spPr>
          <a:noFill/>
        </p:spPr>
        <p:txBody>
          <a:bodyPr/>
          <a:lstStyle/>
          <a:p>
            <a:r>
              <a:rPr lang="en-US" altLang="it-IT" b="1" smtClean="0"/>
              <a:t>Oxyrhynchus Papyri</a:t>
            </a:r>
            <a:r>
              <a:rPr lang="en-US" altLang="it-IT" smtClean="0"/>
              <a:t> are a group of </a:t>
            </a:r>
            <a:r>
              <a:rPr lang="en-US" altLang="it-IT" smtClean="0">
                <a:hlinkClick r:id="rId3" tooltip="Manuscript"/>
              </a:rPr>
              <a:t>manuscripts</a:t>
            </a:r>
            <a:r>
              <a:rPr lang="en-US" altLang="it-IT" smtClean="0"/>
              <a:t> discovered during the late nineteenth and early twentieth centuries by </a:t>
            </a:r>
            <a:r>
              <a:rPr lang="en-US" altLang="it-IT" smtClean="0">
                <a:hlinkClick r:id="rId4" tooltip="Archaeologist"/>
              </a:rPr>
              <a:t>archaeologists</a:t>
            </a:r>
            <a:r>
              <a:rPr lang="en-US" altLang="it-IT" smtClean="0"/>
              <a:t> including </a:t>
            </a:r>
            <a:r>
              <a:rPr lang="en-US" altLang="it-IT" smtClean="0">
                <a:hlinkClick r:id="rId5" tooltip="Bernard Pyne Grenfell"/>
              </a:rPr>
              <a:t>Bernard Pyne Grenfell</a:t>
            </a:r>
            <a:r>
              <a:rPr lang="en-US" altLang="it-IT" smtClean="0"/>
              <a:t> and </a:t>
            </a:r>
            <a:r>
              <a:rPr lang="en-US" altLang="it-IT" smtClean="0">
                <a:hlinkClick r:id="rId6" tooltip="Arthur Hunt"/>
              </a:rPr>
              <a:t>Arthur Surridge Hunt</a:t>
            </a:r>
            <a:r>
              <a:rPr lang="en-US" altLang="it-IT" smtClean="0"/>
              <a:t> at an ancient rubbish dump near </a:t>
            </a:r>
            <a:r>
              <a:rPr lang="en-US" altLang="it-IT" smtClean="0">
                <a:hlinkClick r:id="rId7" tooltip="Oxyrhynchus"/>
              </a:rPr>
              <a:t>Oxyrhynchus</a:t>
            </a:r>
            <a:r>
              <a:rPr lang="en-US" altLang="it-IT" smtClean="0"/>
              <a:t> in </a:t>
            </a:r>
            <a:r>
              <a:rPr lang="en-US" altLang="it-IT" smtClean="0">
                <a:hlinkClick r:id="rId8" tooltip="Egypt"/>
              </a:rPr>
              <a:t>Egypt</a:t>
            </a:r>
            <a:r>
              <a:rPr lang="en-US" altLang="it-IT" smtClean="0"/>
              <a:t> ( WikiMiniAtlas</a:t>
            </a:r>
          </a:p>
          <a:p>
            <a:r>
              <a:rPr lang="en-US" altLang="it-IT" smtClean="0">
                <a:hlinkClick r:id="rId9"/>
              </a:rPr>
              <a:t>28°32′N 30°40′E﻿ / ﻿28.533°N 30.667°E﻿ / 28.533; 30.667</a:t>
            </a:r>
            <a:r>
              <a:rPr lang="en-US" altLang="it-IT" smtClean="0"/>
              <a:t>, modern el-Bahnasa). The manuscripts date from the 1st to the 6th century AD. They include thousands of </a:t>
            </a:r>
            <a:r>
              <a:rPr lang="en-US" altLang="it-IT" smtClean="0">
                <a:hlinkClick r:id="rId10" tooltip="Greek language"/>
              </a:rPr>
              <a:t>Greek</a:t>
            </a:r>
            <a:r>
              <a:rPr lang="en-US" altLang="it-IT" smtClean="0"/>
              <a:t> and </a:t>
            </a:r>
            <a:r>
              <a:rPr lang="en-US" altLang="it-IT" smtClean="0">
                <a:hlinkClick r:id="rId11" tooltip="Latin"/>
              </a:rPr>
              <a:t>Latin</a:t>
            </a:r>
            <a:r>
              <a:rPr lang="en-US" altLang="it-IT" smtClean="0"/>
              <a:t> documents, letters and literary works. They also include a few </a:t>
            </a:r>
            <a:r>
              <a:rPr lang="en-US" altLang="it-IT" smtClean="0">
                <a:hlinkClick r:id="rId12" tooltip="Vellum"/>
              </a:rPr>
              <a:t>vellum</a:t>
            </a:r>
            <a:r>
              <a:rPr lang="en-US" altLang="it-IT" smtClean="0"/>
              <a:t> manuscripts, and more recent </a:t>
            </a:r>
            <a:r>
              <a:rPr lang="en-US" altLang="it-IT" smtClean="0">
                <a:hlinkClick r:id="rId13" tooltip="Arabic language"/>
              </a:rPr>
              <a:t>Arabic</a:t>
            </a:r>
            <a:r>
              <a:rPr lang="en-US" altLang="it-IT" smtClean="0"/>
              <a:t> manuscripts on </a:t>
            </a:r>
            <a:r>
              <a:rPr lang="en-US" altLang="it-IT" smtClean="0">
                <a:hlinkClick r:id="rId14" tooltip="Paper"/>
              </a:rPr>
              <a:t>paper</a:t>
            </a:r>
            <a:r>
              <a:rPr lang="en-US" altLang="it-IT" smtClean="0"/>
              <a:t> (for example, the medieval P. Oxy. VI 1006).</a:t>
            </a:r>
          </a:p>
          <a:p>
            <a:r>
              <a:rPr lang="en-US" altLang="it-IT" smtClean="0"/>
              <a:t>The Oxyrhynchus Papyri are currently housed in many institutions all over the world. A substantial number are housed in the </a:t>
            </a:r>
            <a:r>
              <a:rPr lang="en-US" altLang="it-IT" smtClean="0">
                <a:hlinkClick r:id="rId15" tooltip="Ashmolean Museum"/>
              </a:rPr>
              <a:t>Ashmolean Museum</a:t>
            </a:r>
            <a:r>
              <a:rPr lang="en-US" altLang="it-IT" smtClean="0"/>
              <a:t> at </a:t>
            </a:r>
            <a:r>
              <a:rPr lang="en-US" altLang="it-IT" smtClean="0">
                <a:hlinkClick r:id="rId16" tooltip="Oxford University"/>
              </a:rPr>
              <a:t>Oxford University</a:t>
            </a:r>
            <a:r>
              <a:rPr lang="en-US" altLang="it-IT" smtClean="0"/>
              <a:t>.</a:t>
            </a:r>
          </a:p>
          <a:p>
            <a:r>
              <a:rPr lang="en-US" altLang="it-IT" smtClean="0"/>
              <a:t>Although the initial hope of finding many of the lost literary works of antiquity at Oxyrhynchus was not realized, many important Greek texts were found at the site. These include poems of </a:t>
            </a:r>
            <a:r>
              <a:rPr lang="en-US" altLang="it-IT" smtClean="0">
                <a:hlinkClick r:id="rId17" tooltip="Pindar"/>
              </a:rPr>
              <a:t>Pindar</a:t>
            </a:r>
            <a:r>
              <a:rPr lang="en-US" altLang="it-IT" smtClean="0"/>
              <a:t>, fragments of </a:t>
            </a:r>
            <a:r>
              <a:rPr lang="en-US" altLang="it-IT" smtClean="0">
                <a:hlinkClick r:id="rId18" tooltip="Sappho"/>
              </a:rPr>
              <a:t>Sappho</a:t>
            </a:r>
            <a:r>
              <a:rPr lang="en-US" altLang="it-IT" smtClean="0"/>
              <a:t> and </a:t>
            </a:r>
            <a:r>
              <a:rPr lang="en-US" altLang="it-IT" smtClean="0">
                <a:hlinkClick r:id="rId19" tooltip="Alcaeus of Mytilene"/>
              </a:rPr>
              <a:t>Alcaeus</a:t>
            </a:r>
            <a:r>
              <a:rPr lang="en-US" altLang="it-IT" smtClean="0"/>
              <a:t>, along with larger pieces of </a:t>
            </a:r>
            <a:r>
              <a:rPr lang="en-US" altLang="it-IT" smtClean="0">
                <a:hlinkClick r:id="rId20" tooltip="Alcman"/>
              </a:rPr>
              <a:t>Alcman</a:t>
            </a:r>
            <a:r>
              <a:rPr lang="en-US" altLang="it-IT" smtClean="0"/>
              <a:t>, </a:t>
            </a:r>
            <a:r>
              <a:rPr lang="en-US" altLang="it-IT" smtClean="0">
                <a:hlinkClick r:id="rId21" tooltip="Ibycus"/>
              </a:rPr>
              <a:t>Ibycus</a:t>
            </a:r>
            <a:r>
              <a:rPr lang="en-US" altLang="it-IT" smtClean="0"/>
              <a:t>, and </a:t>
            </a:r>
            <a:r>
              <a:rPr lang="en-US" altLang="it-IT" smtClean="0">
                <a:hlinkClick r:id="rId22" tooltip="Corinna"/>
              </a:rPr>
              <a:t>Corinna</a:t>
            </a:r>
            <a:r>
              <a:rPr lang="en-US" altLang="it-IT" smtClean="0"/>
              <a:t>.</a:t>
            </a:r>
          </a:p>
          <a:p>
            <a:r>
              <a:rPr lang="en-US" altLang="it-IT" smtClean="0"/>
              <a:t>There were also extensive remains of the </a:t>
            </a:r>
            <a:r>
              <a:rPr lang="en-US" altLang="it-IT" i="1" smtClean="0"/>
              <a:t>Hypsipyle</a:t>
            </a:r>
            <a:r>
              <a:rPr lang="en-US" altLang="it-IT" smtClean="0"/>
              <a:t> of </a:t>
            </a:r>
            <a:r>
              <a:rPr lang="en-US" altLang="it-IT" smtClean="0">
                <a:hlinkClick r:id="rId23" tooltip="Euripides"/>
              </a:rPr>
              <a:t>Euripides</a:t>
            </a:r>
            <a:r>
              <a:rPr lang="en-US" altLang="it-IT" smtClean="0"/>
              <a:t>, fragments of the comedies of </a:t>
            </a:r>
            <a:r>
              <a:rPr lang="en-US" altLang="it-IT" smtClean="0">
                <a:hlinkClick r:id="rId24" tooltip="Menander"/>
              </a:rPr>
              <a:t>Menander</a:t>
            </a:r>
            <a:r>
              <a:rPr lang="en-US" altLang="it-IT" smtClean="0"/>
              <a:t>, and a large part of the </a:t>
            </a:r>
            <a:r>
              <a:rPr lang="en-US" altLang="it-IT" i="1" smtClean="0">
                <a:hlinkClick r:id="rId25" tooltip="Ichneutae"/>
              </a:rPr>
              <a:t>Ichneutae</a:t>
            </a:r>
            <a:r>
              <a:rPr lang="en-US" altLang="it-IT" smtClean="0"/>
              <a:t> of </a:t>
            </a:r>
            <a:r>
              <a:rPr lang="en-US" altLang="it-IT" smtClean="0">
                <a:hlinkClick r:id="rId26" tooltip="Sophocles"/>
              </a:rPr>
              <a:t>Sophocles</a:t>
            </a:r>
            <a:r>
              <a:rPr lang="en-US" altLang="it-IT" smtClean="0"/>
              <a:t>.</a:t>
            </a:r>
            <a:r>
              <a:rPr lang="en-US" altLang="it-IT" baseline="30000" smtClean="0">
                <a:hlinkClick r:id="rId27"/>
              </a:rPr>
              <a:t>[1]</a:t>
            </a:r>
            <a:r>
              <a:rPr lang="en-US" altLang="it-IT" smtClean="0"/>
              <a:t> Also found were the oldest and most complete diagrams from </a:t>
            </a:r>
            <a:r>
              <a:rPr lang="en-US" altLang="it-IT" smtClean="0">
                <a:hlinkClick r:id="rId28" tooltip="Euclid"/>
              </a:rPr>
              <a:t>Euclid</a:t>
            </a:r>
            <a:r>
              <a:rPr lang="en-US" altLang="it-IT" smtClean="0"/>
              <a:t>'s </a:t>
            </a:r>
            <a:r>
              <a:rPr lang="en-US" altLang="it-IT" i="1" smtClean="0">
                <a:hlinkClick r:id="rId29" tooltip="Euclid's Elements"/>
              </a:rPr>
              <a:t>Elements</a:t>
            </a:r>
            <a:r>
              <a:rPr lang="en-US" altLang="it-IT" smtClean="0"/>
              <a:t>. Fragments of </a:t>
            </a:r>
            <a:r>
              <a:rPr lang="en-US" altLang="it-IT" smtClean="0">
                <a:hlinkClick r:id="rId28" tooltip="Euclid"/>
              </a:rPr>
              <a:t>Euclid</a:t>
            </a:r>
            <a:r>
              <a:rPr lang="en-US" altLang="it-IT" smtClean="0"/>
              <a:t> discovered lead to a re-evaluation of the accuracy of ancient sources for </a:t>
            </a:r>
            <a:r>
              <a:rPr lang="en-US" altLang="it-IT" i="1" smtClean="0"/>
              <a:t>The Elements</a:t>
            </a:r>
            <a:r>
              <a:rPr lang="en-US" altLang="it-IT" smtClean="0"/>
              <a:t>, revealing that the version of </a:t>
            </a:r>
            <a:r>
              <a:rPr lang="en-US" altLang="it-IT" smtClean="0">
                <a:hlinkClick r:id="rId30" tooltip="Theon of Alexandria"/>
              </a:rPr>
              <a:t>Theon of Alexandria</a:t>
            </a:r>
            <a:r>
              <a:rPr lang="en-US" altLang="it-IT" smtClean="0"/>
              <a:t> has more authority than previously believed; according to </a:t>
            </a:r>
            <a:r>
              <a:rPr lang="en-US" altLang="it-IT" smtClean="0">
                <a:hlinkClick r:id="rId31" tooltip="Thomas Little Heath"/>
              </a:rPr>
              <a:t>Thomas Little Heath</a:t>
            </a:r>
            <a:r>
              <a:rPr lang="en-US" altLang="it-IT" smtClean="0"/>
              <a:t>.</a:t>
            </a:r>
          </a:p>
          <a:p>
            <a:endParaRPr lang="it-IT" altLang="it-IT" smtClean="0"/>
          </a:p>
        </p:txBody>
      </p:sp>
      <p:sp>
        <p:nvSpPr>
          <p:cNvPr id="37892" name="Segnaposto numero diapositiva 3"/>
          <p:cNvSpPr>
            <a:spLocks noGrp="1"/>
          </p:cNvSpPr>
          <p:nvPr>
            <p:ph type="sldNum" sz="quarter" idx="5"/>
          </p:nvPr>
        </p:nvSpPr>
        <p:spPr>
          <a:noFill/>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37D3A77E-3B75-4F61-9FA3-2ECFC4D15F4B}" type="slidenum">
              <a:rPr lang="it-IT" altLang="it-IT" smtClean="0">
                <a:latin typeface="Arial" panose="020B0604020202020204" pitchFamily="34" charset="0"/>
              </a:rPr>
              <a:pPr/>
              <a:t>19</a:t>
            </a:fld>
            <a:endParaRPr lang="it-IT" altLang="it-IT" smtClean="0">
              <a:latin typeface="Arial" panose="020B0604020202020204" pitchFamily="34" charset="0"/>
            </a:endParaRPr>
          </a:p>
        </p:txBody>
      </p:sp>
    </p:spTree>
    <p:extLst>
      <p:ext uri="{BB962C8B-B14F-4D97-AF65-F5344CB8AC3E}">
        <p14:creationId xmlns:p14="http://schemas.microsoft.com/office/powerpoint/2010/main" val="3433865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egnaposto immagine diapositiva 1"/>
          <p:cNvSpPr>
            <a:spLocks noGrp="1" noRot="1" noChangeAspect="1" noTextEdit="1"/>
          </p:cNvSpPr>
          <p:nvPr>
            <p:ph type="sldImg"/>
          </p:nvPr>
        </p:nvSpPr>
        <p:spPr>
          <a:ln/>
        </p:spPr>
      </p:sp>
      <p:sp>
        <p:nvSpPr>
          <p:cNvPr id="31747" name="Segnaposto note 2"/>
          <p:cNvSpPr>
            <a:spLocks noGrp="1"/>
          </p:cNvSpPr>
          <p:nvPr>
            <p:ph type="body" idx="1"/>
          </p:nvPr>
        </p:nvSpPr>
        <p:spPr>
          <a:noFill/>
        </p:spPr>
        <p:txBody>
          <a:bodyPr/>
          <a:lstStyle/>
          <a:p>
            <a:r>
              <a:rPr lang="en-US" altLang="it-IT" b="1" smtClean="0"/>
              <a:t>Oxyrhynchus Papyri</a:t>
            </a:r>
            <a:r>
              <a:rPr lang="en-US" altLang="it-IT" smtClean="0"/>
              <a:t> are a group of </a:t>
            </a:r>
            <a:r>
              <a:rPr lang="en-US" altLang="it-IT" smtClean="0">
                <a:hlinkClick r:id="rId3" tooltip="Manuscript"/>
              </a:rPr>
              <a:t>manuscripts</a:t>
            </a:r>
            <a:r>
              <a:rPr lang="en-US" altLang="it-IT" smtClean="0"/>
              <a:t> discovered during the late nineteenth and early twentieth centuries by </a:t>
            </a:r>
            <a:r>
              <a:rPr lang="en-US" altLang="it-IT" smtClean="0">
                <a:hlinkClick r:id="rId4" tooltip="Archaeologist"/>
              </a:rPr>
              <a:t>archaeologists</a:t>
            </a:r>
            <a:r>
              <a:rPr lang="en-US" altLang="it-IT" smtClean="0"/>
              <a:t> including </a:t>
            </a:r>
            <a:r>
              <a:rPr lang="en-US" altLang="it-IT" smtClean="0">
                <a:hlinkClick r:id="rId5" tooltip="Bernard Pyne Grenfell"/>
              </a:rPr>
              <a:t>Bernard Pyne Grenfell</a:t>
            </a:r>
            <a:r>
              <a:rPr lang="en-US" altLang="it-IT" smtClean="0"/>
              <a:t> and </a:t>
            </a:r>
            <a:r>
              <a:rPr lang="en-US" altLang="it-IT" smtClean="0">
                <a:hlinkClick r:id="rId6" tooltip="Arthur Hunt"/>
              </a:rPr>
              <a:t>Arthur Surridge Hunt</a:t>
            </a:r>
            <a:r>
              <a:rPr lang="en-US" altLang="it-IT" smtClean="0"/>
              <a:t> at an ancient rubbish dump near </a:t>
            </a:r>
            <a:r>
              <a:rPr lang="en-US" altLang="it-IT" smtClean="0">
                <a:hlinkClick r:id="rId7" tooltip="Oxyrhynchus"/>
              </a:rPr>
              <a:t>Oxyrhynchus</a:t>
            </a:r>
            <a:r>
              <a:rPr lang="en-US" altLang="it-IT" smtClean="0"/>
              <a:t> in </a:t>
            </a:r>
            <a:r>
              <a:rPr lang="en-US" altLang="it-IT" smtClean="0">
                <a:hlinkClick r:id="rId8" tooltip="Egypt"/>
              </a:rPr>
              <a:t>Egypt</a:t>
            </a:r>
            <a:r>
              <a:rPr lang="en-US" altLang="it-IT" smtClean="0"/>
              <a:t> ( WikiMiniAtlas</a:t>
            </a:r>
          </a:p>
          <a:p>
            <a:r>
              <a:rPr lang="en-US" altLang="it-IT" smtClean="0">
                <a:hlinkClick r:id="rId9"/>
              </a:rPr>
              <a:t>28°32′N 30°40′E﻿ / ﻿28.533°N 30.667°E﻿ / 28.533; 30.667</a:t>
            </a:r>
            <a:r>
              <a:rPr lang="en-US" altLang="it-IT" smtClean="0"/>
              <a:t>, modern el-Bahnasa). The manuscripts date from the 1st to the 6th century AD. They include thousands of </a:t>
            </a:r>
            <a:r>
              <a:rPr lang="en-US" altLang="it-IT" smtClean="0">
                <a:hlinkClick r:id="rId10" tooltip="Greek language"/>
              </a:rPr>
              <a:t>Greek</a:t>
            </a:r>
            <a:r>
              <a:rPr lang="en-US" altLang="it-IT" smtClean="0"/>
              <a:t> and </a:t>
            </a:r>
            <a:r>
              <a:rPr lang="en-US" altLang="it-IT" smtClean="0">
                <a:hlinkClick r:id="rId11" tooltip="Latin"/>
              </a:rPr>
              <a:t>Latin</a:t>
            </a:r>
            <a:r>
              <a:rPr lang="en-US" altLang="it-IT" smtClean="0"/>
              <a:t> documents, letters and literary works. They also include a few </a:t>
            </a:r>
            <a:r>
              <a:rPr lang="en-US" altLang="it-IT" smtClean="0">
                <a:hlinkClick r:id="rId12" tooltip="Vellum"/>
              </a:rPr>
              <a:t>vellum</a:t>
            </a:r>
            <a:r>
              <a:rPr lang="en-US" altLang="it-IT" smtClean="0"/>
              <a:t> manuscripts, and more recent </a:t>
            </a:r>
            <a:r>
              <a:rPr lang="en-US" altLang="it-IT" smtClean="0">
                <a:hlinkClick r:id="rId13" tooltip="Arabic language"/>
              </a:rPr>
              <a:t>Arabic</a:t>
            </a:r>
            <a:r>
              <a:rPr lang="en-US" altLang="it-IT" smtClean="0"/>
              <a:t> manuscripts on </a:t>
            </a:r>
            <a:r>
              <a:rPr lang="en-US" altLang="it-IT" smtClean="0">
                <a:hlinkClick r:id="rId14" tooltip="Paper"/>
              </a:rPr>
              <a:t>paper</a:t>
            </a:r>
            <a:r>
              <a:rPr lang="en-US" altLang="it-IT" smtClean="0"/>
              <a:t> (for example, the medieval P. Oxy. VI 1006).</a:t>
            </a:r>
          </a:p>
          <a:p>
            <a:r>
              <a:rPr lang="en-US" altLang="it-IT" smtClean="0"/>
              <a:t>The Oxyrhynchus Papyri are currently housed in many institutions all over the world. A substantial number are housed in the </a:t>
            </a:r>
            <a:r>
              <a:rPr lang="en-US" altLang="it-IT" smtClean="0">
                <a:hlinkClick r:id="rId15" tooltip="Ashmolean Museum"/>
              </a:rPr>
              <a:t>Ashmolean Museum</a:t>
            </a:r>
            <a:r>
              <a:rPr lang="en-US" altLang="it-IT" smtClean="0"/>
              <a:t> at </a:t>
            </a:r>
            <a:r>
              <a:rPr lang="en-US" altLang="it-IT" smtClean="0">
                <a:hlinkClick r:id="rId16" tooltip="Oxford University"/>
              </a:rPr>
              <a:t>Oxford University</a:t>
            </a:r>
            <a:r>
              <a:rPr lang="en-US" altLang="it-IT" smtClean="0"/>
              <a:t>.</a:t>
            </a:r>
          </a:p>
          <a:p>
            <a:r>
              <a:rPr lang="en-US" altLang="it-IT" smtClean="0"/>
              <a:t>Although the initial hope of finding many of the lost literary works of antiquity at Oxyrhynchus was not realized, many important Greek texts were found at the site. These include poems of </a:t>
            </a:r>
            <a:r>
              <a:rPr lang="en-US" altLang="it-IT" smtClean="0">
                <a:hlinkClick r:id="rId17" tooltip="Pindar"/>
              </a:rPr>
              <a:t>Pindar</a:t>
            </a:r>
            <a:r>
              <a:rPr lang="en-US" altLang="it-IT" smtClean="0"/>
              <a:t>, fragments of </a:t>
            </a:r>
            <a:r>
              <a:rPr lang="en-US" altLang="it-IT" smtClean="0">
                <a:hlinkClick r:id="rId18" tooltip="Sappho"/>
              </a:rPr>
              <a:t>Sappho</a:t>
            </a:r>
            <a:r>
              <a:rPr lang="en-US" altLang="it-IT" smtClean="0"/>
              <a:t> and </a:t>
            </a:r>
            <a:r>
              <a:rPr lang="en-US" altLang="it-IT" smtClean="0">
                <a:hlinkClick r:id="rId19" tooltip="Alcaeus of Mytilene"/>
              </a:rPr>
              <a:t>Alcaeus</a:t>
            </a:r>
            <a:r>
              <a:rPr lang="en-US" altLang="it-IT" smtClean="0"/>
              <a:t>, along with larger pieces of </a:t>
            </a:r>
            <a:r>
              <a:rPr lang="en-US" altLang="it-IT" smtClean="0">
                <a:hlinkClick r:id="rId20" tooltip="Alcman"/>
              </a:rPr>
              <a:t>Alcman</a:t>
            </a:r>
            <a:r>
              <a:rPr lang="en-US" altLang="it-IT" smtClean="0"/>
              <a:t>, </a:t>
            </a:r>
            <a:r>
              <a:rPr lang="en-US" altLang="it-IT" smtClean="0">
                <a:hlinkClick r:id="rId21" tooltip="Ibycus"/>
              </a:rPr>
              <a:t>Ibycus</a:t>
            </a:r>
            <a:r>
              <a:rPr lang="en-US" altLang="it-IT" smtClean="0"/>
              <a:t>, and </a:t>
            </a:r>
            <a:r>
              <a:rPr lang="en-US" altLang="it-IT" smtClean="0">
                <a:hlinkClick r:id="rId22" tooltip="Corinna"/>
              </a:rPr>
              <a:t>Corinna</a:t>
            </a:r>
            <a:r>
              <a:rPr lang="en-US" altLang="it-IT" smtClean="0"/>
              <a:t>.</a:t>
            </a:r>
          </a:p>
          <a:p>
            <a:r>
              <a:rPr lang="en-US" altLang="it-IT" smtClean="0"/>
              <a:t>There were also extensive remains of the </a:t>
            </a:r>
            <a:r>
              <a:rPr lang="en-US" altLang="it-IT" i="1" smtClean="0"/>
              <a:t>Hypsipyle</a:t>
            </a:r>
            <a:r>
              <a:rPr lang="en-US" altLang="it-IT" smtClean="0"/>
              <a:t> of </a:t>
            </a:r>
            <a:r>
              <a:rPr lang="en-US" altLang="it-IT" smtClean="0">
                <a:hlinkClick r:id="rId23" tooltip="Euripides"/>
              </a:rPr>
              <a:t>Euripides</a:t>
            </a:r>
            <a:r>
              <a:rPr lang="en-US" altLang="it-IT" smtClean="0"/>
              <a:t>, fragments of the comedies of </a:t>
            </a:r>
            <a:r>
              <a:rPr lang="en-US" altLang="it-IT" smtClean="0">
                <a:hlinkClick r:id="rId24" tooltip="Menander"/>
              </a:rPr>
              <a:t>Menander</a:t>
            </a:r>
            <a:r>
              <a:rPr lang="en-US" altLang="it-IT" smtClean="0"/>
              <a:t>, and a large part of the </a:t>
            </a:r>
            <a:r>
              <a:rPr lang="en-US" altLang="it-IT" i="1" smtClean="0">
                <a:hlinkClick r:id="rId25" tooltip="Ichneutae"/>
              </a:rPr>
              <a:t>Ichneutae</a:t>
            </a:r>
            <a:r>
              <a:rPr lang="en-US" altLang="it-IT" smtClean="0"/>
              <a:t> of </a:t>
            </a:r>
            <a:r>
              <a:rPr lang="en-US" altLang="it-IT" smtClean="0">
                <a:hlinkClick r:id="rId26" tooltip="Sophocles"/>
              </a:rPr>
              <a:t>Sophocles</a:t>
            </a:r>
            <a:r>
              <a:rPr lang="en-US" altLang="it-IT" smtClean="0"/>
              <a:t>.</a:t>
            </a:r>
            <a:r>
              <a:rPr lang="en-US" altLang="it-IT" baseline="30000" smtClean="0">
                <a:hlinkClick r:id="rId27"/>
              </a:rPr>
              <a:t>[1]</a:t>
            </a:r>
            <a:r>
              <a:rPr lang="en-US" altLang="it-IT" smtClean="0"/>
              <a:t> Also found were the oldest and most complete diagrams from </a:t>
            </a:r>
            <a:r>
              <a:rPr lang="en-US" altLang="it-IT" smtClean="0">
                <a:hlinkClick r:id="rId28" tooltip="Euclid"/>
              </a:rPr>
              <a:t>Euclid</a:t>
            </a:r>
            <a:r>
              <a:rPr lang="en-US" altLang="it-IT" smtClean="0"/>
              <a:t>'s </a:t>
            </a:r>
            <a:r>
              <a:rPr lang="en-US" altLang="it-IT" i="1" smtClean="0">
                <a:hlinkClick r:id="rId29" tooltip="Euclid's Elements"/>
              </a:rPr>
              <a:t>Elements</a:t>
            </a:r>
            <a:r>
              <a:rPr lang="en-US" altLang="it-IT" smtClean="0"/>
              <a:t>. Fragments of </a:t>
            </a:r>
            <a:r>
              <a:rPr lang="en-US" altLang="it-IT" smtClean="0">
                <a:hlinkClick r:id="rId28" tooltip="Euclid"/>
              </a:rPr>
              <a:t>Euclid</a:t>
            </a:r>
            <a:r>
              <a:rPr lang="en-US" altLang="it-IT" smtClean="0"/>
              <a:t> discovered lead to a re-evaluation of the accuracy of ancient sources for </a:t>
            </a:r>
            <a:r>
              <a:rPr lang="en-US" altLang="it-IT" i="1" smtClean="0"/>
              <a:t>The Elements</a:t>
            </a:r>
            <a:r>
              <a:rPr lang="en-US" altLang="it-IT" smtClean="0"/>
              <a:t>, revealing that the version of </a:t>
            </a:r>
            <a:r>
              <a:rPr lang="en-US" altLang="it-IT" smtClean="0">
                <a:hlinkClick r:id="rId30" tooltip="Theon of Alexandria"/>
              </a:rPr>
              <a:t>Theon of Alexandria</a:t>
            </a:r>
            <a:r>
              <a:rPr lang="en-US" altLang="it-IT" smtClean="0"/>
              <a:t> has more authority than previously believed; according to </a:t>
            </a:r>
            <a:r>
              <a:rPr lang="en-US" altLang="it-IT" smtClean="0">
                <a:hlinkClick r:id="rId31" tooltip="Thomas Little Heath"/>
              </a:rPr>
              <a:t>Thomas Little Heath</a:t>
            </a:r>
            <a:r>
              <a:rPr lang="en-US" altLang="it-IT" smtClean="0"/>
              <a:t>.</a:t>
            </a:r>
          </a:p>
          <a:p>
            <a:endParaRPr lang="it-IT" altLang="it-IT" smtClean="0"/>
          </a:p>
        </p:txBody>
      </p:sp>
      <p:sp>
        <p:nvSpPr>
          <p:cNvPr id="31748" name="Segnaposto numero diapositiva 3"/>
          <p:cNvSpPr>
            <a:spLocks noGrp="1"/>
          </p:cNvSpPr>
          <p:nvPr>
            <p:ph type="sldNum" sz="quarter" idx="5"/>
          </p:nvPr>
        </p:nvSpPr>
        <p:spPr>
          <a:noFill/>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8E3D8281-D69F-4D4A-B53F-A16D2BE8A3E3}" type="slidenum">
              <a:rPr lang="it-IT" altLang="it-IT" smtClean="0">
                <a:latin typeface="Arial" panose="020B0604020202020204" pitchFamily="34" charset="0"/>
              </a:rPr>
              <a:pPr/>
              <a:t>20</a:t>
            </a:fld>
            <a:endParaRPr lang="it-IT" altLang="it-IT" smtClean="0">
              <a:latin typeface="Arial" panose="020B0604020202020204" pitchFamily="34" charset="0"/>
            </a:endParaRPr>
          </a:p>
        </p:txBody>
      </p:sp>
    </p:spTree>
    <p:extLst>
      <p:ext uri="{BB962C8B-B14F-4D97-AF65-F5344CB8AC3E}">
        <p14:creationId xmlns:p14="http://schemas.microsoft.com/office/powerpoint/2010/main" val="126668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F753795-7C07-40C5-B26D-1AA12E0BC592}" type="datetimeFigureOut">
              <a:rPr lang="it-IT" smtClean="0"/>
              <a:t>22/07/2018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1715666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F753795-7C07-40C5-B26D-1AA12E0BC592}" type="datetimeFigureOut">
              <a:rPr lang="it-IT" smtClean="0"/>
              <a:t>22/07/2018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2743432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F753795-7C07-40C5-B26D-1AA12E0BC592}" type="datetimeFigureOut">
              <a:rPr lang="it-IT" smtClean="0"/>
              <a:t>22/07/2018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864211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08641" y="273629"/>
            <a:ext cx="10968960" cy="1143480"/>
          </a:xfrm>
        </p:spPr>
        <p:txBody>
          <a:bodyPr/>
          <a:lstStyle/>
          <a:p>
            <a:r>
              <a:rPr lang="it-IT" smtClean="0"/>
              <a:t>Fare clic per modificare lo stile del titolo</a:t>
            </a:r>
            <a:endParaRPr lang="it-IT"/>
          </a:p>
        </p:txBody>
      </p:sp>
      <p:sp>
        <p:nvSpPr>
          <p:cNvPr id="3" name="Segnaposto data 2"/>
          <p:cNvSpPr>
            <a:spLocks noGrp="1"/>
          </p:cNvSpPr>
          <p:nvPr>
            <p:ph type="dt" idx="10"/>
          </p:nvPr>
        </p:nvSpPr>
        <p:spPr>
          <a:xfrm>
            <a:off x="609600" y="6246814"/>
            <a:ext cx="2836333" cy="471487"/>
          </a:xfrm>
        </p:spPr>
        <p:txBody>
          <a:bodyPr/>
          <a:lstStyle>
            <a:lvl1pPr>
              <a:defRPr/>
            </a:lvl1pPr>
          </a:lstStyle>
          <a:p>
            <a:pPr>
              <a:defRPr/>
            </a:pPr>
            <a:endParaRPr lang="it-IT" altLang="it-IT"/>
          </a:p>
        </p:txBody>
      </p:sp>
      <p:sp>
        <p:nvSpPr>
          <p:cNvPr id="4" name="Segnaposto piè di pagina 3"/>
          <p:cNvSpPr>
            <a:spLocks noGrp="1"/>
          </p:cNvSpPr>
          <p:nvPr>
            <p:ph type="ftr" idx="11"/>
          </p:nvPr>
        </p:nvSpPr>
        <p:spPr>
          <a:xfrm>
            <a:off x="4169834" y="6246814"/>
            <a:ext cx="3862917" cy="471487"/>
          </a:xfrm>
        </p:spPr>
        <p:txBody>
          <a:bodyPr/>
          <a:lstStyle>
            <a:lvl1pPr>
              <a:defRPr/>
            </a:lvl1pPr>
          </a:lstStyle>
          <a:p>
            <a:pPr>
              <a:defRPr/>
            </a:pPr>
            <a:endParaRPr lang="it-IT" altLang="it-IT"/>
          </a:p>
        </p:txBody>
      </p:sp>
      <p:sp>
        <p:nvSpPr>
          <p:cNvPr id="5" name="Segnaposto numero diapositiva 4"/>
          <p:cNvSpPr>
            <a:spLocks noGrp="1"/>
          </p:cNvSpPr>
          <p:nvPr>
            <p:ph type="sldNum" idx="12"/>
          </p:nvPr>
        </p:nvSpPr>
        <p:spPr>
          <a:xfrm>
            <a:off x="8741833" y="6246814"/>
            <a:ext cx="2838451" cy="471487"/>
          </a:xfrm>
        </p:spPr>
        <p:txBody>
          <a:bodyPr/>
          <a:lstStyle>
            <a:lvl1pPr>
              <a:defRPr/>
            </a:lvl1pPr>
          </a:lstStyle>
          <a:p>
            <a:pPr>
              <a:defRPr/>
            </a:pPr>
            <a:fld id="{E1FE2E3E-DEA0-46E4-94B3-2F7667F958F8}" type="slidenum">
              <a:rPr lang="it-IT" altLang="it-IT"/>
              <a:pPr>
                <a:defRPr/>
              </a:pPr>
              <a:t>‹N›</a:t>
            </a:fld>
            <a:endParaRPr lang="it-IT" altLang="it-IT"/>
          </a:p>
        </p:txBody>
      </p:sp>
    </p:spTree>
    <p:extLst>
      <p:ext uri="{BB962C8B-B14F-4D97-AF65-F5344CB8AC3E}">
        <p14:creationId xmlns:p14="http://schemas.microsoft.com/office/powerpoint/2010/main" val="2095501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cSld name="Titolo, contenuto 2 e testo">
    <p:spTree>
      <p:nvGrpSpPr>
        <p:cNvPr id="1" name=""/>
        <p:cNvGrpSpPr/>
        <p:nvPr/>
      </p:nvGrpSpPr>
      <p:grpSpPr>
        <a:xfrm>
          <a:off x="0" y="0"/>
          <a:ext cx="0" cy="0"/>
          <a:chOff x="0" y="0"/>
          <a:chExt cx="0" cy="0"/>
        </a:xfrm>
      </p:grpSpPr>
      <p:sp>
        <p:nvSpPr>
          <p:cNvPr id="2" name="Titolo 1"/>
          <p:cNvSpPr>
            <a:spLocks noGrp="1"/>
          </p:cNvSpPr>
          <p:nvPr>
            <p:ph type="title"/>
          </p:nvPr>
        </p:nvSpPr>
        <p:spPr>
          <a:xfrm>
            <a:off x="608641" y="273629"/>
            <a:ext cx="10968960" cy="1143480"/>
          </a:xfrm>
        </p:spPr>
        <p:txBody>
          <a:bodyPr/>
          <a:lstStyle/>
          <a:p>
            <a:r>
              <a:rPr lang="it-IT" smtClean="0"/>
              <a:t>Fare clic per modificare lo stile del titolo</a:t>
            </a:r>
            <a:endParaRPr lang="it-IT"/>
          </a:p>
        </p:txBody>
      </p:sp>
      <p:sp>
        <p:nvSpPr>
          <p:cNvPr id="3" name="Segnaposto contenuto 2"/>
          <p:cNvSpPr>
            <a:spLocks noGrp="1"/>
          </p:cNvSpPr>
          <p:nvPr>
            <p:ph sz="quarter" idx="1"/>
          </p:nvPr>
        </p:nvSpPr>
        <p:spPr>
          <a:xfrm>
            <a:off x="608640" y="1604330"/>
            <a:ext cx="5391360" cy="2193351"/>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quarter" idx="2"/>
          </p:nvPr>
        </p:nvSpPr>
        <p:spPr>
          <a:xfrm>
            <a:off x="608640" y="3935934"/>
            <a:ext cx="5391360" cy="219335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half" idx="3"/>
          </p:nvPr>
        </p:nvSpPr>
        <p:spPr>
          <a:xfrm>
            <a:off x="6184321" y="1604330"/>
            <a:ext cx="5393280" cy="452495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data 5"/>
          <p:cNvSpPr>
            <a:spLocks noGrp="1"/>
          </p:cNvSpPr>
          <p:nvPr>
            <p:ph type="dt" idx="10"/>
          </p:nvPr>
        </p:nvSpPr>
        <p:spPr>
          <a:xfrm>
            <a:off x="609600" y="6246814"/>
            <a:ext cx="2836333" cy="471487"/>
          </a:xfrm>
        </p:spPr>
        <p:txBody>
          <a:bodyPr/>
          <a:lstStyle>
            <a:lvl1pPr>
              <a:defRPr/>
            </a:lvl1pPr>
          </a:lstStyle>
          <a:p>
            <a:pPr>
              <a:defRPr/>
            </a:pPr>
            <a:endParaRPr lang="it-IT"/>
          </a:p>
        </p:txBody>
      </p:sp>
      <p:sp>
        <p:nvSpPr>
          <p:cNvPr id="7" name="Segnaposto piè di pagina 6"/>
          <p:cNvSpPr>
            <a:spLocks noGrp="1"/>
          </p:cNvSpPr>
          <p:nvPr>
            <p:ph type="ftr" idx="11"/>
          </p:nvPr>
        </p:nvSpPr>
        <p:spPr>
          <a:xfrm>
            <a:off x="4169834" y="6246814"/>
            <a:ext cx="3862917" cy="471487"/>
          </a:xfrm>
        </p:spPr>
        <p:txBody>
          <a:bodyPr/>
          <a:lstStyle>
            <a:lvl1pPr>
              <a:defRPr/>
            </a:lvl1pPr>
          </a:lstStyle>
          <a:p>
            <a:pPr>
              <a:defRPr/>
            </a:pPr>
            <a:endParaRPr lang="it-IT"/>
          </a:p>
        </p:txBody>
      </p:sp>
      <p:sp>
        <p:nvSpPr>
          <p:cNvPr id="8" name="Segnaposto numero diapositiva 7"/>
          <p:cNvSpPr>
            <a:spLocks noGrp="1"/>
          </p:cNvSpPr>
          <p:nvPr>
            <p:ph type="sldNum" idx="12"/>
          </p:nvPr>
        </p:nvSpPr>
        <p:spPr>
          <a:xfrm>
            <a:off x="8741833" y="6246814"/>
            <a:ext cx="2838451" cy="471487"/>
          </a:xfrm>
        </p:spPr>
        <p:txBody>
          <a:bodyPr/>
          <a:lstStyle>
            <a:lvl1pPr>
              <a:defRPr/>
            </a:lvl1pPr>
          </a:lstStyle>
          <a:p>
            <a:pPr>
              <a:defRPr/>
            </a:pPr>
            <a:fld id="{A36EA7A1-345E-445B-A3C7-66052EB294D3}" type="slidenum">
              <a:rPr lang="it-IT" altLang="it-IT"/>
              <a:pPr>
                <a:defRPr/>
              </a:pPr>
              <a:t>‹N›</a:t>
            </a:fld>
            <a:endParaRPr lang="it-IT" altLang="it-IT"/>
          </a:p>
        </p:txBody>
      </p:sp>
    </p:spTree>
    <p:extLst>
      <p:ext uri="{BB962C8B-B14F-4D97-AF65-F5344CB8AC3E}">
        <p14:creationId xmlns:p14="http://schemas.microsoft.com/office/powerpoint/2010/main" val="1171561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F753795-7C07-40C5-B26D-1AA12E0BC592}" type="datetimeFigureOut">
              <a:rPr lang="it-IT" smtClean="0"/>
              <a:t>22/07/2018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3360765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F753795-7C07-40C5-B26D-1AA12E0BC592}" type="datetimeFigureOut">
              <a:rPr lang="it-IT" smtClean="0"/>
              <a:t>22/07/2018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2262117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FF753795-7C07-40C5-B26D-1AA12E0BC592}" type="datetimeFigureOut">
              <a:rPr lang="it-IT" smtClean="0"/>
              <a:t>22/07/2018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242579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F753795-7C07-40C5-B26D-1AA12E0BC592}" type="datetimeFigureOut">
              <a:rPr lang="it-IT" smtClean="0"/>
              <a:t>22/07/2018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1625593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FF753795-7C07-40C5-B26D-1AA12E0BC592}" type="datetimeFigureOut">
              <a:rPr lang="it-IT" smtClean="0"/>
              <a:t>22/07/2018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2466630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F753795-7C07-40C5-B26D-1AA12E0BC592}" type="datetimeFigureOut">
              <a:rPr lang="it-IT" smtClean="0"/>
              <a:t>22/07/2018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3386839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F753795-7C07-40C5-B26D-1AA12E0BC592}" type="datetimeFigureOut">
              <a:rPr lang="it-IT" smtClean="0"/>
              <a:t>22/07/2018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4088564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F753795-7C07-40C5-B26D-1AA12E0BC592}" type="datetimeFigureOut">
              <a:rPr lang="it-IT" smtClean="0"/>
              <a:t>22/07/2018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5BC02A8-1B4B-4F9B-AA6F-87482BF23A8B}" type="slidenum">
              <a:rPr lang="it-IT" smtClean="0"/>
              <a:t>‹N›</a:t>
            </a:fld>
            <a:endParaRPr lang="it-IT"/>
          </a:p>
        </p:txBody>
      </p:sp>
    </p:spTree>
    <p:extLst>
      <p:ext uri="{BB962C8B-B14F-4D97-AF65-F5344CB8AC3E}">
        <p14:creationId xmlns:p14="http://schemas.microsoft.com/office/powerpoint/2010/main" val="155908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753795-7C07-40C5-B26D-1AA12E0BC592}" type="datetimeFigureOut">
              <a:rPr lang="it-IT" smtClean="0"/>
              <a:t>22/07/2018</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BC02A8-1B4B-4F9B-AA6F-87482BF23A8B}" type="slidenum">
              <a:rPr lang="it-IT" smtClean="0"/>
              <a:t>‹N›</a:t>
            </a:fld>
            <a:endParaRPr lang="it-IT"/>
          </a:p>
        </p:txBody>
      </p:sp>
    </p:spTree>
    <p:extLst>
      <p:ext uri="{BB962C8B-B14F-4D97-AF65-F5344CB8AC3E}">
        <p14:creationId xmlns:p14="http://schemas.microsoft.com/office/powerpoint/2010/main" val="3305857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it.wikipedia.org/wiki/File:P._Oxy._I_29.jp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hyperlink" Target="https://sites.google.com/site/mateunimilano/attivita-2011-2012/attivita-2012-2013/questionario-l-insegnamento-della-geometria" TargetMode="Externa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22411" y="5677825"/>
            <a:ext cx="12169589" cy="1144774"/>
          </a:xfrm>
          <a:solidFill>
            <a:srgbClr val="00B0F0"/>
          </a:solidFill>
        </p:spPr>
        <p:txBody>
          <a:bodyPr>
            <a:normAutofit fontScale="92500" lnSpcReduction="10000"/>
          </a:bodyPr>
          <a:lstStyle/>
          <a:p>
            <a:r>
              <a:rPr lang="it-IT" sz="2200" dirty="0" smtClean="0">
                <a:solidFill>
                  <a:schemeClr val="bg1"/>
                </a:solidFill>
                <a:effectLst/>
                <a:latin typeface="Arial Black" panose="020B0A04020102020204" pitchFamily="34" charset="0"/>
                <a:ea typeface="Times New Roman" panose="02020603050405020304" pitchFamily="18" charset="0"/>
                <a:cs typeface="Times New Roman" panose="02020603050405020304" pitchFamily="18" charset="0"/>
              </a:rPr>
              <a:t>Intervento per la Tavola </a:t>
            </a:r>
            <a:r>
              <a:rPr lang="it-IT" sz="2200" dirty="0" smtClean="0">
                <a:solidFill>
                  <a:schemeClr val="bg1"/>
                </a:solidFill>
                <a:latin typeface="Arial Black" panose="020B0A04020102020204" pitchFamily="34" charset="0"/>
                <a:ea typeface="Times New Roman" panose="02020603050405020304" pitchFamily="18" charset="0"/>
                <a:cs typeface="Times New Roman" panose="02020603050405020304" pitchFamily="18" charset="0"/>
              </a:rPr>
              <a:t>rotonda</a:t>
            </a:r>
          </a:p>
          <a:p>
            <a:r>
              <a:rPr lang="it-IT" dirty="0" smtClean="0">
                <a:solidFill>
                  <a:schemeClr val="bg1"/>
                </a:solidFill>
                <a:effectLst/>
                <a:latin typeface="Arial Black" panose="020B0A04020102020204" pitchFamily="34" charset="0"/>
                <a:ea typeface="Times New Roman" panose="02020603050405020304" pitchFamily="18" charset="0"/>
                <a:cs typeface="Times New Roman" panose="02020603050405020304" pitchFamily="18" charset="0"/>
              </a:rPr>
              <a:t>Paola </a:t>
            </a:r>
            <a:r>
              <a:rPr lang="it-IT" dirty="0" smtClean="0">
                <a:solidFill>
                  <a:schemeClr val="bg1"/>
                </a:solidFill>
                <a:latin typeface="Arial Black" panose="020B0A04020102020204" pitchFamily="34" charset="0"/>
                <a:ea typeface="Times New Roman" panose="02020603050405020304" pitchFamily="18" charset="0"/>
                <a:cs typeface="Times New Roman" panose="02020603050405020304" pitchFamily="18" charset="0"/>
              </a:rPr>
              <a:t>Gario </a:t>
            </a:r>
          </a:p>
          <a:p>
            <a:r>
              <a:rPr lang="it-IT" sz="1900" b="1" dirty="0" smtClean="0">
                <a:solidFill>
                  <a:schemeClr val="bg1"/>
                </a:solidFill>
                <a:latin typeface="Arial" panose="020B0604020202020204" pitchFamily="34" charset="0"/>
                <a:ea typeface="Times New Roman" panose="02020603050405020304" pitchFamily="18" charset="0"/>
                <a:cs typeface="Arial" panose="020B0604020202020204" pitchFamily="34" charset="0"/>
              </a:rPr>
              <a:t>D</a:t>
            </a:r>
            <a:r>
              <a:rPr lang="it-IT" sz="1900" b="1" dirty="0" smtClean="0">
                <a:solidFill>
                  <a:schemeClr val="bg1"/>
                </a:solidFill>
                <a:effectLst/>
                <a:latin typeface="Arial" panose="020B0604020202020204" pitchFamily="34" charset="0"/>
                <a:ea typeface="Times New Roman" panose="02020603050405020304" pitchFamily="18" charset="0"/>
                <a:cs typeface="Arial" panose="020B0604020202020204" pitchFamily="34" charset="0"/>
              </a:rPr>
              <a:t>ipartimento </a:t>
            </a:r>
            <a:r>
              <a:rPr lang="it-IT" sz="1900" b="1" dirty="0" smtClean="0">
                <a:solidFill>
                  <a:schemeClr val="bg1"/>
                </a:solidFill>
                <a:latin typeface="Arial" panose="020B0604020202020204" pitchFamily="34" charset="0"/>
                <a:ea typeface="Times New Roman" panose="02020603050405020304" pitchFamily="18" charset="0"/>
                <a:cs typeface="Arial" panose="020B0604020202020204" pitchFamily="34" charset="0"/>
              </a:rPr>
              <a:t>di Matematica «Federigo </a:t>
            </a:r>
            <a:r>
              <a:rPr lang="it-IT" sz="1900" b="1" dirty="0" err="1" smtClean="0">
                <a:solidFill>
                  <a:schemeClr val="bg1"/>
                </a:solidFill>
                <a:latin typeface="Arial" panose="020B0604020202020204" pitchFamily="34" charset="0"/>
                <a:ea typeface="Times New Roman" panose="02020603050405020304" pitchFamily="18" charset="0"/>
                <a:cs typeface="Arial" panose="020B0604020202020204" pitchFamily="34" charset="0"/>
              </a:rPr>
              <a:t>Enriques</a:t>
            </a:r>
            <a:r>
              <a:rPr lang="it-IT" sz="1900" b="1" dirty="0" smtClean="0">
                <a:solidFill>
                  <a:schemeClr val="bg1"/>
                </a:solidFill>
                <a:latin typeface="Arial" panose="020B0604020202020204" pitchFamily="34" charset="0"/>
                <a:ea typeface="Times New Roman" panose="02020603050405020304" pitchFamily="18" charset="0"/>
                <a:cs typeface="Arial" panose="020B0604020202020204" pitchFamily="34" charset="0"/>
              </a:rPr>
              <a:t>», Università di Milano</a:t>
            </a:r>
            <a:endParaRPr lang="it-IT" sz="1900" b="1" dirty="0">
              <a:solidFill>
                <a:schemeClr val="bg1"/>
              </a:solidFill>
              <a:latin typeface="Arial" panose="020B0604020202020204" pitchFamily="34" charset="0"/>
              <a:cs typeface="Arial" panose="020B0604020202020204" pitchFamily="34" charset="0"/>
            </a:endParaRP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1" y="2161457"/>
            <a:ext cx="3742765" cy="3505909"/>
          </a:xfrm>
          <a:prstGeom prst="rect">
            <a:avLst/>
          </a:prstGeom>
        </p:spPr>
      </p:pic>
      <p:pic>
        <p:nvPicPr>
          <p:cNvPr id="5" name="Immagine 4" descr="MATHESIS"/>
          <p:cNvPicPr/>
          <p:nvPr/>
        </p:nvPicPr>
        <p:blipFill>
          <a:blip r:embed="rId3"/>
          <a:srcRect/>
          <a:stretch>
            <a:fillRect/>
          </a:stretch>
        </p:blipFill>
        <p:spPr bwMode="auto">
          <a:xfrm>
            <a:off x="3924300" y="0"/>
            <a:ext cx="8267700" cy="2379140"/>
          </a:xfrm>
          <a:prstGeom prst="rect">
            <a:avLst/>
          </a:prstGeom>
          <a:noFill/>
          <a:ln w="9525">
            <a:noFill/>
            <a:miter lim="800000"/>
            <a:headEnd/>
            <a:tailEnd/>
          </a:ln>
        </p:spPr>
      </p:pic>
      <p:sp>
        <p:nvSpPr>
          <p:cNvPr id="6" name="Rettangolo 5"/>
          <p:cNvSpPr/>
          <p:nvPr/>
        </p:nvSpPr>
        <p:spPr>
          <a:xfrm>
            <a:off x="22411" y="0"/>
            <a:ext cx="3742765" cy="2003625"/>
          </a:xfrm>
          <a:prstGeom prst="rect">
            <a:avLst/>
          </a:prstGeom>
          <a:solidFill>
            <a:schemeClr val="accent1">
              <a:lumMod val="60000"/>
              <a:lumOff val="40000"/>
              <a:alpha val="32941"/>
            </a:schemeClr>
          </a:solidFill>
        </p:spPr>
        <p:txBody>
          <a:bodyPr wrap="square">
            <a:spAutoFit/>
          </a:bodyPr>
          <a:lstStyle/>
          <a:p>
            <a:pPr algn="ctr">
              <a:lnSpc>
                <a:spcPct val="115000"/>
              </a:lnSpc>
              <a:spcAft>
                <a:spcPts val="0"/>
              </a:spcAft>
            </a:pPr>
            <a:endParaRPr lang="it-IT" b="1" dirty="0" smtClean="0">
              <a:effectLst/>
              <a:latin typeface="Bookman Old Style" panose="020506040505050202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it-IT" b="1" dirty="0" smtClean="0">
                <a:effectLst/>
                <a:latin typeface="Bookman Old Style" panose="02050604050505020204" pitchFamily="18" charset="0"/>
                <a:ea typeface="Times New Roman" panose="02020603050405020304" pitchFamily="18" charset="0"/>
                <a:cs typeface="Times New Roman" panose="02020603050405020304" pitchFamily="18" charset="0"/>
              </a:rPr>
              <a:t>Scuola Estiva di Matematica</a:t>
            </a:r>
            <a:endParaRPr lang="it-IT"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spcAft>
                <a:spcPts val="0"/>
              </a:spcAft>
            </a:pPr>
            <a:r>
              <a:rPr lang="it-IT" b="1" dirty="0" smtClean="0">
                <a:effectLst/>
                <a:latin typeface="Bookman Old Style" panose="02050604050505020204" pitchFamily="18" charset="0"/>
                <a:ea typeface="Times New Roman" panose="02020603050405020304" pitchFamily="18" charset="0"/>
                <a:cs typeface="Times New Roman" panose="02020603050405020304" pitchFamily="18" charset="0"/>
              </a:rPr>
              <a:t>per i Docenti della scuola secondaria di secondo grado</a:t>
            </a:r>
            <a:r>
              <a:rPr lang="it-IT" dirty="0" smtClean="0">
                <a:effectLst/>
                <a:latin typeface="Bookman Old Style" panose="02050604050505020204" pitchFamily="18" charset="0"/>
                <a:ea typeface="Times New Roman" panose="02020603050405020304" pitchFamily="18" charset="0"/>
                <a:cs typeface="Times New Roman" panose="02020603050405020304" pitchFamily="18" charset="0"/>
              </a:rPr>
              <a:t> </a:t>
            </a:r>
            <a:endParaRPr lang="it-IT"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spcAft>
                <a:spcPts val="0"/>
              </a:spcAft>
            </a:pPr>
            <a:r>
              <a:rPr lang="it-IT" dirty="0" smtClean="0">
                <a:effectLst/>
                <a:latin typeface="Bookman Old Style" panose="02050604050505020204" pitchFamily="18" charset="0"/>
                <a:ea typeface="Times New Roman" panose="02020603050405020304" pitchFamily="18" charset="0"/>
                <a:cs typeface="Times New Roman" panose="02020603050405020304" pitchFamily="18" charset="0"/>
              </a:rPr>
              <a:t>Napoli, 17 - 20 luglio 2018 </a:t>
            </a:r>
            <a:endParaRPr lang="it-IT"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spcAft>
                <a:spcPts val="0"/>
              </a:spcAft>
            </a:pPr>
            <a:r>
              <a:rPr lang="it-IT" dirty="0" smtClean="0">
                <a:effectLst/>
                <a:latin typeface="Bookman Old Style" panose="02050604050505020204" pitchFamily="18" charset="0"/>
                <a:ea typeface="Times New Roman" panose="02020603050405020304" pitchFamily="18" charset="0"/>
                <a:cs typeface="Times New Roman" panose="02020603050405020304" pitchFamily="18" charset="0"/>
              </a:rPr>
              <a:t>Istituto </a:t>
            </a:r>
            <a:r>
              <a:rPr lang="it-IT" dirty="0" err="1" smtClean="0">
                <a:effectLst/>
                <a:latin typeface="Bookman Old Style" panose="02050604050505020204" pitchFamily="18" charset="0"/>
                <a:ea typeface="Times New Roman" panose="02020603050405020304" pitchFamily="18" charset="0"/>
                <a:cs typeface="Times New Roman" panose="02020603050405020304" pitchFamily="18" charset="0"/>
              </a:rPr>
              <a:t>Denza</a:t>
            </a:r>
            <a:r>
              <a:rPr lang="it-IT" dirty="0" smtClean="0">
                <a:effectLst/>
                <a:latin typeface="Bookman Old Style" panose="02050604050505020204" pitchFamily="18" charset="0"/>
                <a:ea typeface="Times New Roman" panose="02020603050405020304" pitchFamily="18" charset="0"/>
                <a:cs typeface="Times New Roman" panose="02020603050405020304" pitchFamily="18" charset="0"/>
              </a:rPr>
              <a:t> </a:t>
            </a:r>
            <a:r>
              <a:rPr lang="it-IT" dirty="0" smtClean="0">
                <a:latin typeface="Bookman Old Style" panose="02050604050505020204" pitchFamily="18" charset="0"/>
                <a:ea typeface="Times New Roman" panose="02020603050405020304" pitchFamily="18" charset="0"/>
                <a:cs typeface="Times New Roman" panose="02020603050405020304" pitchFamily="18" charset="0"/>
              </a:rPr>
              <a:t>- </a:t>
            </a:r>
            <a:r>
              <a:rPr lang="it-IT" dirty="0" smtClean="0">
                <a:solidFill>
                  <a:srgbClr val="222222"/>
                </a:solidFill>
                <a:effectLst/>
                <a:latin typeface="Bookman Old Style" panose="02050604050505020204" pitchFamily="18" charset="0"/>
                <a:ea typeface="Times New Roman" panose="02020603050405020304" pitchFamily="18" charset="0"/>
                <a:cs typeface="Times New Roman" panose="02020603050405020304" pitchFamily="18" charset="0"/>
              </a:rPr>
              <a:t>Napoli </a:t>
            </a:r>
            <a:endParaRPr lang="it-IT"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Titolo 1"/>
          <p:cNvSpPr txBox="1">
            <a:spLocks/>
          </p:cNvSpPr>
          <p:nvPr/>
        </p:nvSpPr>
        <p:spPr>
          <a:xfrm>
            <a:off x="1416424" y="4064000"/>
            <a:ext cx="6965575" cy="2387600"/>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it-IT" sz="3600" dirty="0"/>
          </a:p>
        </p:txBody>
      </p:sp>
      <p:pic>
        <p:nvPicPr>
          <p:cNvPr id="8" name="Immagine 7"/>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924300" y="2452676"/>
            <a:ext cx="8267700" cy="3151613"/>
          </a:xfrm>
          <a:prstGeom prst="rect">
            <a:avLst/>
          </a:prstGeom>
        </p:spPr>
      </p:pic>
      <p:sp>
        <p:nvSpPr>
          <p:cNvPr id="10" name="Rettangolo 9"/>
          <p:cNvSpPr/>
          <p:nvPr/>
        </p:nvSpPr>
        <p:spPr>
          <a:xfrm>
            <a:off x="4249271" y="2620616"/>
            <a:ext cx="7097805" cy="2246769"/>
          </a:xfrm>
          <a:prstGeom prst="rect">
            <a:avLst/>
          </a:prstGeom>
        </p:spPr>
        <p:txBody>
          <a:bodyPr wrap="square">
            <a:spAutoFit/>
          </a:bodyPr>
          <a:lstStyle/>
          <a:p>
            <a:r>
              <a:rPr lang="it-IT" sz="2800" b="1" dirty="0" smtClean="0">
                <a:solidFill>
                  <a:schemeClr val="accent1">
                    <a:lumMod val="75000"/>
                  </a:schemeClr>
                </a:solidFill>
                <a:latin typeface="Arial" panose="020B0604020202020204" pitchFamily="34" charset="0"/>
                <a:cs typeface="Arial" panose="020B0604020202020204" pitchFamily="34" charset="0"/>
              </a:rPr>
              <a:t>Dove </a:t>
            </a:r>
            <a:r>
              <a:rPr lang="it-IT" sz="2800" b="1" dirty="0">
                <a:solidFill>
                  <a:schemeClr val="accent1">
                    <a:lumMod val="75000"/>
                  </a:schemeClr>
                </a:solidFill>
                <a:latin typeface="Arial" panose="020B0604020202020204" pitchFamily="34" charset="0"/>
                <a:cs typeface="Arial" panose="020B0604020202020204" pitchFamily="34" charset="0"/>
              </a:rPr>
              <a:t>va la matematica? </a:t>
            </a:r>
            <a:endParaRPr lang="it-IT" sz="2800" b="1" dirty="0" smtClean="0">
              <a:solidFill>
                <a:schemeClr val="accent1">
                  <a:lumMod val="75000"/>
                </a:schemeClr>
              </a:solidFill>
              <a:latin typeface="Arial" panose="020B0604020202020204" pitchFamily="34" charset="0"/>
              <a:cs typeface="Arial" panose="020B0604020202020204" pitchFamily="34" charset="0"/>
            </a:endParaRPr>
          </a:p>
          <a:p>
            <a:r>
              <a:rPr lang="it-IT" sz="2800" b="1" dirty="0" smtClean="0">
                <a:solidFill>
                  <a:schemeClr val="accent1">
                    <a:lumMod val="75000"/>
                  </a:schemeClr>
                </a:solidFill>
                <a:latin typeface="Arial" panose="020B0604020202020204" pitchFamily="34" charset="0"/>
                <a:cs typeface="Arial" panose="020B0604020202020204" pitchFamily="34" charset="0"/>
              </a:rPr>
              <a:t>                              e </a:t>
            </a:r>
            <a:r>
              <a:rPr lang="it-IT" sz="2800" b="1" dirty="0">
                <a:solidFill>
                  <a:schemeClr val="accent1">
                    <a:lumMod val="75000"/>
                  </a:schemeClr>
                </a:solidFill>
                <a:latin typeface="Arial" panose="020B0604020202020204" pitchFamily="34" charset="0"/>
                <a:cs typeface="Arial" panose="020B0604020202020204" pitchFamily="34" charset="0"/>
              </a:rPr>
              <a:t>l’insegnamento, </a:t>
            </a:r>
            <a:endParaRPr lang="it-IT" sz="2800" b="1" dirty="0" smtClean="0">
              <a:solidFill>
                <a:schemeClr val="accent1">
                  <a:lumMod val="75000"/>
                </a:schemeClr>
              </a:solidFill>
              <a:latin typeface="Arial" panose="020B0604020202020204" pitchFamily="34" charset="0"/>
              <a:cs typeface="Arial" panose="020B0604020202020204" pitchFamily="34" charset="0"/>
            </a:endParaRPr>
          </a:p>
          <a:p>
            <a:r>
              <a:rPr lang="it-IT" sz="2800" b="1" dirty="0">
                <a:solidFill>
                  <a:schemeClr val="accent1">
                    <a:lumMod val="75000"/>
                  </a:schemeClr>
                </a:solidFill>
                <a:latin typeface="Arial" panose="020B0604020202020204" pitchFamily="34" charset="0"/>
                <a:cs typeface="Arial" panose="020B0604020202020204" pitchFamily="34" charset="0"/>
              </a:rPr>
              <a:t> </a:t>
            </a:r>
            <a:r>
              <a:rPr lang="it-IT" sz="2800" b="1" dirty="0" smtClean="0">
                <a:solidFill>
                  <a:schemeClr val="accent1">
                    <a:lumMod val="75000"/>
                  </a:schemeClr>
                </a:solidFill>
                <a:latin typeface="Arial" panose="020B0604020202020204" pitchFamily="34" charset="0"/>
                <a:cs typeface="Arial" panose="020B0604020202020204" pitchFamily="34" charset="0"/>
              </a:rPr>
              <a:t>          quali </a:t>
            </a:r>
            <a:r>
              <a:rPr lang="it-IT" sz="2800" b="1" dirty="0">
                <a:solidFill>
                  <a:schemeClr val="accent1">
                    <a:lumMod val="75000"/>
                  </a:schemeClr>
                </a:solidFill>
                <a:latin typeface="Arial" panose="020B0604020202020204" pitchFamily="34" charset="0"/>
                <a:cs typeface="Arial" panose="020B0604020202020204" pitchFamily="34" charset="0"/>
              </a:rPr>
              <a:t>le  caratteristiche salienti? </a:t>
            </a:r>
            <a:br>
              <a:rPr lang="it-IT" sz="2800" b="1" dirty="0">
                <a:solidFill>
                  <a:schemeClr val="accent1">
                    <a:lumMod val="75000"/>
                  </a:schemeClr>
                </a:solidFill>
                <a:latin typeface="Arial" panose="020B0604020202020204" pitchFamily="34" charset="0"/>
                <a:cs typeface="Arial" panose="020B0604020202020204" pitchFamily="34" charset="0"/>
              </a:rPr>
            </a:br>
            <a:r>
              <a:rPr lang="it-IT" sz="2800" b="1" dirty="0">
                <a:latin typeface="Arial" panose="020B0604020202020204" pitchFamily="34" charset="0"/>
                <a:cs typeface="Arial" panose="020B0604020202020204" pitchFamily="34" charset="0"/>
              </a:rPr>
              <a:t/>
            </a:r>
            <a:br>
              <a:rPr lang="it-IT" sz="2800" b="1" dirty="0">
                <a:latin typeface="Arial" panose="020B0604020202020204" pitchFamily="34" charset="0"/>
                <a:cs typeface="Arial" panose="020B0604020202020204" pitchFamily="34" charset="0"/>
              </a:rPr>
            </a:br>
            <a:r>
              <a:rPr lang="it-IT" sz="2800" b="1" dirty="0" smtClean="0">
                <a:latin typeface="Arial" panose="020B0604020202020204" pitchFamily="34" charset="0"/>
                <a:cs typeface="Arial" panose="020B0604020202020204" pitchFamily="34" charset="0"/>
              </a:rPr>
              <a:t>                                            </a:t>
            </a:r>
            <a:r>
              <a:rPr lang="it-IT" sz="2000" b="1" dirty="0" smtClean="0">
                <a:latin typeface="Arial" panose="020B0604020202020204" pitchFamily="34" charset="0"/>
                <a:cs typeface="Arial" panose="020B0604020202020204" pitchFamily="34" charset="0"/>
              </a:rPr>
              <a:t>Napoli</a:t>
            </a:r>
            <a:r>
              <a:rPr lang="it-IT" sz="2000" b="1" dirty="0">
                <a:latin typeface="Arial" panose="020B0604020202020204" pitchFamily="34" charset="0"/>
                <a:cs typeface="Arial" panose="020B0604020202020204" pitchFamily="34" charset="0"/>
              </a:rPr>
              <a:t>, 20 luglio 2018</a:t>
            </a:r>
            <a:endParaRPr lang="it-IT" sz="2000" dirty="0"/>
          </a:p>
        </p:txBody>
      </p:sp>
    </p:spTree>
    <p:extLst>
      <p:ext uri="{BB962C8B-B14F-4D97-AF65-F5344CB8AC3E}">
        <p14:creationId xmlns:p14="http://schemas.microsoft.com/office/powerpoint/2010/main" val="24329842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descr="Risultati immagini per euclide rapporto circonferenza diametro"/>
          <p:cNvSpPr>
            <a:spLocks noChangeAspect="1" noChangeArrowheads="1"/>
          </p:cNvSpPr>
          <p:nvPr/>
        </p:nvSpPr>
        <p:spPr bwMode="auto">
          <a:xfrm>
            <a:off x="15240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p>
        </p:txBody>
      </p:sp>
      <p:sp>
        <p:nvSpPr>
          <p:cNvPr id="27" name="Segnaposto contenuto 2"/>
          <p:cNvSpPr txBox="1">
            <a:spLocks/>
          </p:cNvSpPr>
          <p:nvPr/>
        </p:nvSpPr>
        <p:spPr bwMode="auto">
          <a:xfrm>
            <a:off x="0" y="130175"/>
            <a:ext cx="11935326" cy="692149"/>
          </a:xfrm>
          <a:prstGeom prst="rect">
            <a:avLst/>
          </a:prstGeom>
          <a:solidFill>
            <a:schemeClr val="accent1">
              <a:lumMod val="40000"/>
              <a:lumOff val="60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kern="0" dirty="0" smtClean="0"/>
              <a:t>   I </a:t>
            </a:r>
            <a:r>
              <a:rPr lang="it-IT" kern="0" dirty="0"/>
              <a:t>due </a:t>
            </a:r>
            <a:r>
              <a:rPr lang="it-IT" kern="0" dirty="0" smtClean="0"/>
              <a:t>parallelogrammi grigi sono </a:t>
            </a:r>
            <a:r>
              <a:rPr lang="it-IT" kern="0" dirty="0" err="1"/>
              <a:t>equiestesi</a:t>
            </a:r>
            <a:r>
              <a:rPr lang="it-IT" kern="0" dirty="0"/>
              <a:t>. </a:t>
            </a:r>
            <a:endParaRPr lang="it-IT" kern="0" dirty="0" smtClean="0"/>
          </a:p>
        </p:txBody>
      </p:sp>
      <p:sp>
        <p:nvSpPr>
          <p:cNvPr id="4" name="Rettangolo 3"/>
          <p:cNvSpPr/>
          <p:nvPr/>
        </p:nvSpPr>
        <p:spPr>
          <a:xfrm>
            <a:off x="8281198" y="214639"/>
            <a:ext cx="2907206" cy="523220"/>
          </a:xfrm>
          <a:prstGeom prst="rect">
            <a:avLst/>
          </a:prstGeom>
        </p:spPr>
        <p:txBody>
          <a:bodyPr wrap="none">
            <a:spAutoFit/>
          </a:bodyPr>
          <a:lstStyle/>
          <a:p>
            <a:pPr>
              <a:defRPr/>
            </a:pPr>
            <a:r>
              <a:rPr lang="it-IT" sz="2800" dirty="0">
                <a:solidFill>
                  <a:schemeClr val="tx2">
                    <a:lumMod val="60000"/>
                    <a:lumOff val="40000"/>
                  </a:schemeClr>
                </a:solidFill>
              </a:rPr>
              <a:t>Euclide </a:t>
            </a:r>
            <a:r>
              <a:rPr lang="it-IT" sz="2800" dirty="0" err="1">
                <a:solidFill>
                  <a:schemeClr val="tx2">
                    <a:lumMod val="60000"/>
                    <a:lumOff val="40000"/>
                  </a:schemeClr>
                </a:solidFill>
              </a:rPr>
              <a:t>Prop</a:t>
            </a:r>
            <a:r>
              <a:rPr lang="it-IT" sz="2800" dirty="0">
                <a:solidFill>
                  <a:schemeClr val="tx2">
                    <a:lumMod val="60000"/>
                    <a:lumOff val="40000"/>
                  </a:schemeClr>
                </a:solidFill>
              </a:rPr>
              <a:t>. I. </a:t>
            </a:r>
            <a:r>
              <a:rPr lang="it-IT" sz="2800" dirty="0" smtClean="0">
                <a:solidFill>
                  <a:schemeClr val="tx2">
                    <a:lumMod val="60000"/>
                    <a:lumOff val="40000"/>
                  </a:schemeClr>
                </a:solidFill>
              </a:rPr>
              <a:t>43</a:t>
            </a:r>
            <a:endParaRPr lang="it-IT" sz="2800" dirty="0">
              <a:solidFill>
                <a:schemeClr val="tx2">
                  <a:lumMod val="60000"/>
                  <a:lumOff val="40000"/>
                </a:schemeClr>
              </a:solidFill>
            </a:endParaRPr>
          </a:p>
        </p:txBody>
      </p:sp>
      <p:sp>
        <p:nvSpPr>
          <p:cNvPr id="3" name="Rettangolo 2"/>
          <p:cNvSpPr/>
          <p:nvPr/>
        </p:nvSpPr>
        <p:spPr>
          <a:xfrm>
            <a:off x="339224" y="5197507"/>
            <a:ext cx="11852776" cy="1107996"/>
          </a:xfrm>
          <a:prstGeom prst="rect">
            <a:avLst/>
          </a:prstGeom>
          <a:blipFill>
            <a:blip r:embed="rId3"/>
            <a:tile tx="0" ty="0" sx="100000" sy="100000" flip="none" algn="tl"/>
          </a:blipFill>
        </p:spPr>
        <p:txBody>
          <a:bodyPr wrap="square">
            <a:spAutoFit/>
          </a:bodyPr>
          <a:lstStyle/>
          <a:p>
            <a:r>
              <a:rPr lang="it-IT" b="1" dirty="0">
                <a:latin typeface="CMBX12"/>
              </a:rPr>
              <a:t>Proposizione 43, Libro I </a:t>
            </a:r>
            <a:r>
              <a:rPr lang="it-IT" dirty="0">
                <a:latin typeface="CMR12"/>
              </a:rPr>
              <a:t>(</a:t>
            </a:r>
            <a:r>
              <a:rPr lang="it-IT" b="1" dirty="0">
                <a:latin typeface="CMBX12"/>
              </a:rPr>
              <a:t>Teorema dello Gnomone</a:t>
            </a:r>
            <a:r>
              <a:rPr lang="it-IT" dirty="0">
                <a:latin typeface="CMR12"/>
              </a:rPr>
              <a:t>)</a:t>
            </a:r>
          </a:p>
          <a:p>
            <a:pPr marL="360363"/>
            <a:r>
              <a:rPr lang="it-IT" sz="2400" i="1" dirty="0">
                <a:latin typeface="Palatino Linotype" panose="02040502050505030304" pitchFamily="18" charset="0"/>
              </a:rPr>
              <a:t>In ogni parallelogrammo i complementi dei parallelogrammi </a:t>
            </a:r>
            <a:r>
              <a:rPr lang="it-IT" sz="2400" i="1" dirty="0" smtClean="0">
                <a:latin typeface="Palatino Linotype" panose="02040502050505030304" pitchFamily="18" charset="0"/>
              </a:rPr>
              <a:t>posti intorno </a:t>
            </a:r>
            <a:r>
              <a:rPr lang="it-IT" sz="2400" i="1" dirty="0">
                <a:latin typeface="Palatino Linotype" panose="02040502050505030304" pitchFamily="18" charset="0"/>
              </a:rPr>
              <a:t>alla diagonale sono uguali </a:t>
            </a:r>
            <a:r>
              <a:rPr lang="it-IT" sz="2400" dirty="0" smtClean="0">
                <a:latin typeface="Palatino Linotype" panose="02040502050505030304" pitchFamily="18" charset="0"/>
              </a:rPr>
              <a:t>[</a:t>
            </a:r>
            <a:r>
              <a:rPr lang="it-IT" sz="2400" dirty="0">
                <a:latin typeface="Palatino Linotype" panose="02040502050505030304" pitchFamily="18" charset="0"/>
              </a:rPr>
              <a:t>equivalenti] </a:t>
            </a:r>
            <a:r>
              <a:rPr lang="it-IT" sz="2400" i="1" dirty="0" smtClean="0">
                <a:latin typeface="Palatino Linotype" panose="02040502050505030304" pitchFamily="18" charset="0"/>
              </a:rPr>
              <a:t>fra loro.</a:t>
            </a:r>
            <a:endParaRPr lang="it-IT" sz="2400" i="1" dirty="0">
              <a:latin typeface="Palatino Linotype" panose="02040502050505030304" pitchFamily="18" charset="0"/>
            </a:endParaRPr>
          </a:p>
        </p:txBody>
      </p:sp>
      <p:pic>
        <p:nvPicPr>
          <p:cNvPr id="21" name="Immagine 20"/>
          <p:cNvPicPr>
            <a:picLocks noChangeAspect="1"/>
          </p:cNvPicPr>
          <p:nvPr/>
        </p:nvPicPr>
        <p:blipFill rotWithShape="1">
          <a:blip r:embed="rId4">
            <a:extLst>
              <a:ext uri="{28A0092B-C50C-407E-A947-70E740481C1C}">
                <a14:useLocalDpi xmlns:a14="http://schemas.microsoft.com/office/drawing/2010/main" val="0"/>
              </a:ext>
            </a:extLst>
          </a:blip>
          <a:srcRect l="45547" t="19588" r="16821" b="49886"/>
          <a:stretch/>
        </p:blipFill>
        <p:spPr>
          <a:xfrm>
            <a:off x="2950338" y="1276114"/>
            <a:ext cx="6117199" cy="3721651"/>
          </a:xfrm>
          <a:prstGeom prst="rect">
            <a:avLst/>
          </a:prstGeom>
        </p:spPr>
      </p:pic>
      <p:sp>
        <p:nvSpPr>
          <p:cNvPr id="24" name="CasellaDiTesto 23"/>
          <p:cNvSpPr txBox="1"/>
          <p:nvPr/>
        </p:nvSpPr>
        <p:spPr>
          <a:xfrm>
            <a:off x="3795809" y="3051256"/>
            <a:ext cx="457176" cy="1569660"/>
          </a:xfrm>
          <a:prstGeom prst="rect">
            <a:avLst/>
          </a:prstGeom>
          <a:noFill/>
        </p:spPr>
        <p:txBody>
          <a:bodyPr wrap="none">
            <a:spAutoFit/>
          </a:bodyPr>
          <a:lstStyle/>
          <a:p>
            <a:pPr algn="ctr" eaLnBrk="1" hangingPunct="1">
              <a:defRPr/>
            </a:pPr>
            <a:r>
              <a:rPr lang="it-IT" sz="9600" dirty="0" smtClean="0">
                <a:solidFill>
                  <a:srgbClr val="FF0000"/>
                </a:solidFill>
                <a:latin typeface="Aharoni" panose="02010803020104030203" pitchFamily="2" charset="-79"/>
                <a:cs typeface="Aharoni" panose="02010803020104030203" pitchFamily="2" charset="-79"/>
              </a:rPr>
              <a:t>.</a:t>
            </a:r>
            <a:endParaRPr lang="it-IT" sz="9600" dirty="0">
              <a:solidFill>
                <a:srgbClr val="FF0000"/>
              </a:solidFill>
              <a:latin typeface="Aharoni" panose="02010803020104030203" pitchFamily="2" charset="-79"/>
              <a:cs typeface="Aharoni" panose="02010803020104030203" pitchFamily="2" charset="-79"/>
            </a:endParaRPr>
          </a:p>
        </p:txBody>
      </p:sp>
      <p:cxnSp>
        <p:nvCxnSpPr>
          <p:cNvPr id="26" name="Connettore 1 38"/>
          <p:cNvCxnSpPr>
            <a:cxnSpLocks noChangeShapeType="1"/>
          </p:cNvCxnSpPr>
          <p:nvPr/>
        </p:nvCxnSpPr>
        <p:spPr bwMode="auto">
          <a:xfrm flipH="1">
            <a:off x="3392905" y="1775908"/>
            <a:ext cx="4888294" cy="2651713"/>
          </a:xfrm>
          <a:prstGeom prst="line">
            <a:avLst/>
          </a:prstGeom>
          <a:noFill/>
          <a:ln w="38100" algn="ctr">
            <a:solidFill>
              <a:srgbClr val="FF0066"/>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22662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descr="Risultati immagini per euclide rapporto circonferenza diametro"/>
          <p:cNvSpPr>
            <a:spLocks noChangeAspect="1" noChangeArrowheads="1"/>
          </p:cNvSpPr>
          <p:nvPr/>
        </p:nvSpPr>
        <p:spPr bwMode="auto">
          <a:xfrm>
            <a:off x="15240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p>
        </p:txBody>
      </p:sp>
      <p:sp>
        <p:nvSpPr>
          <p:cNvPr id="4" name="Rettangolo 3"/>
          <p:cNvSpPr/>
          <p:nvPr/>
        </p:nvSpPr>
        <p:spPr>
          <a:xfrm rot="5400000">
            <a:off x="10532646" y="3361614"/>
            <a:ext cx="2907206" cy="523220"/>
          </a:xfrm>
          <a:prstGeom prst="rect">
            <a:avLst/>
          </a:prstGeom>
        </p:spPr>
        <p:txBody>
          <a:bodyPr wrap="none">
            <a:spAutoFit/>
          </a:bodyPr>
          <a:lstStyle/>
          <a:p>
            <a:pPr>
              <a:defRPr/>
            </a:pPr>
            <a:r>
              <a:rPr lang="it-IT" sz="2800" dirty="0">
                <a:solidFill>
                  <a:schemeClr val="accent3"/>
                </a:solidFill>
              </a:rPr>
              <a:t>Euclide </a:t>
            </a:r>
            <a:r>
              <a:rPr lang="it-IT" sz="2800" dirty="0" err="1">
                <a:solidFill>
                  <a:schemeClr val="accent3"/>
                </a:solidFill>
              </a:rPr>
              <a:t>Prop</a:t>
            </a:r>
            <a:r>
              <a:rPr lang="it-IT" sz="2800" dirty="0">
                <a:solidFill>
                  <a:schemeClr val="accent3"/>
                </a:solidFill>
              </a:rPr>
              <a:t>. I. 43)</a:t>
            </a:r>
          </a:p>
        </p:txBody>
      </p:sp>
      <p:sp>
        <p:nvSpPr>
          <p:cNvPr id="14" name="Segnaposto contenuto 2"/>
          <p:cNvSpPr txBox="1">
            <a:spLocks/>
          </p:cNvSpPr>
          <p:nvPr/>
        </p:nvSpPr>
        <p:spPr bwMode="auto">
          <a:xfrm>
            <a:off x="0" y="7937"/>
            <a:ext cx="4461073" cy="980282"/>
          </a:xfrm>
          <a:prstGeom prst="rect">
            <a:avLst/>
          </a:prstGeom>
          <a:solidFill>
            <a:schemeClr val="accent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kern="0" dirty="0" smtClean="0"/>
              <a:t>Le applicazioni…. </a:t>
            </a:r>
            <a:endParaRPr lang="it-IT" kern="0" dirty="0"/>
          </a:p>
        </p:txBody>
      </p:sp>
      <p:sp>
        <p:nvSpPr>
          <p:cNvPr id="16" name="Segnaposto contenuto 2"/>
          <p:cNvSpPr txBox="1">
            <a:spLocks/>
          </p:cNvSpPr>
          <p:nvPr/>
        </p:nvSpPr>
        <p:spPr bwMode="auto">
          <a:xfrm>
            <a:off x="3296652" y="160338"/>
            <a:ext cx="7194885" cy="1679825"/>
          </a:xfrm>
          <a:prstGeom prst="rect">
            <a:avLst/>
          </a:prstGeom>
          <a:solidFill>
            <a:schemeClr val="accent1">
              <a:lumMod val="40000"/>
              <a:lumOff val="60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528638" indent="0">
              <a:buNone/>
              <a:defRPr/>
            </a:pPr>
            <a:r>
              <a:rPr lang="it-IT" sz="2800" kern="0" dirty="0" smtClean="0"/>
              <a:t>Il </a:t>
            </a:r>
            <a:r>
              <a:rPr lang="it-IT" sz="2800" kern="0" dirty="0"/>
              <a:t>‘dispositivo’ </a:t>
            </a:r>
            <a:r>
              <a:rPr lang="it-IT" sz="2800" kern="0" dirty="0" smtClean="0"/>
              <a:t>che </a:t>
            </a:r>
          </a:p>
          <a:p>
            <a:pPr marL="528638" indent="0">
              <a:buNone/>
              <a:defRPr/>
            </a:pPr>
            <a:r>
              <a:rPr lang="it-IT" sz="2800" kern="0" dirty="0" smtClean="0"/>
              <a:t>trova il 4° proporzionale , </a:t>
            </a:r>
          </a:p>
          <a:p>
            <a:pPr marL="528638" indent="0">
              <a:buNone/>
              <a:defRPr/>
            </a:pPr>
            <a:r>
              <a:rPr lang="it-IT" sz="2800" kern="0" dirty="0" smtClean="0"/>
              <a:t>risolve le equazioni di primo grado. </a:t>
            </a:r>
            <a:endParaRPr lang="it-IT" sz="2800" kern="0" dirty="0"/>
          </a:p>
        </p:txBody>
      </p:sp>
      <p:sp>
        <p:nvSpPr>
          <p:cNvPr id="17" name="Segnaposto contenuto 1"/>
          <p:cNvSpPr txBox="1">
            <a:spLocks/>
          </p:cNvSpPr>
          <p:nvPr/>
        </p:nvSpPr>
        <p:spPr>
          <a:xfrm>
            <a:off x="361631" y="2069761"/>
            <a:ext cx="2324738" cy="1564605"/>
          </a:xfrm>
          <a:prstGeom prst="rect">
            <a:avLst/>
          </a:prstGeom>
          <a:solidFill>
            <a:schemeClr val="bg1"/>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altLang="it-IT" sz="3200" i="1" dirty="0" smtClean="0">
                <a:latin typeface="Bell MT" panose="02020503060305020303" pitchFamily="18" charset="0"/>
                <a:ea typeface="Batang" panose="02030600000101010101" pitchFamily="18" charset="-127"/>
              </a:rPr>
              <a:t>a </a:t>
            </a:r>
            <a:r>
              <a:rPr lang="it-IT" altLang="it-IT" sz="3200" i="1" dirty="0" smtClean="0">
                <a:latin typeface="Bell MT" panose="02020503060305020303" pitchFamily="18" charset="0"/>
                <a:ea typeface="Batang" panose="02030600000101010101" pitchFamily="18" charset="-127"/>
                <a:sym typeface="Symbol" panose="05050102010706020507" pitchFamily="18" charset="2"/>
              </a:rPr>
              <a:t></a:t>
            </a:r>
            <a:r>
              <a:rPr lang="it-IT" altLang="it-IT" sz="3200" i="1" dirty="0" smtClean="0">
                <a:latin typeface="Bell MT" panose="02020503060305020303" pitchFamily="18" charset="0"/>
                <a:ea typeface="Batang" panose="02030600000101010101" pitchFamily="18" charset="-127"/>
              </a:rPr>
              <a:t>x = 1</a:t>
            </a:r>
            <a:r>
              <a:rPr lang="it-IT" altLang="it-IT" sz="3200" i="1" dirty="0" smtClean="0">
                <a:latin typeface="Bell MT" panose="02020503060305020303" pitchFamily="18" charset="0"/>
                <a:ea typeface="Batang" panose="02030600000101010101" pitchFamily="18" charset="-127"/>
                <a:sym typeface="Symbol" panose="05050102010706020507" pitchFamily="18" charset="2"/>
              </a:rPr>
              <a:t></a:t>
            </a:r>
            <a:r>
              <a:rPr lang="it-IT" altLang="it-IT" sz="3200" i="1" dirty="0" smtClean="0">
                <a:latin typeface="Bell MT" panose="02020503060305020303" pitchFamily="18" charset="0"/>
                <a:ea typeface="Batang" panose="02030600000101010101" pitchFamily="18" charset="-127"/>
              </a:rPr>
              <a:t>b</a:t>
            </a:r>
          </a:p>
          <a:p>
            <a:pPr marL="0" indent="0">
              <a:buNone/>
            </a:pPr>
            <a:r>
              <a:rPr lang="it-IT" altLang="it-IT" sz="2400" dirty="0" smtClean="0">
                <a:latin typeface="Bell MT" panose="02020503060305020303" pitchFamily="18" charset="0"/>
                <a:ea typeface="Batang" panose="02030600000101010101" pitchFamily="18" charset="-127"/>
              </a:rPr>
              <a:t>ovvero</a:t>
            </a:r>
            <a:endParaRPr lang="it-IT" altLang="it-IT" sz="2400" dirty="0">
              <a:latin typeface="Bell MT" panose="02020503060305020303" pitchFamily="18" charset="0"/>
              <a:ea typeface="Batang" panose="02030600000101010101" pitchFamily="18" charset="-127"/>
            </a:endParaRPr>
          </a:p>
          <a:p>
            <a:pPr marL="0" indent="0">
              <a:buNone/>
            </a:pPr>
            <a:r>
              <a:rPr lang="it-IT" altLang="it-IT" sz="3200" i="1" dirty="0" smtClean="0">
                <a:latin typeface="Bell MT" panose="02020503060305020303" pitchFamily="18" charset="0"/>
                <a:ea typeface="Batang" panose="02030600000101010101" pitchFamily="18" charset="-127"/>
              </a:rPr>
              <a:t>a </a:t>
            </a:r>
            <a:r>
              <a:rPr lang="it-IT" altLang="it-IT" sz="3200" i="1" dirty="0">
                <a:latin typeface="Bell MT" panose="02020503060305020303" pitchFamily="18" charset="0"/>
                <a:ea typeface="Batang" panose="02030600000101010101" pitchFamily="18" charset="-127"/>
              </a:rPr>
              <a:t>:</a:t>
            </a:r>
            <a:r>
              <a:rPr lang="it-IT" altLang="it-IT" sz="3200" dirty="0">
                <a:latin typeface="Bell MT" panose="02020503060305020303" pitchFamily="18" charset="0"/>
                <a:ea typeface="Batang" panose="02030600000101010101" pitchFamily="18" charset="-127"/>
              </a:rPr>
              <a:t> </a:t>
            </a:r>
            <a:r>
              <a:rPr lang="it-IT" altLang="it-IT" sz="3200" i="1" dirty="0">
                <a:latin typeface="Bell MT" panose="02020503060305020303" pitchFamily="18" charset="0"/>
                <a:ea typeface="Batang" panose="02030600000101010101" pitchFamily="18" charset="-127"/>
              </a:rPr>
              <a:t>b = </a:t>
            </a:r>
            <a:r>
              <a:rPr lang="it-IT" altLang="it-IT" sz="3200" dirty="0">
                <a:latin typeface="Bell MT" panose="02020503060305020303" pitchFamily="18" charset="0"/>
                <a:ea typeface="Batang" panose="02030600000101010101" pitchFamily="18" charset="-127"/>
              </a:rPr>
              <a:t>1</a:t>
            </a:r>
            <a:r>
              <a:rPr lang="it-IT" altLang="it-IT" sz="3200" i="1" dirty="0">
                <a:latin typeface="Bell MT" panose="02020503060305020303" pitchFamily="18" charset="0"/>
                <a:ea typeface="Batang" panose="02030600000101010101" pitchFamily="18" charset="-127"/>
              </a:rPr>
              <a:t> : x</a:t>
            </a:r>
          </a:p>
          <a:p>
            <a:pPr marL="0" indent="0">
              <a:buNone/>
            </a:pPr>
            <a:endParaRPr lang="it-IT" altLang="it-IT" sz="3200" i="1" dirty="0" smtClean="0">
              <a:latin typeface="Bell MT" panose="02020503060305020303" pitchFamily="18" charset="0"/>
              <a:ea typeface="Batang" panose="02030600000101010101" pitchFamily="18" charset="-127"/>
            </a:endParaRPr>
          </a:p>
        </p:txBody>
      </p:sp>
      <p:sp>
        <p:nvSpPr>
          <p:cNvPr id="18" name="Segnaposto contenuto 1"/>
          <p:cNvSpPr txBox="1">
            <a:spLocks/>
          </p:cNvSpPr>
          <p:nvPr/>
        </p:nvSpPr>
        <p:spPr>
          <a:xfrm>
            <a:off x="225273" y="4558452"/>
            <a:ext cx="4788973" cy="1788110"/>
          </a:xfrm>
          <a:prstGeom prst="rect">
            <a:avLst/>
          </a:prstGeom>
          <a:blipFill>
            <a:blip r:embed="rId3"/>
            <a:tile tx="0" ty="0" sx="100000" sy="100000" flip="none" algn="tl"/>
          </a:blip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altLang="it-IT" sz="3200" dirty="0" err="1" smtClean="0">
                <a:latin typeface="Bell MT" panose="02020503060305020303" pitchFamily="18" charset="0"/>
                <a:ea typeface="Batang" panose="02030600000101010101" pitchFamily="18" charset="-127"/>
              </a:rPr>
              <a:t>Hilbert</a:t>
            </a:r>
            <a:r>
              <a:rPr lang="it-IT" altLang="it-IT" sz="3200" i="1" dirty="0" smtClean="0">
                <a:latin typeface="Bell MT" panose="02020503060305020303" pitchFamily="18" charset="0"/>
                <a:ea typeface="Batang" panose="02030600000101010101" pitchFamily="18" charset="-127"/>
              </a:rPr>
              <a:t>  </a:t>
            </a:r>
          </a:p>
          <a:p>
            <a:pPr marL="0" indent="0">
              <a:buNone/>
            </a:pPr>
            <a:r>
              <a:rPr lang="it-IT" altLang="it-IT" sz="3200" i="1" dirty="0" smtClean="0">
                <a:latin typeface="Bell MT" panose="02020503060305020303" pitchFamily="18" charset="0"/>
                <a:ea typeface="Batang" panose="02030600000101010101" pitchFamily="18" charset="-127"/>
              </a:rPr>
              <a:t>con  a :</a:t>
            </a:r>
            <a:r>
              <a:rPr lang="it-IT" altLang="it-IT" sz="3200" dirty="0" smtClean="0">
                <a:latin typeface="Bell MT" panose="02020503060305020303" pitchFamily="18" charset="0"/>
                <a:ea typeface="Batang" panose="02030600000101010101" pitchFamily="18" charset="-127"/>
              </a:rPr>
              <a:t> b</a:t>
            </a:r>
            <a:r>
              <a:rPr lang="it-IT" altLang="it-IT" sz="3200" i="1" dirty="0" smtClean="0">
                <a:latin typeface="Bell MT" panose="02020503060305020303" pitchFamily="18" charset="0"/>
                <a:ea typeface="Batang" panose="02030600000101010101" pitchFamily="18" charset="-127"/>
              </a:rPr>
              <a:t>= </a:t>
            </a:r>
            <a:r>
              <a:rPr lang="it-IT" altLang="it-IT" sz="3200" i="1" dirty="0">
                <a:latin typeface="Bell MT" panose="02020503060305020303" pitchFamily="18" charset="0"/>
                <a:ea typeface="Batang" panose="02030600000101010101" pitchFamily="18" charset="-127"/>
              </a:rPr>
              <a:t>c</a:t>
            </a:r>
            <a:r>
              <a:rPr lang="it-IT" altLang="it-IT" sz="3200" i="1" dirty="0" smtClean="0">
                <a:latin typeface="Bell MT" panose="02020503060305020303" pitchFamily="18" charset="0"/>
                <a:ea typeface="Batang" panose="02030600000101010101" pitchFamily="18" charset="-127"/>
              </a:rPr>
              <a:t> : d</a:t>
            </a:r>
          </a:p>
          <a:p>
            <a:pPr marL="0" indent="0">
              <a:buNone/>
            </a:pPr>
            <a:r>
              <a:rPr lang="it-IT" altLang="it-IT" sz="3200" i="1" dirty="0" smtClean="0">
                <a:latin typeface="Bell MT" panose="02020503060305020303" pitchFamily="18" charset="0"/>
                <a:ea typeface="Batang" panose="02030600000101010101" pitchFamily="18" charset="-127"/>
              </a:rPr>
              <a:t>si deve intendere ad = </a:t>
            </a:r>
            <a:r>
              <a:rPr lang="it-IT" altLang="it-IT" sz="3200" i="1" dirty="0" err="1" smtClean="0">
                <a:latin typeface="Bell MT" panose="02020503060305020303" pitchFamily="18" charset="0"/>
                <a:ea typeface="Batang" panose="02030600000101010101" pitchFamily="18" charset="-127"/>
              </a:rPr>
              <a:t>bc</a:t>
            </a:r>
            <a:endParaRPr lang="it-IT" altLang="it-IT" sz="3200" b="1" dirty="0">
              <a:latin typeface="Bell MT" panose="02020503060305020303" pitchFamily="18" charset="0"/>
            </a:endParaRPr>
          </a:p>
        </p:txBody>
      </p:sp>
      <p:pic>
        <p:nvPicPr>
          <p:cNvPr id="20" name="Segnaposto contenuto 3"/>
          <p:cNvPicPr>
            <a:picLocks noGrp="1" noChangeAspect="1"/>
          </p:cNvPicPr>
          <p:nvPr>
            <p:ph idx="1"/>
          </p:nvPr>
        </p:nvPicPr>
        <p:blipFill rotWithShape="1">
          <a:blip r:embed="rId4">
            <a:extLst>
              <a:ext uri="{28A0092B-C50C-407E-A947-70E740481C1C}">
                <a14:useLocalDpi xmlns:a14="http://schemas.microsoft.com/office/drawing/2010/main" val="0"/>
              </a:ext>
            </a:extLst>
          </a:blip>
          <a:srcRect l="18072" t="60587" r="55115" b="15166"/>
          <a:stretch/>
        </p:blipFill>
        <p:spPr>
          <a:xfrm>
            <a:off x="4931717" y="1973179"/>
            <a:ext cx="4860757" cy="3296652"/>
          </a:xfrm>
        </p:spPr>
      </p:pic>
      <p:sp>
        <p:nvSpPr>
          <p:cNvPr id="22" name="CasellaDiTesto 21"/>
          <p:cNvSpPr txBox="1"/>
          <p:nvPr/>
        </p:nvSpPr>
        <p:spPr>
          <a:xfrm flipH="1">
            <a:off x="4635569" y="2852064"/>
            <a:ext cx="378677" cy="769441"/>
          </a:xfrm>
          <a:prstGeom prst="rect">
            <a:avLst/>
          </a:prstGeom>
          <a:noFill/>
        </p:spPr>
        <p:txBody>
          <a:bodyPr wrap="square">
            <a:spAutoFit/>
          </a:bodyPr>
          <a:lstStyle/>
          <a:p>
            <a:pPr algn="ctr">
              <a:defRPr/>
            </a:pPr>
            <a:r>
              <a:rPr lang="it-IT" altLang="it-IT" sz="4400" i="1" dirty="0" smtClean="0">
                <a:solidFill>
                  <a:srgbClr val="D03106"/>
                </a:solidFill>
                <a:latin typeface="Bell MT" panose="02020503060305020303" pitchFamily="18" charset="0"/>
                <a:ea typeface="Batang" panose="02030600000101010101" pitchFamily="18" charset="-127"/>
              </a:rPr>
              <a:t>b</a:t>
            </a:r>
            <a:endParaRPr lang="it-IT" sz="4400" b="1" i="1" dirty="0">
              <a:solidFill>
                <a:srgbClr val="D03106"/>
              </a:solidFill>
              <a:latin typeface="Bell MT" panose="02020503060305020303" pitchFamily="18" charset="0"/>
              <a:ea typeface="Batang" panose="02030600000101010101" pitchFamily="18" charset="-127"/>
              <a:cs typeface="Arial" panose="020B0604020202020204" pitchFamily="34" charset="0"/>
            </a:endParaRPr>
          </a:p>
        </p:txBody>
      </p:sp>
      <p:sp>
        <p:nvSpPr>
          <p:cNvPr id="24" name="CasellaDiTesto 23"/>
          <p:cNvSpPr txBox="1"/>
          <p:nvPr/>
        </p:nvSpPr>
        <p:spPr>
          <a:xfrm>
            <a:off x="7362096" y="5082752"/>
            <a:ext cx="821059" cy="769441"/>
          </a:xfrm>
          <a:prstGeom prst="rect">
            <a:avLst/>
          </a:prstGeom>
          <a:noFill/>
        </p:spPr>
        <p:txBody>
          <a:bodyPr wrap="none">
            <a:spAutoFit/>
          </a:bodyPr>
          <a:lstStyle/>
          <a:p>
            <a:pPr algn="ctr">
              <a:defRPr/>
            </a:pPr>
            <a:r>
              <a:rPr lang="it-IT" sz="4400" i="1" dirty="0">
                <a:solidFill>
                  <a:srgbClr val="D03106"/>
                </a:solidFill>
                <a:latin typeface="Bell MT" panose="02020503060305020303" pitchFamily="18" charset="0"/>
                <a:ea typeface="Batang" panose="02030600000101010101" pitchFamily="18" charset="-127"/>
              </a:rPr>
              <a:t>x</a:t>
            </a:r>
            <a:r>
              <a:rPr lang="it-IT" sz="4400" i="1" dirty="0" smtClean="0">
                <a:solidFill>
                  <a:srgbClr val="D03106"/>
                </a:solidFill>
                <a:latin typeface="Bell MT" panose="02020503060305020303" pitchFamily="18" charset="0"/>
                <a:ea typeface="Batang" panose="02030600000101010101" pitchFamily="18" charset="-127"/>
              </a:rPr>
              <a:t> ?</a:t>
            </a:r>
            <a:endParaRPr lang="it-IT" sz="4400" b="1" i="1" dirty="0">
              <a:solidFill>
                <a:srgbClr val="D03106"/>
              </a:solidFill>
              <a:latin typeface="Bell MT" panose="02020503060305020303" pitchFamily="18" charset="0"/>
              <a:ea typeface="Batang" panose="02030600000101010101" pitchFamily="18" charset="-127"/>
              <a:cs typeface="Arial" panose="020B0604020202020204" pitchFamily="34" charset="0"/>
            </a:endParaRPr>
          </a:p>
        </p:txBody>
      </p:sp>
      <p:sp>
        <p:nvSpPr>
          <p:cNvPr id="29" name="Rettangolo 22"/>
          <p:cNvSpPr>
            <a:spLocks noChangeArrowheads="1"/>
          </p:cNvSpPr>
          <p:nvPr/>
        </p:nvSpPr>
        <p:spPr bwMode="auto">
          <a:xfrm rot="-5400000">
            <a:off x="4702425" y="2637795"/>
            <a:ext cx="2162918" cy="1226569"/>
          </a:xfrm>
          <a:prstGeom prst="rect">
            <a:avLst/>
          </a:prstGeom>
          <a:blipFill>
            <a:blip r:embed="rId5"/>
            <a:tile tx="0" ty="0" sx="100000" sy="100000" flip="none" algn="tl"/>
          </a:blip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0" name="Rettangolo 22"/>
          <p:cNvSpPr>
            <a:spLocks noChangeArrowheads="1"/>
          </p:cNvSpPr>
          <p:nvPr/>
        </p:nvSpPr>
        <p:spPr bwMode="auto">
          <a:xfrm>
            <a:off x="6397169" y="4374058"/>
            <a:ext cx="3217478" cy="769441"/>
          </a:xfrm>
          <a:prstGeom prst="rect">
            <a:avLst/>
          </a:prstGeom>
          <a:blipFill>
            <a:blip r:embed="rId5"/>
            <a:tile tx="0" ty="0" sx="100000" sy="100000" flip="none" algn="tl"/>
          </a:blip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2" name="CasellaDiTesto 31"/>
          <p:cNvSpPr txBox="1"/>
          <p:nvPr/>
        </p:nvSpPr>
        <p:spPr>
          <a:xfrm>
            <a:off x="5869976" y="4374058"/>
            <a:ext cx="442750" cy="769441"/>
          </a:xfrm>
          <a:prstGeom prst="rect">
            <a:avLst/>
          </a:prstGeom>
          <a:noFill/>
        </p:spPr>
        <p:txBody>
          <a:bodyPr wrap="none">
            <a:spAutoFit/>
          </a:bodyPr>
          <a:lstStyle/>
          <a:p>
            <a:pPr algn="ctr">
              <a:defRPr/>
            </a:pPr>
            <a:r>
              <a:rPr lang="it-IT" altLang="it-IT" sz="4400" i="1" dirty="0">
                <a:solidFill>
                  <a:srgbClr val="D03106"/>
                </a:solidFill>
                <a:latin typeface="Bell MT" panose="02020503060305020303" pitchFamily="18" charset="0"/>
                <a:ea typeface="Batang" panose="02030600000101010101" pitchFamily="18" charset="-127"/>
              </a:rPr>
              <a:t>a</a:t>
            </a:r>
            <a:endParaRPr lang="it-IT" sz="4400" b="1" i="1" dirty="0">
              <a:solidFill>
                <a:srgbClr val="D03106"/>
              </a:solidFill>
              <a:latin typeface="Bell MT" panose="02020503060305020303" pitchFamily="18" charset="0"/>
              <a:ea typeface="Batang" panose="02030600000101010101" pitchFamily="18" charset="-127"/>
              <a:cs typeface="Arial" panose="020B0604020202020204" pitchFamily="34" charset="0"/>
            </a:endParaRPr>
          </a:p>
        </p:txBody>
      </p:sp>
      <p:sp>
        <p:nvSpPr>
          <p:cNvPr id="34" name="CasellaDiTesto 33"/>
          <p:cNvSpPr txBox="1"/>
          <p:nvPr/>
        </p:nvSpPr>
        <p:spPr>
          <a:xfrm>
            <a:off x="5510635" y="3604617"/>
            <a:ext cx="466795" cy="769441"/>
          </a:xfrm>
          <a:prstGeom prst="rect">
            <a:avLst/>
          </a:prstGeom>
          <a:noFill/>
        </p:spPr>
        <p:txBody>
          <a:bodyPr wrap="none">
            <a:spAutoFit/>
          </a:bodyPr>
          <a:lstStyle/>
          <a:p>
            <a:pPr algn="ctr">
              <a:defRPr/>
            </a:pPr>
            <a:r>
              <a:rPr lang="it-IT" sz="4400" dirty="0" smtClean="0">
                <a:solidFill>
                  <a:srgbClr val="D03106"/>
                </a:solidFill>
                <a:latin typeface="Bell MT" panose="02020503060305020303" pitchFamily="18" charset="0"/>
                <a:ea typeface="Batang" panose="02030600000101010101" pitchFamily="18" charset="-127"/>
              </a:rPr>
              <a:t>1</a:t>
            </a:r>
            <a:endParaRPr lang="it-IT" sz="4400" b="1" dirty="0">
              <a:solidFill>
                <a:srgbClr val="D03106"/>
              </a:solidFill>
              <a:latin typeface="Bell MT" panose="02020503060305020303" pitchFamily="18" charset="0"/>
              <a:ea typeface="Batang" panose="02030600000101010101" pitchFamily="18" charset="-127"/>
              <a:cs typeface="Arial" panose="020B0604020202020204" pitchFamily="34" charset="0"/>
            </a:endParaRPr>
          </a:p>
        </p:txBody>
      </p:sp>
    </p:spTree>
    <p:extLst>
      <p:ext uri="{BB962C8B-B14F-4D97-AF65-F5344CB8AC3E}">
        <p14:creationId xmlns:p14="http://schemas.microsoft.com/office/powerpoint/2010/main" val="762533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1537448" y="73421"/>
            <a:ext cx="8228013" cy="1144588"/>
          </a:xfrm>
        </p:spPr>
        <p:txBody>
          <a:bodyPr vert="horz" lIns="91440" tIns="35203" rIns="91440" bIns="45720" rtlCol="0" anchor="ctr">
            <a:normAutofit/>
          </a:body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defRPr/>
            </a:pPr>
            <a:r>
              <a:rPr lang="it-IT" altLang="it-IT" sz="3200" b="1" dirty="0">
                <a:solidFill>
                  <a:schemeClr val="bg1"/>
                </a:solidFill>
                <a:latin typeface="+mn-lt"/>
              </a:rPr>
              <a:t>    Pitagora e il suo teorema  </a:t>
            </a:r>
            <a:r>
              <a:rPr lang="it-IT" altLang="it-IT" sz="2000" b="1" dirty="0">
                <a:solidFill>
                  <a:schemeClr val="bg1"/>
                </a:solidFill>
                <a:latin typeface="+mn-lt"/>
              </a:rPr>
              <a:t>(circa VI sec. a. C.) </a:t>
            </a:r>
          </a:p>
        </p:txBody>
      </p:sp>
      <p:sp>
        <p:nvSpPr>
          <p:cNvPr id="3074" name="Rectangle 2"/>
          <p:cNvSpPr>
            <a:spLocks noGrp="1" noChangeArrowheads="1"/>
          </p:cNvSpPr>
          <p:nvPr>
            <p:ph type="subTitle" idx="4294967295"/>
          </p:nvPr>
        </p:nvSpPr>
        <p:spPr>
          <a:xfrm>
            <a:off x="325065" y="2674516"/>
            <a:ext cx="6553200" cy="3374356"/>
          </a:xfrm>
          <a:blipFill dpi="0" rotWithShape="1">
            <a:blip r:embed="rId3"/>
            <a:srcRect/>
            <a:tile tx="0" ty="0" sx="100000" sy="100000" flip="none" algn="tl"/>
          </a:blipFill>
        </p:spPr>
        <p:txBody>
          <a:bodyPr vert="horz" lIns="0" tIns="25602" rIns="0" bIns="0" rtlCol="0" anchor="ctr">
            <a:normAutofit/>
          </a:bodyPr>
          <a:lstStyle/>
          <a:p>
            <a:pPr marL="174625" indent="0">
              <a:lnSpc>
                <a:spcPct val="150000"/>
              </a:lnSpc>
              <a:buNone/>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it-IT" altLang="it-IT" sz="2200" b="1" i="1" dirty="0" smtClean="0">
                <a:latin typeface="Palatino Linotype" panose="02040502050505030304" pitchFamily="18" charset="0"/>
              </a:rPr>
              <a:t>Nei triangoli rettangoli il quadrato del lato opposto all'angolo retto è uguale alla somma dei quadrati dei lati che comprendono l'angolo retto.</a:t>
            </a:r>
          </a:p>
          <a:p>
            <a:pPr marL="174625" indent="0">
              <a:lnSpc>
                <a:spcPct val="150000"/>
              </a:lnSpc>
              <a:buNone/>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it-IT" altLang="it-IT" sz="2000" b="1" kern="0" dirty="0" smtClean="0">
                <a:solidFill>
                  <a:srgbClr val="000000"/>
                </a:solidFill>
              </a:rPr>
              <a:t>Euclide  </a:t>
            </a:r>
            <a:r>
              <a:rPr lang="it-IT" altLang="it-IT" sz="2000" b="1" kern="0" dirty="0" err="1" smtClean="0">
                <a:solidFill>
                  <a:srgbClr val="000000"/>
                </a:solidFill>
              </a:rPr>
              <a:t>Prop</a:t>
            </a:r>
            <a:r>
              <a:rPr lang="it-IT" altLang="it-IT" sz="2000" b="1" kern="0" dirty="0" smtClean="0">
                <a:solidFill>
                  <a:srgbClr val="000000"/>
                </a:solidFill>
              </a:rPr>
              <a:t> </a:t>
            </a:r>
            <a:r>
              <a:rPr lang="it-IT" altLang="it-IT" sz="2000" b="1" kern="0" dirty="0">
                <a:solidFill>
                  <a:srgbClr val="000000"/>
                </a:solidFill>
              </a:rPr>
              <a:t>. </a:t>
            </a:r>
            <a:r>
              <a:rPr lang="it-IT" altLang="it-IT" sz="2000" b="1" kern="0" dirty="0" smtClean="0">
                <a:solidFill>
                  <a:srgbClr val="000000"/>
                </a:solidFill>
              </a:rPr>
              <a:t>I. 47 </a:t>
            </a:r>
            <a:endParaRPr lang="it-IT" altLang="it-IT" sz="2000" b="1" kern="0" dirty="0">
              <a:solidFill>
                <a:srgbClr val="000000"/>
              </a:solidFill>
            </a:endParaRP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3758" y="2346102"/>
            <a:ext cx="4621121" cy="320354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Segnaposto contenuto 2"/>
          <p:cNvSpPr txBox="1">
            <a:spLocks/>
          </p:cNvSpPr>
          <p:nvPr/>
        </p:nvSpPr>
        <p:spPr bwMode="auto">
          <a:xfrm>
            <a:off x="99360" y="299640"/>
            <a:ext cx="5755341" cy="692149"/>
          </a:xfrm>
          <a:prstGeom prst="rect">
            <a:avLst/>
          </a:prstGeom>
          <a:solidFill>
            <a:schemeClr val="accent1">
              <a:lumMod val="40000"/>
              <a:lumOff val="60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kern="0" dirty="0" smtClean="0"/>
              <a:t>   1° o 2°     teorema di Euclide?</a:t>
            </a:r>
          </a:p>
        </p:txBody>
      </p:sp>
      <p:sp>
        <p:nvSpPr>
          <p:cNvPr id="9" name="Segnaposto contenuto 2"/>
          <p:cNvSpPr txBox="1">
            <a:spLocks/>
          </p:cNvSpPr>
          <p:nvPr/>
        </p:nvSpPr>
        <p:spPr bwMode="auto">
          <a:xfrm>
            <a:off x="5163671" y="844916"/>
            <a:ext cx="6201243" cy="729691"/>
          </a:xfrm>
          <a:prstGeom prst="rect">
            <a:avLst/>
          </a:prstGeom>
          <a:solidFill>
            <a:schemeClr val="accent4">
              <a:lumMod val="20000"/>
              <a:lumOff val="80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kern="0" dirty="0"/>
              <a:t>D</a:t>
            </a:r>
            <a:r>
              <a:rPr lang="it-IT" kern="0" dirty="0" smtClean="0"/>
              <a:t>omanda forse irrilevante ma…</a:t>
            </a:r>
          </a:p>
        </p:txBody>
      </p:sp>
    </p:spTree>
    <p:extLst>
      <p:ext uri="{BB962C8B-B14F-4D97-AF65-F5344CB8AC3E}">
        <p14:creationId xmlns:p14="http://schemas.microsoft.com/office/powerpoint/2010/main" val="321634094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fill="hold" nodeType="clickEffect">
                                  <p:stCondLst>
                                    <p:cond delay="0"/>
                                  </p:stCondLst>
                                  <p:childTnLst>
                                    <p:set>
                                      <p:cBhvr additive="repl">
                                        <p:cTn id="6" dur="1" fill="hold">
                                          <p:stCondLst>
                                            <p:cond delay="0"/>
                                          </p:stCondLst>
                                        </p:cTn>
                                        <p:tgtEl>
                                          <p:spTgt spid="3076"/>
                                        </p:tgtEl>
                                        <p:attrNameLst>
                                          <p:attrName>style.visibility</p:attrName>
                                        </p:attrNameLst>
                                      </p:cBhvr>
                                      <p:to>
                                        <p:strVal val="visible"/>
                                      </p:to>
                                    </p:set>
                                    <p:animEffect transition="in" filter="fade">
                                      <p:cBhvr additive="repl">
                                        <p:cTn id="7" dur="800" decel="100000"/>
                                        <p:tgtEl>
                                          <p:spTgt spid="3076"/>
                                        </p:tgtEl>
                                      </p:cBhvr>
                                    </p:animEffect>
                                    <p:anim calcmode="lin" valueType="num">
                                      <p:cBhvr additive="repl">
                                        <p:cTn id="8" dur="800" decel="100000" fill="hold"/>
                                        <p:tgtEl>
                                          <p:spTgt spid="3076"/>
                                        </p:tgtEl>
                                        <p:attrNameLst>
                                          <p:attrName>r</p:attrName>
                                        </p:attrNameLst>
                                      </p:cBhvr>
                                      <p:tavLst>
                                        <p:tav tm="100000">
                                          <p:val>
                                            <p:strVal val="-90"/>
                                          </p:val>
                                        </p:tav>
                                        <p:tav>
                                          <p:val>
                                            <p:strVal val="0"/>
                                          </p:val>
                                        </p:tav>
                                      </p:tavLst>
                                    </p:anim>
                                    <p:anim calcmode="lin" valueType="num">
                                      <p:cBhvr additive="repl">
                                        <p:cTn id="9" dur="800" decel="100000" fill="hold"/>
                                        <p:tgtEl>
                                          <p:spTgt spid="3076"/>
                                        </p:tgtEl>
                                        <p:attrNameLst>
                                          <p:attrName>ppt_x</p:attrName>
                                        </p:attrNameLst>
                                      </p:cBhvr>
                                      <p:tavLst>
                                        <p:tav tm="100000">
                                          <p:val>
                                            <p:strVal val="#ppt_x+0.4"/>
                                          </p:val>
                                        </p:tav>
                                        <p:tav>
                                          <p:val>
                                            <p:strVal val="#ppt_x-0.05"/>
                                          </p:val>
                                        </p:tav>
                                      </p:tavLst>
                                    </p:anim>
                                    <p:anim calcmode="lin" valueType="num">
                                      <p:cBhvr additive="repl">
                                        <p:cTn id="10" dur="800" decel="100000" fill="hold"/>
                                        <p:tgtEl>
                                          <p:spTgt spid="3076"/>
                                        </p:tgtEl>
                                        <p:attrNameLst>
                                          <p:attrName>ppt_y</p:attrName>
                                        </p:attrNameLst>
                                      </p:cBhvr>
                                      <p:tavLst>
                                        <p:tav tm="100000">
                                          <p:val>
                                            <p:strVal val="#ppt_y-0.4"/>
                                          </p:val>
                                        </p:tav>
                                        <p:tav>
                                          <p:val>
                                            <p:strVal val="#ppt_y+0.1"/>
                                          </p:val>
                                        </p:tav>
                                      </p:tavLst>
                                    </p:anim>
                                    <p:anim calcmode="lin" valueType="num">
                                      <p:cBhvr additive="repl">
                                        <p:cTn id="11" dur="200" accel="100000" fill="hold">
                                          <p:stCondLst>
                                            <p:cond delay="800"/>
                                          </p:stCondLst>
                                        </p:cTn>
                                        <p:tgtEl>
                                          <p:spTgt spid="3076"/>
                                        </p:tgtEl>
                                        <p:attrNameLst>
                                          <p:attrName>ppt_x</p:attrName>
                                        </p:attrNameLst>
                                      </p:cBhvr>
                                      <p:tavLst>
                                        <p:tav tm="100000">
                                          <p:val>
                                            <p:strVal val="#ppt_x-0.05"/>
                                          </p:val>
                                        </p:tav>
                                        <p:tav>
                                          <p:val>
                                            <p:strVal val="#ppt_x"/>
                                          </p:val>
                                        </p:tav>
                                      </p:tavLst>
                                    </p:anim>
                                    <p:anim calcmode="lin" valueType="num">
                                      <p:cBhvr additive="repl">
                                        <p:cTn id="12" dur="200" accel="100000" fill="hold">
                                          <p:stCondLst>
                                            <p:cond delay="800"/>
                                          </p:stCondLst>
                                        </p:cTn>
                                        <p:tgtEl>
                                          <p:spTgt spid="3076"/>
                                        </p:tgtEl>
                                        <p:attrNameLst>
                                          <p:attrName>ppt_y</p:attrName>
                                        </p:attrNameLst>
                                      </p:cBhvr>
                                      <p:tavLst>
                                        <p:tav tm="100000">
                                          <p:val>
                                            <p:strVal val="#ppt_y+0.1"/>
                                          </p:val>
                                        </p:tav>
                                        <p:tav>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3074">
                                            <p:bg/>
                                          </p:spTgt>
                                        </p:tgtEl>
                                        <p:attrNameLst>
                                          <p:attrName>style.visibility</p:attrName>
                                        </p:attrNameLst>
                                      </p:cBhvr>
                                      <p:to>
                                        <p:strVal val="visible"/>
                                      </p:to>
                                    </p:set>
                                    <p:animEffect transition="in" filter="fade">
                                      <p:cBhvr>
                                        <p:cTn id="15" dur="500"/>
                                        <p:tgtEl>
                                          <p:spTgt spid="307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74">
                                            <p:txEl>
                                              <p:pRg st="0" end="0"/>
                                            </p:txEl>
                                          </p:spTgt>
                                        </p:tgtEl>
                                        <p:attrNameLst>
                                          <p:attrName>style.visibility</p:attrName>
                                        </p:attrNameLst>
                                      </p:cBhvr>
                                      <p:to>
                                        <p:strVal val="visible"/>
                                      </p:to>
                                    </p:set>
                                    <p:animEffect transition="in" filter="fade">
                                      <p:cBhvr>
                                        <p:cTn id="18" dur="500"/>
                                        <p:tgtEl>
                                          <p:spTgt spid="307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74">
                                            <p:txEl>
                                              <p:pRg st="1" end="1"/>
                                            </p:txEl>
                                          </p:spTgt>
                                        </p:tgtEl>
                                        <p:attrNameLst>
                                          <p:attrName>style.visibility</p:attrName>
                                        </p:attrNameLst>
                                      </p:cBhvr>
                                      <p:to>
                                        <p:strVal val="visible"/>
                                      </p:to>
                                    </p:set>
                                    <p:animEffect transition="in" filter="fade">
                                      <p:cBhvr>
                                        <p:cTn id="21" dur="500"/>
                                        <p:tgtEl>
                                          <p:spTgt spid="30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186531" y="159474"/>
            <a:ext cx="8228013" cy="868736"/>
          </a:xfrm>
          <a:solidFill>
            <a:schemeClr val="accent1">
              <a:lumMod val="20000"/>
              <a:lumOff val="80000"/>
            </a:schemeClr>
          </a:solidFill>
        </p:spPr>
        <p:txBody>
          <a:bodyPr vert="horz" lIns="91440" tIns="35203" rIns="91440" bIns="45720" rtlCol="0" anchor="ctr">
            <a:normAutofit/>
          </a:body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defRPr/>
            </a:pPr>
            <a:r>
              <a:rPr lang="it-IT" altLang="it-IT" sz="2800" b="1" dirty="0" smtClean="0">
                <a:latin typeface="+mn-lt"/>
              </a:rPr>
              <a:t>Una risposta </a:t>
            </a:r>
            <a:r>
              <a:rPr lang="it-IT" altLang="it-IT" sz="2800" b="1" dirty="0" smtClean="0">
                <a:solidFill>
                  <a:srgbClr val="FF0000"/>
                </a:solidFill>
                <a:latin typeface="+mn-lt"/>
              </a:rPr>
              <a:t>qualitativa</a:t>
            </a:r>
            <a:r>
              <a:rPr lang="it-IT" altLang="it-IT" sz="2800" b="1" dirty="0" smtClean="0">
                <a:latin typeface="+mn-lt"/>
              </a:rPr>
              <a:t> a una domanda …</a:t>
            </a:r>
            <a:endParaRPr lang="it-IT" altLang="it-IT" sz="2800" b="1" dirty="0">
              <a:latin typeface="+mn-lt"/>
            </a:endParaRPr>
          </a:p>
        </p:txBody>
      </p:sp>
      <p:sp>
        <p:nvSpPr>
          <p:cNvPr id="6147" name="Line 3"/>
          <p:cNvSpPr>
            <a:spLocks noChangeShapeType="1"/>
          </p:cNvSpPr>
          <p:nvPr/>
        </p:nvSpPr>
        <p:spPr bwMode="auto">
          <a:xfrm>
            <a:off x="5246689" y="1828800"/>
            <a:ext cx="979487" cy="1588"/>
          </a:xfrm>
          <a:prstGeom prst="line">
            <a:avLst/>
          </a:prstGeom>
          <a:noFill/>
          <a:ln w="19080">
            <a:solidFill>
              <a:srgbClr val="336699"/>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945" tIns="41473" rIns="82945" bIns="41473"/>
          <a:lstStyle/>
          <a:p>
            <a:endParaRPr lang="it-IT"/>
          </a:p>
        </p:txBody>
      </p:sp>
      <p:sp>
        <p:nvSpPr>
          <p:cNvPr id="6148" name="Line 4"/>
          <p:cNvSpPr>
            <a:spLocks noChangeShapeType="1"/>
          </p:cNvSpPr>
          <p:nvPr/>
        </p:nvSpPr>
        <p:spPr bwMode="auto">
          <a:xfrm>
            <a:off x="5246689" y="3200400"/>
            <a:ext cx="979487" cy="1588"/>
          </a:xfrm>
          <a:prstGeom prst="line">
            <a:avLst/>
          </a:prstGeom>
          <a:noFill/>
          <a:ln w="19080">
            <a:solidFill>
              <a:srgbClr val="666699"/>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945" tIns="41473" rIns="82945" bIns="41473"/>
          <a:lstStyle/>
          <a:p>
            <a:endParaRPr lang="it-IT"/>
          </a:p>
        </p:txBody>
      </p:sp>
      <p:sp>
        <p:nvSpPr>
          <p:cNvPr id="28677" name="Text Box 5"/>
          <p:cNvSpPr txBox="1">
            <a:spLocks noChangeArrowheads="1"/>
          </p:cNvSpPr>
          <p:nvPr/>
        </p:nvSpPr>
        <p:spPr bwMode="auto">
          <a:xfrm>
            <a:off x="6553200" y="1306513"/>
            <a:ext cx="3722688" cy="1370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945" tIns="41473" rIns="82945" bIns="41473"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28678" name="Text Box 6"/>
          <p:cNvSpPr txBox="1">
            <a:spLocks noChangeArrowheads="1"/>
          </p:cNvSpPr>
          <p:nvPr/>
        </p:nvSpPr>
        <p:spPr bwMode="auto">
          <a:xfrm>
            <a:off x="2236789" y="1055688"/>
            <a:ext cx="3722687"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945" tIns="41473" rIns="82945" bIns="41473"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6151" name="Text Box 7"/>
          <p:cNvSpPr txBox="1">
            <a:spLocks noChangeArrowheads="1"/>
          </p:cNvSpPr>
          <p:nvPr/>
        </p:nvSpPr>
        <p:spPr bwMode="auto">
          <a:xfrm>
            <a:off x="367107" y="5005365"/>
            <a:ext cx="4686300" cy="1371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9201" rIns="0" bIns="0" anchor="ctr"/>
          <a:lstStyle>
            <a:lvl1pPr marL="87313">
              <a:spcBef>
                <a:spcPct val="20000"/>
              </a:spcBef>
              <a:buChar char="•"/>
              <a:tabLst>
                <a:tab pos="723900" algn="l"/>
                <a:tab pos="1447800" algn="l"/>
                <a:tab pos="2171700" algn="l"/>
                <a:tab pos="2895600" algn="l"/>
                <a:tab pos="3619500" algn="l"/>
              </a:tabLst>
              <a:defRPr sz="3200">
                <a:solidFill>
                  <a:schemeClr val="tx1"/>
                </a:solidFill>
                <a:latin typeface="Arial" panose="020B0604020202020204" pitchFamily="34" charset="0"/>
              </a:defRPr>
            </a:lvl1pPr>
            <a:lvl2pPr marL="742950" indent="-285750">
              <a:spcBef>
                <a:spcPct val="20000"/>
              </a:spcBef>
              <a:buChar char="–"/>
              <a:tabLst>
                <a:tab pos="723900" algn="l"/>
                <a:tab pos="1447800" algn="l"/>
                <a:tab pos="2171700" algn="l"/>
                <a:tab pos="2895600" algn="l"/>
                <a:tab pos="3619500" algn="l"/>
              </a:tabLst>
              <a:defRPr sz="2800">
                <a:solidFill>
                  <a:schemeClr val="tx1"/>
                </a:solidFill>
                <a:latin typeface="Arial" panose="020B0604020202020204" pitchFamily="34" charset="0"/>
              </a:defRPr>
            </a:lvl2pPr>
            <a:lvl3pPr marL="1143000" indent="-228600">
              <a:spcBef>
                <a:spcPct val="20000"/>
              </a:spcBef>
              <a:buChar char="•"/>
              <a:tabLst>
                <a:tab pos="723900" algn="l"/>
                <a:tab pos="1447800" algn="l"/>
                <a:tab pos="2171700" algn="l"/>
                <a:tab pos="2895600" algn="l"/>
                <a:tab pos="3619500" algn="l"/>
              </a:tabLst>
              <a:defRPr sz="2400">
                <a:solidFill>
                  <a:schemeClr val="tx1"/>
                </a:solidFill>
                <a:latin typeface="Arial" panose="020B0604020202020204" pitchFamily="34" charset="0"/>
              </a:defRPr>
            </a:lvl3pPr>
            <a:lvl4pPr marL="1600200" indent="-228600">
              <a:spcBef>
                <a:spcPct val="20000"/>
              </a:spcBef>
              <a:buChar char="–"/>
              <a:tabLst>
                <a:tab pos="723900" algn="l"/>
                <a:tab pos="1447800" algn="l"/>
                <a:tab pos="2171700" algn="l"/>
                <a:tab pos="2895600" algn="l"/>
                <a:tab pos="3619500" algn="l"/>
              </a:tabLst>
              <a:defRPr sz="2000">
                <a:solidFill>
                  <a:schemeClr val="tx1"/>
                </a:solidFill>
                <a:latin typeface="Arial" panose="020B0604020202020204" pitchFamily="34" charset="0"/>
              </a:defRPr>
            </a:lvl4pPr>
            <a:lvl5pPr marL="2057400" indent="-228600">
              <a:spcBef>
                <a:spcPct val="20000"/>
              </a:spcBef>
              <a:buChar char="»"/>
              <a:tabLst>
                <a:tab pos="723900" algn="l"/>
                <a:tab pos="1447800" algn="l"/>
                <a:tab pos="2171700" algn="l"/>
                <a:tab pos="2895600" algn="l"/>
                <a:tab pos="36195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723900" algn="l"/>
                <a:tab pos="1447800" algn="l"/>
                <a:tab pos="2171700" algn="l"/>
                <a:tab pos="2895600" algn="l"/>
                <a:tab pos="36195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723900" algn="l"/>
                <a:tab pos="1447800" algn="l"/>
                <a:tab pos="2171700" algn="l"/>
                <a:tab pos="2895600" algn="l"/>
                <a:tab pos="36195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723900" algn="l"/>
                <a:tab pos="1447800" algn="l"/>
                <a:tab pos="2171700" algn="l"/>
                <a:tab pos="2895600" algn="l"/>
                <a:tab pos="36195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723900" algn="l"/>
                <a:tab pos="1447800" algn="l"/>
                <a:tab pos="2171700" algn="l"/>
                <a:tab pos="2895600" algn="l"/>
                <a:tab pos="3619500" algn="l"/>
              </a:tabLst>
              <a:defRPr sz="2000">
                <a:solidFill>
                  <a:schemeClr val="tx1"/>
                </a:solidFill>
                <a:latin typeface="Arial" panose="020B0604020202020204" pitchFamily="34" charset="0"/>
              </a:defRPr>
            </a:lvl9pPr>
          </a:lstStyle>
          <a:p>
            <a:pPr eaLnBrk="1" hangingPunct="1">
              <a:spcBef>
                <a:spcPct val="0"/>
              </a:spcBef>
              <a:buFontTx/>
              <a:buNone/>
            </a:pPr>
            <a:r>
              <a:rPr lang="it-IT" altLang="it-IT" sz="2000" b="1" dirty="0">
                <a:ea typeface="Microsoft YaHei" panose="020B0503020204020204" pitchFamily="34" charset="-122"/>
              </a:rPr>
              <a:t>La somma dei quadrati </a:t>
            </a:r>
            <a:r>
              <a:rPr lang="it-IT" altLang="it-IT" sz="2000" b="1" dirty="0" smtClean="0">
                <a:ea typeface="Microsoft YaHei" panose="020B0503020204020204" pitchFamily="34" charset="-122"/>
              </a:rPr>
              <a:t>dei due </a:t>
            </a:r>
            <a:r>
              <a:rPr lang="it-IT" altLang="it-IT" sz="2000" b="1" dirty="0">
                <a:ea typeface="Microsoft YaHei" panose="020B0503020204020204" pitchFamily="34" charset="-122"/>
              </a:rPr>
              <a:t>lati comprendenti l'angolo</a:t>
            </a:r>
            <a:r>
              <a:rPr lang="it-IT" altLang="it-IT" sz="2000" b="1" dirty="0">
                <a:solidFill>
                  <a:srgbClr val="C00000"/>
                </a:solidFill>
                <a:ea typeface="Microsoft YaHei" panose="020B0503020204020204" pitchFamily="34" charset="-122"/>
              </a:rPr>
              <a:t>  acuto  </a:t>
            </a:r>
            <a:r>
              <a:rPr lang="it-IT" altLang="it-IT" sz="2000" b="1" dirty="0">
                <a:ea typeface="Microsoft YaHei" panose="020B0503020204020204" pitchFamily="34" charset="-122"/>
              </a:rPr>
              <a:t>è </a:t>
            </a:r>
            <a:r>
              <a:rPr lang="it-IT" altLang="it-IT" sz="2000" b="1" dirty="0">
                <a:solidFill>
                  <a:srgbClr val="C00000"/>
                </a:solidFill>
                <a:ea typeface="Microsoft YaHei" panose="020B0503020204020204" pitchFamily="34" charset="-122"/>
              </a:rPr>
              <a:t>maggiore</a:t>
            </a:r>
            <a:r>
              <a:rPr lang="it-IT" altLang="it-IT" sz="2000" b="1" dirty="0">
                <a:ea typeface="Microsoft YaHei" panose="020B0503020204020204" pitchFamily="34" charset="-122"/>
              </a:rPr>
              <a:t> del quadrato </a:t>
            </a:r>
            <a:r>
              <a:rPr lang="it-IT" altLang="it-IT" sz="2000" b="1" dirty="0" smtClean="0">
                <a:ea typeface="Microsoft YaHei" panose="020B0503020204020204" pitchFamily="34" charset="-122"/>
              </a:rPr>
              <a:t>dell'altro </a:t>
            </a:r>
            <a:r>
              <a:rPr lang="it-IT" altLang="it-IT" sz="2000" b="1" dirty="0">
                <a:ea typeface="Microsoft YaHei" panose="020B0503020204020204" pitchFamily="34" charset="-122"/>
              </a:rPr>
              <a:t>lato.</a:t>
            </a:r>
          </a:p>
        </p:txBody>
      </p:sp>
      <p:pic>
        <p:nvPicPr>
          <p:cNvPr id="615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9638" y="1055688"/>
            <a:ext cx="7984057" cy="4089960"/>
          </a:xfrm>
          <a:prstGeom prst="rect">
            <a:avLst/>
          </a:prstGeom>
          <a:solidFill>
            <a:schemeClr val="accent1">
              <a:lumMod val="20000"/>
              <a:lumOff val="80000"/>
            </a:schemeClr>
          </a:solidFill>
          <a:ln>
            <a:noFill/>
          </a:ln>
          <a:effectLst/>
          <a:extLst/>
        </p:spPr>
      </p:pic>
      <p:sp>
        <p:nvSpPr>
          <p:cNvPr id="11" name="Text Box 10"/>
          <p:cNvSpPr txBox="1">
            <a:spLocks noChangeArrowheads="1"/>
          </p:cNvSpPr>
          <p:nvPr/>
        </p:nvSpPr>
        <p:spPr bwMode="auto">
          <a:xfrm>
            <a:off x="6226176" y="3289300"/>
            <a:ext cx="4643438" cy="1371600"/>
          </a:xfrm>
          <a:prstGeom prst="rect">
            <a:avLst/>
          </a:prstGeom>
          <a:solidFill>
            <a:schemeClr val="bg1"/>
          </a:solidFill>
          <a:ln>
            <a:noFill/>
          </a:ln>
          <a:effectLst/>
          <a:extLst/>
        </p:spPr>
        <p:txBody>
          <a:bodyPr lIns="0" tIns="19201" rIns="0" bIns="0" anchor="ctr"/>
          <a:lstStyle>
            <a:lvl1pPr>
              <a:tabLst>
                <a:tab pos="723900" algn="l"/>
                <a:tab pos="1447800" algn="l"/>
                <a:tab pos="2171700" algn="l"/>
                <a:tab pos="2895600" algn="l"/>
                <a:tab pos="36195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9pPr>
          </a:lstStyle>
          <a:p>
            <a:pPr marL="174625">
              <a:defRPr/>
            </a:pPr>
            <a:r>
              <a:rPr lang="it-IT" altLang="it-IT" sz="2000" b="1" dirty="0">
                <a:solidFill>
                  <a:schemeClr val="tx1"/>
                </a:solidFill>
                <a:latin typeface="Arial" panose="020B0604020202020204" pitchFamily="34" charset="0"/>
                <a:cs typeface="Arial" panose="020B0604020202020204" pitchFamily="34" charset="0"/>
              </a:rPr>
              <a:t>La somma dei quadrati </a:t>
            </a:r>
            <a:r>
              <a:rPr lang="it-IT" altLang="it-IT" sz="2000" b="1" dirty="0" smtClean="0">
                <a:solidFill>
                  <a:schemeClr val="tx1"/>
                </a:solidFill>
                <a:latin typeface="Arial" panose="020B0604020202020204" pitchFamily="34" charset="0"/>
                <a:cs typeface="Arial" panose="020B0604020202020204" pitchFamily="34" charset="0"/>
              </a:rPr>
              <a:t>dei due lati </a:t>
            </a:r>
            <a:r>
              <a:rPr lang="it-IT" altLang="it-IT" sz="2000" b="1" dirty="0">
                <a:solidFill>
                  <a:schemeClr val="tx1"/>
                </a:solidFill>
                <a:latin typeface="Arial" panose="020B0604020202020204" pitchFamily="34" charset="0"/>
                <a:cs typeface="Arial" panose="020B0604020202020204" pitchFamily="34" charset="0"/>
              </a:rPr>
              <a:t>comprendenti l'angolo </a:t>
            </a:r>
            <a:r>
              <a:rPr lang="it-IT" altLang="it-IT" sz="2000" b="1" dirty="0">
                <a:solidFill>
                  <a:srgbClr val="C00000"/>
                </a:solidFill>
                <a:latin typeface="Arial" panose="020B0604020202020204" pitchFamily="34" charset="0"/>
                <a:cs typeface="Arial" panose="020B0604020202020204" pitchFamily="34" charset="0"/>
              </a:rPr>
              <a:t>ottuso</a:t>
            </a:r>
            <a:r>
              <a:rPr lang="it-IT" altLang="it-IT" sz="2000" b="1" dirty="0">
                <a:solidFill>
                  <a:schemeClr val="tx1"/>
                </a:solidFill>
                <a:latin typeface="Arial" panose="020B0604020202020204" pitchFamily="34" charset="0"/>
                <a:cs typeface="Arial" panose="020B0604020202020204" pitchFamily="34" charset="0"/>
              </a:rPr>
              <a:t> è </a:t>
            </a:r>
            <a:r>
              <a:rPr lang="it-IT" altLang="it-IT" sz="2000" b="1" dirty="0">
                <a:solidFill>
                  <a:srgbClr val="C00000"/>
                </a:solidFill>
                <a:latin typeface="Arial" panose="020B0604020202020204" pitchFamily="34" charset="0"/>
                <a:cs typeface="Arial" panose="020B0604020202020204" pitchFamily="34" charset="0"/>
              </a:rPr>
              <a:t>minore</a:t>
            </a:r>
            <a:r>
              <a:rPr lang="it-IT" altLang="it-IT" sz="2000" b="1" dirty="0">
                <a:solidFill>
                  <a:schemeClr val="tx1"/>
                </a:solidFill>
                <a:latin typeface="Arial" panose="020B0604020202020204" pitchFamily="34" charset="0"/>
                <a:cs typeface="Arial" panose="020B0604020202020204" pitchFamily="34" charset="0"/>
              </a:rPr>
              <a:t> del quadrato </a:t>
            </a:r>
            <a:r>
              <a:rPr lang="it-IT" altLang="it-IT" sz="2000" b="1" dirty="0" smtClean="0">
                <a:solidFill>
                  <a:schemeClr val="tx1"/>
                </a:solidFill>
                <a:latin typeface="Arial" panose="020B0604020202020204" pitchFamily="34" charset="0"/>
                <a:cs typeface="Arial" panose="020B0604020202020204" pitchFamily="34" charset="0"/>
              </a:rPr>
              <a:t>dell'altro </a:t>
            </a:r>
            <a:r>
              <a:rPr lang="it-IT" altLang="it-IT" sz="2000" b="1" dirty="0">
                <a:solidFill>
                  <a:schemeClr val="tx1"/>
                </a:solidFill>
                <a:latin typeface="Arial" panose="020B0604020202020204" pitchFamily="34" charset="0"/>
                <a:cs typeface="Arial" panose="020B0604020202020204" pitchFamily="34" charset="0"/>
              </a:rPr>
              <a:t>lato.</a:t>
            </a:r>
          </a:p>
        </p:txBody>
      </p:sp>
      <p:sp>
        <p:nvSpPr>
          <p:cNvPr id="13" name="Rectangle 1"/>
          <p:cNvSpPr txBox="1">
            <a:spLocks noChangeArrowheads="1"/>
          </p:cNvSpPr>
          <p:nvPr/>
        </p:nvSpPr>
        <p:spPr>
          <a:xfrm>
            <a:off x="6131602" y="5069437"/>
            <a:ext cx="5751116" cy="868736"/>
          </a:xfrm>
          <a:prstGeom prst="rect">
            <a:avLst/>
          </a:prstGeom>
          <a:solidFill>
            <a:schemeClr val="accent2">
              <a:lumMod val="20000"/>
              <a:lumOff val="80000"/>
            </a:schemeClr>
          </a:solidFill>
        </p:spPr>
        <p:txBody>
          <a:bodyPr vert="horz" lIns="91440" tIns="35203"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defRPr/>
            </a:pPr>
            <a:r>
              <a:rPr lang="it-IT" altLang="it-IT" sz="2800" b="1" dirty="0" smtClean="0">
                <a:latin typeface="+mn-lt"/>
              </a:rPr>
              <a:t>Ma di </a:t>
            </a:r>
            <a:r>
              <a:rPr lang="it-IT" altLang="it-IT" sz="2800" b="1" dirty="0" smtClean="0">
                <a:solidFill>
                  <a:srgbClr val="FF0000"/>
                </a:solidFill>
                <a:latin typeface="+mn-lt"/>
              </a:rPr>
              <a:t>quanto</a:t>
            </a:r>
            <a:r>
              <a:rPr lang="it-IT" altLang="it-IT" sz="2800" b="1" dirty="0" smtClean="0">
                <a:latin typeface="+mn-lt"/>
              </a:rPr>
              <a:t> è minore o maggiore …</a:t>
            </a:r>
            <a:endParaRPr lang="it-IT" altLang="it-IT" sz="2800" b="1" dirty="0">
              <a:latin typeface="+mn-lt"/>
            </a:endParaRPr>
          </a:p>
        </p:txBody>
      </p:sp>
    </p:spTree>
    <p:extLst>
      <p:ext uri="{BB962C8B-B14F-4D97-AF65-F5344CB8AC3E}">
        <p14:creationId xmlns:p14="http://schemas.microsoft.com/office/powerpoint/2010/main" val="47987847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fill="hold" nodeType="afterEffect">
                                  <p:stCondLst>
                                    <p:cond delay="500"/>
                                  </p:stCondLst>
                                  <p:childTnLst>
                                    <p:set>
                                      <p:cBhvr additive="repl">
                                        <p:cTn id="6" dur="1" fill="hold">
                                          <p:stCondLst>
                                            <p:cond delay="0"/>
                                          </p:stCondLst>
                                        </p:cTn>
                                        <p:tgtEl>
                                          <p:spTgt spid="6152"/>
                                        </p:tgtEl>
                                        <p:attrNameLst>
                                          <p:attrName>style.visibility</p:attrName>
                                        </p:attrNameLst>
                                      </p:cBhvr>
                                      <p:to>
                                        <p:strVal val="visible"/>
                                      </p:to>
                                    </p:set>
                                    <p:animEffect transition="in" filter="fade">
                                      <p:cBhvr additive="repl">
                                        <p:cTn id="7" dur="1000"/>
                                        <p:tgtEl>
                                          <p:spTgt spid="6152"/>
                                        </p:tgtEl>
                                      </p:cBhvr>
                                    </p:animEffect>
                                    <p:anim calcmode="lin" valueType="num">
                                      <p:cBhvr additive="repl">
                                        <p:cTn id="8" dur="1000" fill="hold"/>
                                        <p:tgtEl>
                                          <p:spTgt spid="6152"/>
                                        </p:tgtEl>
                                        <p:attrNameLst>
                                          <p:attrName>r</p:attrName>
                                        </p:attrNameLst>
                                      </p:cBhvr>
                                      <p:tavLst>
                                        <p:tav tm="100000">
                                          <p:val>
                                            <p:strVal val="720"/>
                                          </p:val>
                                        </p:tav>
                                        <p:tav>
                                          <p:val>
                                            <p:strVal val="0"/>
                                          </p:val>
                                        </p:tav>
                                      </p:tavLst>
                                    </p:anim>
                                    <p:anim calcmode="lin" valueType="num">
                                      <p:cBhvr additive="repl">
                                        <p:cTn id="9" dur="1000" fill="hold"/>
                                        <p:tgtEl>
                                          <p:spTgt spid="6152"/>
                                        </p:tgtEl>
                                        <p:attrNameLst>
                                          <p:attrName>ppt_h</p:attrName>
                                        </p:attrNameLst>
                                      </p:cBhvr>
                                      <p:tavLst>
                                        <p:tav tm="100000">
                                          <p:val>
                                            <p:strVal val="0"/>
                                          </p:val>
                                        </p:tav>
                                        <p:tav>
                                          <p:val>
                                            <p:strVal val="#ppt_h"/>
                                          </p:val>
                                        </p:tav>
                                      </p:tavLst>
                                    </p:anim>
                                    <p:anim calcmode="lin" valueType="num">
                                      <p:cBhvr additive="repl">
                                        <p:cTn id="10" dur="1000" fill="hold"/>
                                        <p:tgtEl>
                                          <p:spTgt spid="6152"/>
                                        </p:tgtEl>
                                        <p:attrNameLst>
                                          <p:attrName>ppt_w</p:attrName>
                                        </p:attrNameLst>
                                      </p:cBhvr>
                                      <p:tavLst>
                                        <p:tav tm="100000">
                                          <p:val>
                                            <p:strVal val="0"/>
                                          </p:val>
                                        </p:tav>
                                        <p:tav>
                                          <p:val>
                                            <p:strVal val="#ppt_w"/>
                                          </p:val>
                                        </p:tav>
                                      </p:tavLst>
                                    </p:anim>
                                  </p:childTnLst>
                                </p:cTn>
                              </p:par>
                            </p:childTnLst>
                          </p:cTn>
                        </p:par>
                        <p:par>
                          <p:cTn id="11" fill="hold" nodeType="afterGroup">
                            <p:stCondLst>
                              <p:cond delay="1500"/>
                            </p:stCondLst>
                            <p:childTnLst>
                              <p:par>
                                <p:cTn id="12" presetID="9" presetClass="entr" fill="hold" grpId="0" nodeType="afterEffect">
                                  <p:stCondLst>
                                    <p:cond delay="0"/>
                                  </p:stCondLst>
                                  <p:childTnLst>
                                    <p:set>
                                      <p:cBhvr additive="repl">
                                        <p:cTn id="13" dur="1" fill="hold">
                                          <p:stCondLst>
                                            <p:cond delay="0"/>
                                          </p:stCondLst>
                                        </p:cTn>
                                        <p:tgtEl>
                                          <p:spTgt spid="6147"/>
                                        </p:tgtEl>
                                        <p:attrNameLst>
                                          <p:attrName>style.visibility</p:attrName>
                                        </p:attrNameLst>
                                      </p:cBhvr>
                                      <p:to>
                                        <p:strVal val="visible"/>
                                      </p:to>
                                    </p:set>
                                    <p:animEffect transition="in" filter="dissolve">
                                      <p:cBhvr additive="repl">
                                        <p:cTn id="14" dur="500"/>
                                        <p:tgtEl>
                                          <p:spTgt spid="6147"/>
                                        </p:tgtEl>
                                      </p:cBhvr>
                                    </p:animEffect>
                                  </p:childTnLst>
                                </p:cTn>
                              </p:par>
                            </p:childTnLst>
                          </p:cTn>
                        </p:par>
                        <p:par>
                          <p:cTn id="15" fill="hold" nodeType="afterGroup">
                            <p:stCondLst>
                              <p:cond delay="2000"/>
                            </p:stCondLst>
                            <p:childTnLst>
                              <p:par>
                                <p:cTn id="16" presetID="9" presetClass="entr" fill="hold" grpId="0" nodeType="afterEffect">
                                  <p:stCondLst>
                                    <p:cond delay="0"/>
                                  </p:stCondLst>
                                  <p:childTnLst>
                                    <p:set>
                                      <p:cBhvr additive="repl">
                                        <p:cTn id="17" dur="1" fill="hold">
                                          <p:stCondLst>
                                            <p:cond delay="0"/>
                                          </p:stCondLst>
                                        </p:cTn>
                                        <p:tgtEl>
                                          <p:spTgt spid="6148"/>
                                        </p:tgtEl>
                                        <p:attrNameLst>
                                          <p:attrName>style.visibility</p:attrName>
                                        </p:attrNameLst>
                                      </p:cBhvr>
                                      <p:to>
                                        <p:strVal val="visible"/>
                                      </p:to>
                                    </p:set>
                                    <p:animEffect transition="in" filter="dissolve">
                                      <p:cBhvr additive="repl">
                                        <p:cTn id="18" dur="500"/>
                                        <p:tgtEl>
                                          <p:spTgt spid="61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fill="hold" nodeType="clickEffect">
                                  <p:stCondLst>
                                    <p:cond delay="0"/>
                                  </p:stCondLst>
                                  <p:childTnLst>
                                    <p:set>
                                      <p:cBhvr additive="repl">
                                        <p:cTn id="22" dur="1" fill="hold">
                                          <p:stCondLst>
                                            <p:cond delay="0"/>
                                          </p:stCondLst>
                                        </p:cTn>
                                        <p:tgtEl>
                                          <p:spTgt spid="11"/>
                                        </p:tgtEl>
                                        <p:attrNameLst>
                                          <p:attrName>style.visibility</p:attrName>
                                        </p:attrNameLst>
                                      </p:cBhvr>
                                      <p:to>
                                        <p:strVal val="visible"/>
                                      </p:to>
                                    </p:set>
                                    <p:animEffect transition="in" filter="dissolve">
                                      <p:cBhvr additive="repl">
                                        <p:cTn id="23" dur="500"/>
                                        <p:tgtEl>
                                          <p:spTgt spid="11"/>
                                        </p:tgtEl>
                                      </p:cBhvr>
                                    </p:animEffect>
                                  </p:childTnLst>
                                </p:cTn>
                              </p:par>
                            </p:childTnLst>
                          </p:cTn>
                        </p:par>
                        <p:par>
                          <p:cTn id="24" fill="hold" nodeType="afterGroup">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6151">
                                            <p:bg/>
                                          </p:spTgt>
                                        </p:tgtEl>
                                        <p:attrNameLst>
                                          <p:attrName>style.visibility</p:attrName>
                                        </p:attrNameLst>
                                      </p:cBhvr>
                                      <p:to>
                                        <p:strVal val="visible"/>
                                      </p:to>
                                    </p:set>
                                    <p:animEffect transition="in" filter="fade">
                                      <p:cBhvr>
                                        <p:cTn id="27" dur="500"/>
                                        <p:tgtEl>
                                          <p:spTgt spid="6151">
                                            <p:bg/>
                                          </p:spTgt>
                                        </p:tgtEl>
                                      </p:cBhvr>
                                    </p:animEffect>
                                  </p:childTnLst>
                                </p:cTn>
                              </p:par>
                            </p:childTnLst>
                          </p:cTn>
                        </p:par>
                        <p:par>
                          <p:cTn id="28" fill="hold" nodeType="afterGroup">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6151">
                                            <p:txEl>
                                              <p:pRg st="0" end="0"/>
                                            </p:txEl>
                                          </p:spTgt>
                                        </p:tgtEl>
                                        <p:attrNameLst>
                                          <p:attrName>style.visibility</p:attrName>
                                        </p:attrNameLst>
                                      </p:cBhvr>
                                      <p:to>
                                        <p:strVal val="visible"/>
                                      </p:to>
                                    </p:set>
                                    <p:animEffect transition="in" filter="fade">
                                      <p:cBhvr>
                                        <p:cTn id="31" dur="500"/>
                                        <p:tgtEl>
                                          <p:spTgt spid="6151">
                                            <p:txEl>
                                              <p:pRg st="0" end="0"/>
                                            </p:txEl>
                                          </p:spTgt>
                                        </p:tgtEl>
                                      </p:cBhvr>
                                    </p:animEffect>
                                  </p:childTnLst>
                                </p:cTn>
                              </p:par>
                            </p:childTnLst>
                          </p:cTn>
                        </p:par>
                        <p:par>
                          <p:cTn id="32" fill="hold" nodeType="afterGroup">
                            <p:stCondLst>
                              <p:cond delay="1500"/>
                            </p:stCondLst>
                            <p:childTnLst>
                              <p:par>
                                <p:cTn id="33" presetID="9" presetClass="entr" fill="hold" nodeType="afterEffect">
                                  <p:stCondLst>
                                    <p:cond delay="0"/>
                                  </p:stCondLst>
                                  <p:childTnLst>
                                    <p:set>
                                      <p:cBhvr additive="repl">
                                        <p:cTn id="34" dur="1" fill="hold">
                                          <p:stCondLst>
                                            <p:cond delay="0"/>
                                          </p:stCondLst>
                                        </p:cTn>
                                        <p:tgtEl>
                                          <p:spTgt spid="6151">
                                            <p:txEl>
                                              <p:pRg st="0" end="0"/>
                                            </p:txEl>
                                          </p:spTgt>
                                        </p:tgtEl>
                                        <p:attrNameLst>
                                          <p:attrName>style.visibility</p:attrName>
                                        </p:attrNameLst>
                                      </p:cBhvr>
                                      <p:to>
                                        <p:strVal val="visible"/>
                                      </p:to>
                                    </p:set>
                                    <p:animEffect transition="in" filter="dissolve">
                                      <p:cBhvr additive="repl">
                                        <p:cTn id="35" dur="500"/>
                                        <p:tgtEl>
                                          <p:spTgt spid="61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6151"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ggetto 19" hidden="1"/>
          <p:cNvGraphicFramePr>
            <a:graphicFrameLocks noChangeAspect="1"/>
          </p:cNvGraphicFramePr>
          <p:nvPr>
            <p:custDataLst>
              <p:tags r:id="rId2"/>
            </p:custDataLst>
            <p:ext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spid="_x0000_s106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25589" y="1589"/>
                        <a:ext cx="1587" cy="1587"/>
                      </a:xfrm>
                      <a:prstGeom prst="rect">
                        <a:avLst/>
                      </a:prstGeom>
                    </p:spPr>
                  </p:pic>
                </p:oleObj>
              </mc:Fallback>
            </mc:AlternateContent>
          </a:graphicData>
        </a:graphic>
      </p:graphicFrame>
      <p:sp>
        <p:nvSpPr>
          <p:cNvPr id="19" name="Rettangolo 18"/>
          <p:cNvSpPr/>
          <p:nvPr/>
        </p:nvSpPr>
        <p:spPr>
          <a:xfrm>
            <a:off x="5291236" y="3555674"/>
            <a:ext cx="2256192" cy="2257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5291236" y="3555675"/>
            <a:ext cx="743624" cy="804203"/>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rot="16200000">
            <a:off x="4936550" y="4714564"/>
            <a:ext cx="1452996" cy="743624"/>
          </a:xfrm>
          <a:prstGeom prst="rect">
            <a:avLst/>
          </a:prstGeom>
          <a:solidFill>
            <a:srgbClr val="C0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6040833" y="3555675"/>
            <a:ext cx="1510361" cy="1661411"/>
          </a:xfrm>
          <a:prstGeom prst="rect">
            <a:avLst/>
          </a:prstGeom>
          <a:solidFill>
            <a:srgbClr val="00B05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p:cNvSpPr/>
          <p:nvPr/>
        </p:nvSpPr>
        <p:spPr>
          <a:xfrm>
            <a:off x="6038625" y="5086376"/>
            <a:ext cx="1512569" cy="727615"/>
          </a:xfrm>
          <a:prstGeom prst="rect">
            <a:avLst/>
          </a:prstGeom>
          <a:solidFill>
            <a:srgbClr val="C0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Figura a mano libera 3"/>
          <p:cNvSpPr/>
          <p:nvPr/>
        </p:nvSpPr>
        <p:spPr>
          <a:xfrm>
            <a:off x="5287079" y="2979494"/>
            <a:ext cx="2260350" cy="576779"/>
          </a:xfrm>
          <a:custGeom>
            <a:avLst/>
            <a:gdLst/>
            <a:ahLst/>
            <a:cxnLst>
              <a:cxn ang="3cd4">
                <a:pos x="hc" y="t"/>
              </a:cxn>
              <a:cxn ang="cd2">
                <a:pos x="l" y="vc"/>
              </a:cxn>
              <a:cxn ang="cd4">
                <a:pos x="hc" y="b"/>
              </a:cxn>
              <a:cxn ang="0">
                <a:pos x="r" y="vc"/>
              </a:cxn>
            </a:cxnLst>
            <a:rect l="l" t="t" r="r" b="b"/>
            <a:pathLst>
              <a:path w="8000" h="3200">
                <a:moveTo>
                  <a:pt x="0" y="0"/>
                </a:moveTo>
                <a:lnTo>
                  <a:pt x="2667" y="3200"/>
                </a:lnTo>
                <a:lnTo>
                  <a:pt x="8000" y="3200"/>
                </a:lnTo>
                <a:close/>
              </a:path>
            </a:pathLst>
          </a:custGeom>
          <a:solidFill>
            <a:schemeClr val="bg1">
              <a:lumMod val="95000"/>
            </a:schemeClr>
          </a:solidFill>
          <a:ln w="3175">
            <a:solidFill>
              <a:srgbClr val="000000"/>
            </a:solidFill>
            <a:prstDash val="solid"/>
          </a:ln>
        </p:spPr>
        <p:txBody>
          <a:bodyPr vert="horz" wrap="none" lIns="99360" tIns="54360" rIns="99360" bIns="54360" anchorCtr="0" compatLnSpc="0"/>
          <a:lstStyle/>
          <a:p>
            <a:pPr hangingPunct="0"/>
            <a:endParaRPr lang="it-IT" dirty="0">
              <a:latin typeface="Arial" pitchFamily="18"/>
              <a:ea typeface="Microsoft YaHei" pitchFamily="2"/>
              <a:cs typeface="Mangal" pitchFamily="2"/>
            </a:endParaRPr>
          </a:p>
        </p:txBody>
      </p:sp>
      <p:sp>
        <p:nvSpPr>
          <p:cNvPr id="5" name="Rettangolo 4"/>
          <p:cNvSpPr/>
          <p:nvPr/>
        </p:nvSpPr>
        <p:spPr>
          <a:xfrm rot="840000">
            <a:off x="5572761" y="757895"/>
            <a:ext cx="2314383" cy="2558829"/>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1" name="Connettore 1 10"/>
          <p:cNvCxnSpPr/>
          <p:nvPr/>
        </p:nvCxnSpPr>
        <p:spPr>
          <a:xfrm>
            <a:off x="5291236" y="2997818"/>
            <a:ext cx="0" cy="566598"/>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flipH="1">
            <a:off x="4223792" y="3553636"/>
            <a:ext cx="332363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 name="Triangolo isoscele 1"/>
          <p:cNvSpPr/>
          <p:nvPr/>
        </p:nvSpPr>
        <p:spPr>
          <a:xfrm>
            <a:off x="5297814" y="2997818"/>
            <a:ext cx="737046" cy="555818"/>
          </a:xfrm>
          <a:prstGeom prst="triangle">
            <a:avLst>
              <a:gd name="adj" fmla="val 0"/>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Rettangolo 21"/>
          <p:cNvSpPr/>
          <p:nvPr/>
        </p:nvSpPr>
        <p:spPr>
          <a:xfrm rot="2220000">
            <a:off x="4915213" y="3185938"/>
            <a:ext cx="936000" cy="936000"/>
          </a:xfrm>
          <a:prstGeom prst="rect">
            <a:avLst/>
          </a:prstGeom>
          <a:solidFill>
            <a:srgbClr val="FFCC00">
              <a:alpha val="50196"/>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p:cNvSpPr txBox="1"/>
          <p:nvPr/>
        </p:nvSpPr>
        <p:spPr>
          <a:xfrm>
            <a:off x="4980098" y="2628486"/>
            <a:ext cx="317716" cy="369332"/>
          </a:xfrm>
          <a:prstGeom prst="rect">
            <a:avLst/>
          </a:prstGeom>
          <a:noFill/>
        </p:spPr>
        <p:txBody>
          <a:bodyPr wrap="none" rtlCol="0">
            <a:spAutoFit/>
          </a:bodyPr>
          <a:lstStyle/>
          <a:p>
            <a:r>
              <a:rPr lang="it-IT" dirty="0"/>
              <a:t>A</a:t>
            </a:r>
          </a:p>
        </p:txBody>
      </p:sp>
      <p:sp>
        <p:nvSpPr>
          <p:cNvPr id="13" name="CasellaDiTesto 12"/>
          <p:cNvSpPr txBox="1"/>
          <p:nvPr/>
        </p:nvSpPr>
        <p:spPr>
          <a:xfrm>
            <a:off x="7551193" y="3553636"/>
            <a:ext cx="309700" cy="369332"/>
          </a:xfrm>
          <a:prstGeom prst="rect">
            <a:avLst/>
          </a:prstGeom>
          <a:noFill/>
        </p:spPr>
        <p:txBody>
          <a:bodyPr wrap="none" rtlCol="0">
            <a:spAutoFit/>
          </a:bodyPr>
          <a:lstStyle/>
          <a:p>
            <a:r>
              <a:rPr lang="it-IT" dirty="0"/>
              <a:t>B</a:t>
            </a:r>
          </a:p>
        </p:txBody>
      </p:sp>
      <p:sp>
        <p:nvSpPr>
          <p:cNvPr id="14" name="CasellaDiTesto 13"/>
          <p:cNvSpPr txBox="1"/>
          <p:nvPr/>
        </p:nvSpPr>
        <p:spPr>
          <a:xfrm>
            <a:off x="5730526" y="3547018"/>
            <a:ext cx="308098" cy="369332"/>
          </a:xfrm>
          <a:prstGeom prst="rect">
            <a:avLst/>
          </a:prstGeom>
          <a:noFill/>
        </p:spPr>
        <p:txBody>
          <a:bodyPr wrap="none" rtlCol="0">
            <a:spAutoFit/>
          </a:bodyPr>
          <a:lstStyle/>
          <a:p>
            <a:r>
              <a:rPr lang="it-IT" dirty="0"/>
              <a:t>C</a:t>
            </a:r>
          </a:p>
        </p:txBody>
      </p:sp>
      <p:sp>
        <p:nvSpPr>
          <p:cNvPr id="15" name="CasellaDiTesto 14"/>
          <p:cNvSpPr txBox="1"/>
          <p:nvPr/>
        </p:nvSpPr>
        <p:spPr>
          <a:xfrm>
            <a:off x="604724" y="1542554"/>
            <a:ext cx="4327774" cy="461665"/>
          </a:xfrm>
          <a:prstGeom prst="rect">
            <a:avLst/>
          </a:prstGeom>
          <a:noFill/>
        </p:spPr>
        <p:txBody>
          <a:bodyPr wrap="square" rtlCol="0">
            <a:spAutoFit/>
          </a:bodyPr>
          <a:lstStyle/>
          <a:p>
            <a:r>
              <a:rPr lang="it-IT" sz="2400" dirty="0" smtClean="0"/>
              <a:t> AB =    BC +      A</a:t>
            </a:r>
            <a:r>
              <a:rPr lang="it-IT" sz="2400" dirty="0"/>
              <a:t>C</a:t>
            </a:r>
            <a:r>
              <a:rPr lang="it-IT" sz="2400" dirty="0" smtClean="0"/>
              <a:t> +           2BC,CH  </a:t>
            </a:r>
            <a:endParaRPr lang="it-IT" sz="2400" dirty="0"/>
          </a:p>
        </p:txBody>
      </p:sp>
      <p:sp>
        <p:nvSpPr>
          <p:cNvPr id="16" name="Rettangolo 15"/>
          <p:cNvSpPr/>
          <p:nvPr/>
        </p:nvSpPr>
        <p:spPr>
          <a:xfrm>
            <a:off x="1372906" y="1657469"/>
            <a:ext cx="194320" cy="22475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a:p>
        </p:txBody>
      </p:sp>
      <p:sp>
        <p:nvSpPr>
          <p:cNvPr id="23" name="Rettangolo 22"/>
          <p:cNvSpPr/>
          <p:nvPr/>
        </p:nvSpPr>
        <p:spPr>
          <a:xfrm>
            <a:off x="2335408" y="1657469"/>
            <a:ext cx="194320" cy="224750"/>
          </a:xfrm>
          <a:prstGeom prst="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a:p>
        </p:txBody>
      </p:sp>
      <p:sp>
        <p:nvSpPr>
          <p:cNvPr id="24" name="Rettangolo 23"/>
          <p:cNvSpPr/>
          <p:nvPr/>
        </p:nvSpPr>
        <p:spPr>
          <a:xfrm>
            <a:off x="497574" y="1661011"/>
            <a:ext cx="194320" cy="224750"/>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a:p>
        </p:txBody>
      </p:sp>
      <p:sp>
        <p:nvSpPr>
          <p:cNvPr id="26" name="Rettangolo 25"/>
          <p:cNvSpPr/>
          <p:nvPr/>
        </p:nvSpPr>
        <p:spPr>
          <a:xfrm>
            <a:off x="3189094" y="1657469"/>
            <a:ext cx="601170" cy="224750"/>
          </a:xfrm>
          <a:prstGeom prst="rect">
            <a:avLst/>
          </a:prstGeom>
          <a:solidFill>
            <a:srgbClr val="D0310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00"/>
          </a:p>
        </p:txBody>
      </p:sp>
      <p:sp>
        <p:nvSpPr>
          <p:cNvPr id="18" name="CasellaDiTesto 17"/>
          <p:cNvSpPr txBox="1"/>
          <p:nvPr/>
        </p:nvSpPr>
        <p:spPr>
          <a:xfrm>
            <a:off x="4932498" y="3569964"/>
            <a:ext cx="328936" cy="369332"/>
          </a:xfrm>
          <a:prstGeom prst="rect">
            <a:avLst/>
          </a:prstGeom>
          <a:noFill/>
        </p:spPr>
        <p:txBody>
          <a:bodyPr wrap="none" rtlCol="0">
            <a:spAutoFit/>
          </a:bodyPr>
          <a:lstStyle/>
          <a:p>
            <a:r>
              <a:rPr lang="it-IT" dirty="0"/>
              <a:t>H</a:t>
            </a:r>
          </a:p>
        </p:txBody>
      </p:sp>
      <p:sp>
        <p:nvSpPr>
          <p:cNvPr id="27" name="Rettangolo 26"/>
          <p:cNvSpPr/>
          <p:nvPr/>
        </p:nvSpPr>
        <p:spPr>
          <a:xfrm rot="840000">
            <a:off x="5562224" y="752581"/>
            <a:ext cx="2314383" cy="2558829"/>
          </a:xfrm>
          <a:prstGeom prst="rect">
            <a:avLst/>
          </a:prstGeom>
          <a:solidFill>
            <a:srgbClr val="FF99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AutoShape 2" descr="\overline {AB}^{2}=\overline {AC}^{2}+\overline {BC}^{2}-2\cdot \overline {AC}\cdot \overline {BC}\cos \gamma ."/>
          <p:cNvSpPr>
            <a:spLocks noChangeAspect="1" noChangeArrowheads="1"/>
          </p:cNvSpPr>
          <p:nvPr/>
        </p:nvSpPr>
        <p:spPr bwMode="auto">
          <a:xfrm>
            <a:off x="546473" y="247608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7" name="AutoShape 4" descr="\overline {AB}^{2}=\overline {AC}^{2}+\overline {BC}^{2}-2\cdot \overline {AC}\cdot \overline {BC}\cos \gamma ."/>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31" name="Ovale 30"/>
          <p:cNvSpPr/>
          <p:nvPr/>
        </p:nvSpPr>
        <p:spPr>
          <a:xfrm>
            <a:off x="328539" y="4389678"/>
            <a:ext cx="4013737" cy="1838071"/>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Ovale 31"/>
          <p:cNvSpPr/>
          <p:nvPr/>
        </p:nvSpPr>
        <p:spPr>
          <a:xfrm>
            <a:off x="40642" y="556553"/>
            <a:ext cx="5220791" cy="2069297"/>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e</a:t>
            </a:r>
            <a:endParaRPr lang="it-IT" dirty="0"/>
          </a:p>
        </p:txBody>
      </p:sp>
      <p:sp>
        <p:nvSpPr>
          <p:cNvPr id="33" name="CasellaDiTesto 32"/>
          <p:cNvSpPr txBox="1"/>
          <p:nvPr/>
        </p:nvSpPr>
        <p:spPr>
          <a:xfrm>
            <a:off x="64034" y="3768047"/>
            <a:ext cx="4127925" cy="461665"/>
          </a:xfrm>
          <a:prstGeom prst="rect">
            <a:avLst/>
          </a:prstGeom>
          <a:solidFill>
            <a:schemeClr val="accent2">
              <a:lumMod val="20000"/>
              <a:lumOff val="80000"/>
            </a:schemeClr>
          </a:solidFill>
        </p:spPr>
        <p:txBody>
          <a:bodyPr wrap="none" rtlCol="0">
            <a:spAutoFit/>
          </a:bodyPr>
          <a:lstStyle/>
          <a:p>
            <a:r>
              <a:rPr lang="it-IT" sz="2400" dirty="0" smtClean="0"/>
              <a:t> E il noto «teorema del coseno»</a:t>
            </a:r>
          </a:p>
        </p:txBody>
      </p:sp>
      <p:sp>
        <p:nvSpPr>
          <p:cNvPr id="34" name="Rettangolo 33"/>
          <p:cNvSpPr/>
          <p:nvPr/>
        </p:nvSpPr>
        <p:spPr>
          <a:xfrm>
            <a:off x="1757844" y="4296782"/>
            <a:ext cx="893193" cy="1323439"/>
          </a:xfrm>
          <a:prstGeom prst="rect">
            <a:avLst/>
          </a:prstGeom>
        </p:spPr>
        <p:txBody>
          <a:bodyPr wrap="none">
            <a:spAutoFit/>
          </a:bodyPr>
          <a:lstStyle/>
          <a:p>
            <a:r>
              <a:rPr lang="it-IT" sz="8000" dirty="0" smtClean="0"/>
              <a:t>…</a:t>
            </a:r>
            <a:endParaRPr lang="it-IT" sz="8000" dirty="0"/>
          </a:p>
        </p:txBody>
      </p:sp>
      <p:sp>
        <p:nvSpPr>
          <p:cNvPr id="3" name="Rettangolo 2"/>
          <p:cNvSpPr/>
          <p:nvPr/>
        </p:nvSpPr>
        <p:spPr>
          <a:xfrm>
            <a:off x="1847842" y="824746"/>
            <a:ext cx="1929824" cy="369332"/>
          </a:xfrm>
          <a:prstGeom prst="rect">
            <a:avLst/>
          </a:prstGeom>
        </p:spPr>
        <p:txBody>
          <a:bodyPr wrap="none">
            <a:spAutoFit/>
          </a:bodyPr>
          <a:lstStyle/>
          <a:p>
            <a:r>
              <a:rPr lang="it-IT" dirty="0" smtClean="0"/>
              <a:t>Euclide, </a:t>
            </a:r>
            <a:r>
              <a:rPr lang="it-IT" dirty="0" err="1" smtClean="0"/>
              <a:t>prop</a:t>
            </a:r>
            <a:r>
              <a:rPr lang="it-IT" dirty="0" smtClean="0"/>
              <a:t>. II.12</a:t>
            </a:r>
            <a:endParaRPr lang="it-IT" dirty="0"/>
          </a:p>
        </p:txBody>
      </p:sp>
      <p:sp>
        <p:nvSpPr>
          <p:cNvPr id="35" name="Segnaposto contenuto 2"/>
          <p:cNvSpPr txBox="1">
            <a:spLocks/>
          </p:cNvSpPr>
          <p:nvPr/>
        </p:nvSpPr>
        <p:spPr bwMode="auto">
          <a:xfrm>
            <a:off x="0" y="98248"/>
            <a:ext cx="5755341" cy="692149"/>
          </a:xfrm>
          <a:prstGeom prst="rect">
            <a:avLst/>
          </a:prstGeom>
          <a:solidFill>
            <a:schemeClr val="accent1">
              <a:lumMod val="40000"/>
              <a:lumOff val="60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kern="0" dirty="0" smtClean="0"/>
              <a:t>  </a:t>
            </a:r>
            <a:r>
              <a:rPr lang="it-IT" kern="0" dirty="0"/>
              <a:t>L</a:t>
            </a:r>
            <a:r>
              <a:rPr lang="it-IT" kern="0" dirty="0" smtClean="0"/>
              <a:t>a risposta </a:t>
            </a:r>
            <a:r>
              <a:rPr lang="it-IT" kern="0" dirty="0" smtClean="0">
                <a:solidFill>
                  <a:srgbClr val="FF0000"/>
                </a:solidFill>
              </a:rPr>
              <a:t>precisa </a:t>
            </a:r>
            <a:r>
              <a:rPr lang="it-IT" kern="0" dirty="0" smtClean="0"/>
              <a:t>di Euclide</a:t>
            </a:r>
          </a:p>
        </p:txBody>
      </p:sp>
    </p:spTree>
    <p:extLst>
      <p:ext uri="{BB962C8B-B14F-4D97-AF65-F5344CB8AC3E}">
        <p14:creationId xmlns:p14="http://schemas.microsoft.com/office/powerpoint/2010/main" val="190712971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l="52847" t="35456" r="10576" b="33349"/>
          <a:stretch/>
        </p:blipFill>
        <p:spPr>
          <a:xfrm>
            <a:off x="2024126" y="2058741"/>
            <a:ext cx="7730271" cy="3706627"/>
          </a:xfrm>
          <a:prstGeom prst="rect">
            <a:avLst/>
          </a:prstGeom>
        </p:spPr>
      </p:pic>
      <p:sp>
        <p:nvSpPr>
          <p:cNvPr id="5" name="Segnaposto contenuto 2"/>
          <p:cNvSpPr>
            <a:spLocks noGrp="1"/>
          </p:cNvSpPr>
          <p:nvPr>
            <p:ph idx="1"/>
          </p:nvPr>
        </p:nvSpPr>
        <p:spPr>
          <a:xfrm>
            <a:off x="322729" y="256786"/>
            <a:ext cx="11391254" cy="1458395"/>
          </a:xfrm>
        </p:spPr>
        <p:txBody>
          <a:bodyPr>
            <a:normAutofit/>
          </a:bodyPr>
          <a:lstStyle/>
          <a:p>
            <a:pPr marL="0" indent="0">
              <a:buNone/>
            </a:pPr>
            <a:r>
              <a:rPr lang="it-IT" sz="2600" dirty="0" smtClean="0">
                <a:latin typeface="Arial" panose="020B0604020202020204" pitchFamily="34" charset="0"/>
                <a:cs typeface="Arial" panose="020B0604020202020204" pitchFamily="34" charset="0"/>
              </a:rPr>
              <a:t>La figura si ottiene a partire </a:t>
            </a:r>
            <a:r>
              <a:rPr lang="it-IT" sz="2600" dirty="0" smtClean="0">
                <a:solidFill>
                  <a:srgbClr val="FF0000"/>
                </a:solidFill>
                <a:latin typeface="Arial" panose="020B0604020202020204" pitchFamily="34" charset="0"/>
                <a:cs typeface="Arial" panose="020B0604020202020204" pitchFamily="34" charset="0"/>
              </a:rPr>
              <a:t>dai punti dati O e C</a:t>
            </a:r>
            <a:r>
              <a:rPr lang="it-IT" sz="2600" dirty="0" smtClean="0">
                <a:latin typeface="Arial" panose="020B0604020202020204" pitchFamily="34" charset="0"/>
                <a:cs typeface="Arial" panose="020B0604020202020204" pitchFamily="34" charset="0"/>
              </a:rPr>
              <a:t>. </a:t>
            </a:r>
          </a:p>
          <a:p>
            <a:pPr marL="0" indent="0">
              <a:buNone/>
            </a:pPr>
            <a:r>
              <a:rPr lang="it-IT" sz="2600" dirty="0" smtClean="0">
                <a:latin typeface="Arial" panose="020B0604020202020204" pitchFamily="34" charset="0"/>
                <a:cs typeface="Arial" panose="020B0604020202020204" pitchFamily="34" charset="0"/>
              </a:rPr>
              <a:t>Le condizioni poste sono … </a:t>
            </a:r>
          </a:p>
          <a:p>
            <a:pPr marL="0" indent="0">
              <a:buNone/>
            </a:pPr>
            <a:r>
              <a:rPr lang="it-IT" sz="2600" dirty="0" smtClean="0">
                <a:latin typeface="Arial" panose="020B0604020202020204" pitchFamily="34" charset="0"/>
                <a:cs typeface="Arial" panose="020B0604020202020204" pitchFamily="34" charset="0"/>
              </a:rPr>
              <a:t>Potrebbe essere la figura di un problema di geometria analitica …</a:t>
            </a:r>
          </a:p>
          <a:p>
            <a:pPr marL="0" indent="0">
              <a:buNone/>
            </a:pPr>
            <a:endParaRPr lang="it-IT" sz="4200" dirty="0"/>
          </a:p>
        </p:txBody>
      </p:sp>
      <p:sp>
        <p:nvSpPr>
          <p:cNvPr id="11" name="Rettangolo 10"/>
          <p:cNvSpPr/>
          <p:nvPr/>
        </p:nvSpPr>
        <p:spPr>
          <a:xfrm>
            <a:off x="5525562" y="3191010"/>
            <a:ext cx="300082" cy="369332"/>
          </a:xfrm>
          <a:prstGeom prst="rect">
            <a:avLst/>
          </a:prstGeom>
        </p:spPr>
        <p:txBody>
          <a:bodyPr wrap="none">
            <a:spAutoFit/>
          </a:bodyPr>
          <a:lstStyle/>
          <a:p>
            <a:r>
              <a:rPr lang="it-IT" dirty="0">
                <a:solidFill>
                  <a:srgbClr val="FF0000"/>
                </a:solidFill>
              </a:rPr>
              <a:t>*</a:t>
            </a:r>
          </a:p>
        </p:txBody>
      </p:sp>
    </p:spTree>
    <p:extLst>
      <p:ext uri="{BB962C8B-B14F-4D97-AF65-F5344CB8AC3E}">
        <p14:creationId xmlns:p14="http://schemas.microsoft.com/office/powerpoint/2010/main" val="42833947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l="52847" t="35456" r="10576" b="33349"/>
          <a:stretch/>
        </p:blipFill>
        <p:spPr>
          <a:xfrm>
            <a:off x="679032" y="1075030"/>
            <a:ext cx="6542497" cy="3137095"/>
          </a:xfrm>
          <a:prstGeom prst="rect">
            <a:avLst/>
          </a:prstGeom>
        </p:spPr>
      </p:pic>
      <p:sp>
        <p:nvSpPr>
          <p:cNvPr id="5" name="Segnaposto contenuto 2"/>
          <p:cNvSpPr>
            <a:spLocks noGrp="1"/>
          </p:cNvSpPr>
          <p:nvPr>
            <p:ph idx="1"/>
          </p:nvPr>
        </p:nvSpPr>
        <p:spPr>
          <a:xfrm>
            <a:off x="200261" y="4884122"/>
            <a:ext cx="11763598" cy="1837347"/>
          </a:xfrm>
        </p:spPr>
        <p:txBody>
          <a:bodyPr>
            <a:normAutofit fontScale="62500" lnSpcReduction="20000"/>
          </a:bodyPr>
          <a:lstStyle/>
          <a:p>
            <a:pPr marL="0" indent="0">
              <a:buNone/>
            </a:pPr>
            <a:r>
              <a:rPr lang="it-IT" sz="4200" dirty="0" smtClean="0"/>
              <a:t>Osservazione </a:t>
            </a:r>
          </a:p>
          <a:p>
            <a:pPr marL="0" indent="0">
              <a:buNone/>
            </a:pPr>
            <a:r>
              <a:rPr lang="it-IT" sz="4200" dirty="0"/>
              <a:t>P</a:t>
            </a:r>
            <a:r>
              <a:rPr lang="it-IT" sz="4200" dirty="0" smtClean="0"/>
              <a:t>er costruzione </a:t>
            </a:r>
            <a:r>
              <a:rPr lang="it-IT" sz="4200" i="1" dirty="0" smtClean="0"/>
              <a:t>GI </a:t>
            </a:r>
            <a:r>
              <a:rPr lang="it-IT" sz="4200" dirty="0" smtClean="0"/>
              <a:t>= </a:t>
            </a:r>
            <a:r>
              <a:rPr lang="it-IT" sz="4200" i="1" dirty="0" smtClean="0"/>
              <a:t>HF</a:t>
            </a:r>
            <a:r>
              <a:rPr lang="it-IT" sz="4200" dirty="0" smtClean="0"/>
              <a:t> = 2</a:t>
            </a:r>
            <a:r>
              <a:rPr lang="it-IT" sz="4200" i="1" dirty="0" smtClean="0"/>
              <a:t>OC </a:t>
            </a:r>
            <a:r>
              <a:rPr lang="it-IT" sz="4200" dirty="0" smtClean="0"/>
              <a:t>e quindi </a:t>
            </a:r>
            <a:r>
              <a:rPr lang="it-IT" sz="4200" i="1" dirty="0" smtClean="0"/>
              <a:t> I </a:t>
            </a:r>
            <a:r>
              <a:rPr lang="it-IT" sz="4200" dirty="0" smtClean="0"/>
              <a:t>appartiene anche alla circonferenza di centro </a:t>
            </a:r>
            <a:r>
              <a:rPr lang="it-IT" sz="4200" b="1" dirty="0" smtClean="0"/>
              <a:t>G</a:t>
            </a:r>
            <a:r>
              <a:rPr lang="it-IT" sz="4200" dirty="0" smtClean="0"/>
              <a:t> e raggio 2</a:t>
            </a:r>
            <a:r>
              <a:rPr lang="it-IT" sz="4200" i="1" dirty="0" smtClean="0"/>
              <a:t>OC</a:t>
            </a:r>
            <a:r>
              <a:rPr lang="it-IT" sz="4200" dirty="0" smtClean="0"/>
              <a:t>.  Quindi </a:t>
            </a:r>
            <a:r>
              <a:rPr lang="it-IT" sz="4200" i="1" dirty="0" smtClean="0"/>
              <a:t>I </a:t>
            </a:r>
            <a:r>
              <a:rPr lang="it-IT" sz="4200" dirty="0" smtClean="0"/>
              <a:t>è l’intersezione dell’iperbole …  e della circonferenza … </a:t>
            </a:r>
          </a:p>
          <a:p>
            <a:pPr marL="0" indent="0">
              <a:buNone/>
            </a:pPr>
            <a:r>
              <a:rPr lang="it-IT" sz="4200" i="1" dirty="0" smtClean="0"/>
              <a:t>I</a:t>
            </a:r>
            <a:r>
              <a:rPr lang="it-IT" sz="4200" dirty="0" smtClean="0"/>
              <a:t> determina la posizione del punto </a:t>
            </a:r>
            <a:r>
              <a:rPr lang="it-IT" sz="4200" i="1" dirty="0" smtClean="0"/>
              <a:t>F</a:t>
            </a:r>
            <a:r>
              <a:rPr lang="it-IT" sz="4200" dirty="0" smtClean="0"/>
              <a:t> sull’asse </a:t>
            </a:r>
            <a:r>
              <a:rPr lang="it-IT" sz="4200" i="1" dirty="0" smtClean="0"/>
              <a:t>x</a:t>
            </a:r>
            <a:r>
              <a:rPr lang="it-IT" sz="4200" dirty="0" smtClean="0"/>
              <a:t> che soddisfa alle condizioni che il problema</a:t>
            </a:r>
            <a:r>
              <a:rPr lang="it-IT" sz="4200" dirty="0"/>
              <a:t> </a:t>
            </a:r>
            <a:r>
              <a:rPr lang="it-IT" sz="4200" dirty="0" smtClean="0"/>
              <a:t>impone alla figura. </a:t>
            </a:r>
          </a:p>
        </p:txBody>
      </p:sp>
      <p:sp>
        <p:nvSpPr>
          <p:cNvPr id="7" name="Segnaposto contenuto 2"/>
          <p:cNvSpPr txBox="1">
            <a:spLocks/>
          </p:cNvSpPr>
          <p:nvPr/>
        </p:nvSpPr>
        <p:spPr>
          <a:xfrm>
            <a:off x="7373929" y="638951"/>
            <a:ext cx="4666130" cy="44855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400" dirty="0" smtClean="0"/>
              <a:t>                     </a:t>
            </a:r>
          </a:p>
          <a:p>
            <a:pPr marL="0" indent="0">
              <a:buFont typeface="Arial" panose="020B0604020202020204" pitchFamily="34" charset="0"/>
              <a:buNone/>
            </a:pPr>
            <a:r>
              <a:rPr lang="it-IT" sz="3400" dirty="0"/>
              <a:t> </a:t>
            </a:r>
            <a:r>
              <a:rPr lang="it-IT" sz="3400" dirty="0" smtClean="0"/>
              <a:t>                   FL : LC = CG : GH</a:t>
            </a:r>
          </a:p>
          <a:p>
            <a:pPr marL="0" indent="0">
              <a:buFont typeface="Arial" panose="020B0604020202020204" pitchFamily="34" charset="0"/>
              <a:buNone/>
            </a:pPr>
            <a:r>
              <a:rPr lang="it-IT" dirty="0"/>
              <a:t>c</a:t>
            </a:r>
            <a:r>
              <a:rPr lang="it-IT" dirty="0" smtClean="0"/>
              <a:t>he potrei scrive anche così</a:t>
            </a:r>
          </a:p>
          <a:p>
            <a:pPr marL="0" indent="0">
              <a:buFont typeface="Arial" panose="020B0604020202020204" pitchFamily="34" charset="0"/>
              <a:buNone/>
            </a:pPr>
            <a:r>
              <a:rPr lang="it-IT" sz="3400" dirty="0"/>
              <a:t> </a:t>
            </a:r>
            <a:r>
              <a:rPr lang="it-IT" sz="3400" dirty="0" smtClean="0"/>
              <a:t>                </a:t>
            </a:r>
            <a:r>
              <a:rPr lang="it-IT" sz="4400" b="1" dirty="0" smtClean="0"/>
              <a:t>FL : OG = OL : FI </a:t>
            </a:r>
          </a:p>
          <a:p>
            <a:pPr marL="0" indent="0">
              <a:buNone/>
            </a:pPr>
            <a:r>
              <a:rPr lang="it-IT" dirty="0"/>
              <a:t>(</a:t>
            </a:r>
            <a:r>
              <a:rPr lang="it-IT" i="1" dirty="0" smtClean="0"/>
              <a:t>OLCG </a:t>
            </a:r>
            <a:r>
              <a:rPr lang="it-IT" dirty="0"/>
              <a:t>è un </a:t>
            </a:r>
            <a:r>
              <a:rPr lang="it-IT" dirty="0">
                <a:effectLst>
                  <a:outerShdw blurRad="38100" dist="38100" dir="2700000" algn="tl">
                    <a:srgbClr val="000000">
                      <a:alpha val="43137"/>
                    </a:srgbClr>
                  </a:outerShdw>
                </a:effectLst>
              </a:rPr>
              <a:t>rettangolo </a:t>
            </a:r>
            <a:r>
              <a:rPr lang="it-IT" dirty="0" smtClean="0"/>
              <a:t>e </a:t>
            </a:r>
            <a:r>
              <a:rPr lang="it-IT" dirty="0"/>
              <a:t>FHGI è un </a:t>
            </a:r>
            <a:r>
              <a:rPr lang="it-IT" dirty="0" smtClean="0">
                <a:effectLst>
                  <a:outerShdw blurRad="38100" dist="38100" dir="2700000" algn="tl">
                    <a:srgbClr val="000000">
                      <a:alpha val="43137"/>
                    </a:srgbClr>
                  </a:outerShdw>
                </a:effectLst>
              </a:rPr>
              <a:t>parallelogramma</a:t>
            </a:r>
            <a:r>
              <a:rPr lang="it-IT" dirty="0" smtClean="0"/>
              <a:t>) </a:t>
            </a:r>
            <a:endParaRPr lang="it-IT" dirty="0"/>
          </a:p>
          <a:p>
            <a:pPr marL="0" indent="0">
              <a:buFont typeface="Arial" panose="020B0604020202020204" pitchFamily="34" charset="0"/>
              <a:buNone/>
            </a:pPr>
            <a:r>
              <a:rPr lang="it-IT" dirty="0" smtClean="0">
                <a:sym typeface="Marlett" pitchFamily="2" charset="2"/>
              </a:rPr>
              <a:t>ovvero</a:t>
            </a:r>
          </a:p>
          <a:p>
            <a:pPr marL="0" indent="0">
              <a:buFont typeface="Arial" panose="020B0604020202020204" pitchFamily="34" charset="0"/>
              <a:buNone/>
            </a:pPr>
            <a:r>
              <a:rPr lang="it-IT" dirty="0" smtClean="0">
                <a:sym typeface="Marlett" pitchFamily="2" charset="2"/>
              </a:rPr>
              <a:t>    </a:t>
            </a:r>
          </a:p>
          <a:p>
            <a:pPr marL="0" indent="0">
              <a:buNone/>
            </a:pPr>
            <a:r>
              <a:rPr lang="it-IT" sz="3800" b="1" dirty="0">
                <a:sym typeface="Marlett" pitchFamily="2" charset="2"/>
              </a:rPr>
              <a:t> </a:t>
            </a:r>
            <a:r>
              <a:rPr lang="it-IT" sz="3800" b="1" dirty="0" smtClean="0">
                <a:sym typeface="Marlett" pitchFamily="2" charset="2"/>
              </a:rPr>
              <a:t>             </a:t>
            </a:r>
            <a:r>
              <a:rPr lang="it-IT" sz="3800" b="1" dirty="0" smtClean="0"/>
              <a:t> (FL, FI) =  </a:t>
            </a:r>
            <a:r>
              <a:rPr lang="it-IT" sz="3800" b="1" dirty="0" smtClean="0">
                <a:solidFill>
                  <a:srgbClr val="D03106"/>
                </a:solidFill>
                <a:sym typeface="Marlett" pitchFamily="2" charset="2"/>
              </a:rPr>
              <a:t></a:t>
            </a:r>
            <a:r>
              <a:rPr lang="it-IT" sz="3800" b="1" dirty="0" smtClean="0">
                <a:solidFill>
                  <a:srgbClr val="D03106"/>
                </a:solidFill>
              </a:rPr>
              <a:t> (OG, OL)</a:t>
            </a:r>
            <a:r>
              <a:rPr lang="it-IT" sz="3800" b="1" dirty="0" smtClean="0"/>
              <a:t>	</a:t>
            </a:r>
            <a:r>
              <a:rPr lang="it-IT" dirty="0" smtClean="0"/>
              <a:t>	</a:t>
            </a:r>
          </a:p>
          <a:p>
            <a:pPr marL="0" indent="0">
              <a:buFont typeface="Arial" panose="020B0604020202020204" pitchFamily="34" charset="0"/>
              <a:buNone/>
            </a:pPr>
            <a:r>
              <a:rPr lang="it-IT" dirty="0" smtClean="0"/>
              <a:t>                                                   </a:t>
            </a:r>
            <a:r>
              <a:rPr lang="it-IT" dirty="0">
                <a:sym typeface="Symbol" panose="05050102010706020507" pitchFamily="18" charset="2"/>
              </a:rPr>
              <a:t> </a:t>
            </a:r>
            <a:r>
              <a:rPr lang="it-IT" sz="3400" b="1" dirty="0" smtClean="0">
                <a:solidFill>
                  <a:srgbClr val="FF0000"/>
                </a:solidFill>
              </a:rPr>
              <a:t>dato </a:t>
            </a:r>
          </a:p>
          <a:p>
            <a:pPr marL="0" indent="0">
              <a:buNone/>
            </a:pPr>
            <a:r>
              <a:rPr lang="it-IT" dirty="0" smtClean="0"/>
              <a:t>      </a:t>
            </a:r>
          </a:p>
          <a:p>
            <a:pPr marL="0" indent="0">
              <a:buFont typeface="Arial" panose="020B0604020202020204" pitchFamily="34" charset="0"/>
              <a:buNone/>
            </a:pPr>
            <a:endParaRPr lang="it-IT" dirty="0"/>
          </a:p>
        </p:txBody>
      </p:sp>
      <p:sp>
        <p:nvSpPr>
          <p:cNvPr id="8" name="Segnaposto contenuto 2"/>
          <p:cNvSpPr txBox="1">
            <a:spLocks/>
          </p:cNvSpPr>
          <p:nvPr/>
        </p:nvSpPr>
        <p:spPr>
          <a:xfrm>
            <a:off x="200261" y="629935"/>
            <a:ext cx="10515600" cy="584788"/>
          </a:xfrm>
          <a:prstGeom prst="rect">
            <a:avLst/>
          </a:prstGeom>
        </p:spPr>
        <p:txBody>
          <a:bodyPr vert="horz" lIns="91440" tIns="45720" rIns="91440" bIns="45720" rtlCol="0">
            <a:normAutofit fontScale="3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7400" dirty="0" smtClean="0"/>
              <a:t>I triangoli CLF e GCH sono equiangoli, quindi simili. Allora  </a:t>
            </a:r>
          </a:p>
          <a:p>
            <a:pPr marL="0" indent="0">
              <a:buFont typeface="Arial" panose="020B0604020202020204" pitchFamily="34" charset="0"/>
              <a:buNone/>
            </a:pPr>
            <a:r>
              <a:rPr lang="it-IT" sz="2400" dirty="0" smtClean="0"/>
              <a:t> </a:t>
            </a:r>
          </a:p>
          <a:p>
            <a:pPr marL="0" indent="0">
              <a:buFont typeface="Arial" panose="020B0604020202020204" pitchFamily="34" charset="0"/>
              <a:buNone/>
            </a:pPr>
            <a:endParaRPr lang="it-IT" sz="2400" dirty="0"/>
          </a:p>
          <a:p>
            <a:pPr marL="0" indent="0">
              <a:buFont typeface="Arial" panose="020B0604020202020204" pitchFamily="34" charset="0"/>
              <a:buNone/>
            </a:pPr>
            <a:endParaRPr lang="it-IT" dirty="0"/>
          </a:p>
        </p:txBody>
      </p:sp>
      <p:sp>
        <p:nvSpPr>
          <p:cNvPr id="10" name="Rettangolo 9"/>
          <p:cNvSpPr/>
          <p:nvPr/>
        </p:nvSpPr>
        <p:spPr>
          <a:xfrm>
            <a:off x="1333618" y="1714534"/>
            <a:ext cx="300082" cy="369332"/>
          </a:xfrm>
          <a:prstGeom prst="rect">
            <a:avLst/>
          </a:prstGeom>
        </p:spPr>
        <p:txBody>
          <a:bodyPr wrap="none">
            <a:spAutoFit/>
          </a:bodyPr>
          <a:lstStyle/>
          <a:p>
            <a:r>
              <a:rPr lang="it-IT" dirty="0">
                <a:solidFill>
                  <a:srgbClr val="FF0000"/>
                </a:solidFill>
              </a:rPr>
              <a:t>*</a:t>
            </a:r>
          </a:p>
        </p:txBody>
      </p:sp>
      <p:sp>
        <p:nvSpPr>
          <p:cNvPr id="11" name="Rettangolo 10"/>
          <p:cNvSpPr/>
          <p:nvPr/>
        </p:nvSpPr>
        <p:spPr>
          <a:xfrm>
            <a:off x="5781978" y="3244798"/>
            <a:ext cx="300082" cy="369332"/>
          </a:xfrm>
          <a:prstGeom prst="rect">
            <a:avLst/>
          </a:prstGeom>
        </p:spPr>
        <p:txBody>
          <a:bodyPr wrap="none">
            <a:spAutoFit/>
          </a:bodyPr>
          <a:lstStyle/>
          <a:p>
            <a:r>
              <a:rPr lang="it-IT" dirty="0">
                <a:solidFill>
                  <a:srgbClr val="FF0000"/>
                </a:solidFill>
              </a:rPr>
              <a:t>*</a:t>
            </a:r>
          </a:p>
        </p:txBody>
      </p:sp>
      <p:sp>
        <p:nvSpPr>
          <p:cNvPr id="12" name="Rettangolo 11"/>
          <p:cNvSpPr/>
          <p:nvPr/>
        </p:nvSpPr>
        <p:spPr>
          <a:xfrm rot="16200000">
            <a:off x="10682421" y="3401761"/>
            <a:ext cx="676788" cy="1323439"/>
          </a:xfrm>
          <a:prstGeom prst="rect">
            <a:avLst/>
          </a:prstGeom>
        </p:spPr>
        <p:txBody>
          <a:bodyPr wrap="none">
            <a:spAutoFit/>
          </a:bodyPr>
          <a:lstStyle/>
          <a:p>
            <a:r>
              <a:rPr lang="it-IT" sz="8000" dirty="0">
                <a:solidFill>
                  <a:srgbClr val="FF0000"/>
                </a:solidFill>
                <a:sym typeface="Symbol" panose="05050102010706020507" pitchFamily="18" charset="2"/>
              </a:rPr>
              <a:t></a:t>
            </a:r>
            <a:endParaRPr lang="it-IT" sz="8000" dirty="0">
              <a:solidFill>
                <a:srgbClr val="FF0000"/>
              </a:solidFill>
            </a:endParaRPr>
          </a:p>
        </p:txBody>
      </p:sp>
      <p:sp>
        <p:nvSpPr>
          <p:cNvPr id="16" name="Ovale 15"/>
          <p:cNvSpPr/>
          <p:nvPr/>
        </p:nvSpPr>
        <p:spPr>
          <a:xfrm>
            <a:off x="8430433" y="2953010"/>
            <a:ext cx="3684646" cy="1853166"/>
          </a:xfrm>
          <a:prstGeom prst="ellipse">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 name="Immagine 12"/>
          <p:cNvPicPr>
            <a:picLocks noChangeAspect="1"/>
          </p:cNvPicPr>
          <p:nvPr/>
        </p:nvPicPr>
        <p:blipFill rotWithShape="1">
          <a:blip r:embed="rId2">
            <a:extLst>
              <a:ext uri="{28A0092B-C50C-407E-A947-70E740481C1C}">
                <a14:useLocalDpi xmlns:a14="http://schemas.microsoft.com/office/drawing/2010/main" val="0"/>
              </a:ext>
            </a:extLst>
          </a:blip>
          <a:srcRect l="52847" t="35456" r="10576" b="33349"/>
          <a:stretch/>
        </p:blipFill>
        <p:spPr>
          <a:xfrm>
            <a:off x="831432" y="1227430"/>
            <a:ext cx="6542497" cy="3137095"/>
          </a:xfrm>
          <a:prstGeom prst="rect">
            <a:avLst/>
          </a:prstGeom>
        </p:spPr>
      </p:pic>
    </p:spTree>
    <p:extLst>
      <p:ext uri="{BB962C8B-B14F-4D97-AF65-F5344CB8AC3E}">
        <p14:creationId xmlns:p14="http://schemas.microsoft.com/office/powerpoint/2010/main" val="57338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11806585" y="4069754"/>
            <a:ext cx="290464" cy="369332"/>
          </a:xfrm>
          <a:prstGeom prst="rect">
            <a:avLst/>
          </a:prstGeom>
        </p:spPr>
        <p:txBody>
          <a:bodyPr wrap="none">
            <a:spAutoFit/>
          </a:bodyPr>
          <a:lstStyle/>
          <a:p>
            <a:r>
              <a:rPr lang="it-IT" b="1" dirty="0" smtClean="0">
                <a:solidFill>
                  <a:srgbClr val="D03106"/>
                </a:solidFill>
              </a:rPr>
              <a:t>F</a:t>
            </a:r>
            <a:endParaRPr lang="it-IT" dirty="0"/>
          </a:p>
        </p:txBody>
      </p:sp>
      <p:sp>
        <p:nvSpPr>
          <p:cNvPr id="9" name="Rettangolo 8"/>
          <p:cNvSpPr/>
          <p:nvPr/>
        </p:nvSpPr>
        <p:spPr>
          <a:xfrm>
            <a:off x="227205" y="978918"/>
            <a:ext cx="4568005" cy="5632311"/>
          </a:xfrm>
          <a:prstGeom prst="rect">
            <a:avLst/>
          </a:prstGeom>
          <a:solidFill>
            <a:schemeClr val="bg2"/>
          </a:solidFill>
        </p:spPr>
        <p:txBody>
          <a:bodyPr wrap="square">
            <a:spAutoFit/>
          </a:bodyPr>
          <a:lstStyle/>
          <a:p>
            <a:pPr marL="174625" indent="92075" algn="just">
              <a:lnSpc>
                <a:spcPct val="150000"/>
              </a:lnSpc>
              <a:tabLst>
                <a:tab pos="4389438" algn="l"/>
              </a:tabLst>
            </a:pPr>
            <a:r>
              <a:rPr lang="it-IT" sz="2400" dirty="0">
                <a:ea typeface="Times New Roman" panose="02020603050405020304" pitchFamily="18" charset="0"/>
              </a:rPr>
              <a:t>E’ dato il punto </a:t>
            </a:r>
            <a:r>
              <a:rPr lang="it-IT" sz="2400" i="1" dirty="0">
                <a:ea typeface="Times New Roman" panose="02020603050405020304" pitchFamily="18" charset="0"/>
              </a:rPr>
              <a:t>C</a:t>
            </a:r>
            <a:r>
              <a:rPr lang="it-IT" sz="2400" dirty="0">
                <a:ea typeface="Times New Roman" panose="02020603050405020304" pitchFamily="18" charset="0"/>
              </a:rPr>
              <a:t>(-3, 4). Sia </a:t>
            </a:r>
            <a:r>
              <a:rPr lang="it-IT" sz="2400" i="1" dirty="0">
                <a:ea typeface="Times New Roman" panose="02020603050405020304" pitchFamily="18" charset="0"/>
              </a:rPr>
              <a:t>F</a:t>
            </a:r>
            <a:r>
              <a:rPr lang="it-IT" sz="2400" dirty="0">
                <a:ea typeface="Times New Roman" panose="02020603050405020304" pitchFamily="18" charset="0"/>
              </a:rPr>
              <a:t> un punto sul semiasse positivo delle ascisse tale che la retta  per </a:t>
            </a:r>
            <a:r>
              <a:rPr lang="it-IT" sz="2400" i="1" dirty="0">
                <a:ea typeface="Times New Roman" panose="02020603050405020304" pitchFamily="18" charset="0"/>
              </a:rPr>
              <a:t>F</a:t>
            </a:r>
            <a:r>
              <a:rPr lang="it-IT" sz="2400" dirty="0">
                <a:ea typeface="Times New Roman" panose="02020603050405020304" pitchFamily="18" charset="0"/>
              </a:rPr>
              <a:t> e </a:t>
            </a:r>
            <a:r>
              <a:rPr lang="it-IT" sz="2400" i="1" dirty="0">
                <a:ea typeface="Times New Roman" panose="02020603050405020304" pitchFamily="18" charset="0"/>
              </a:rPr>
              <a:t>C</a:t>
            </a:r>
            <a:r>
              <a:rPr lang="it-IT" sz="2400" dirty="0">
                <a:ea typeface="Times New Roman" panose="02020603050405020304" pitchFamily="18" charset="0"/>
              </a:rPr>
              <a:t> intersechi l’asse delle ordinate nel punto </a:t>
            </a:r>
            <a:r>
              <a:rPr lang="it-IT" sz="2400" i="1" dirty="0">
                <a:ea typeface="Times New Roman" panose="02020603050405020304" pitchFamily="18" charset="0"/>
              </a:rPr>
              <a:t>H</a:t>
            </a:r>
            <a:r>
              <a:rPr lang="it-IT" sz="2400" dirty="0">
                <a:ea typeface="Times New Roman" panose="02020603050405020304" pitchFamily="18" charset="0"/>
              </a:rPr>
              <a:t> e si abbia  </a:t>
            </a:r>
            <a:r>
              <a:rPr lang="it-IT" sz="2400" dirty="0" err="1">
                <a:ea typeface="Times New Roman" panose="02020603050405020304" pitchFamily="18" charset="0"/>
              </a:rPr>
              <a:t>dist</a:t>
            </a:r>
            <a:r>
              <a:rPr lang="it-IT" sz="2400" dirty="0">
                <a:ea typeface="Times New Roman" panose="02020603050405020304" pitchFamily="18" charset="0"/>
              </a:rPr>
              <a:t>(</a:t>
            </a:r>
            <a:r>
              <a:rPr lang="it-IT" sz="2400" i="1" dirty="0">
                <a:ea typeface="Times New Roman" panose="02020603050405020304" pitchFamily="18" charset="0"/>
              </a:rPr>
              <a:t>F</a:t>
            </a:r>
            <a:r>
              <a:rPr lang="it-IT" sz="2400" dirty="0">
                <a:ea typeface="Times New Roman" panose="02020603050405020304" pitchFamily="18" charset="0"/>
              </a:rPr>
              <a:t>, </a:t>
            </a:r>
            <a:r>
              <a:rPr lang="it-IT" sz="2400" i="1" dirty="0">
                <a:ea typeface="Times New Roman" panose="02020603050405020304" pitchFamily="18" charset="0"/>
              </a:rPr>
              <a:t>H</a:t>
            </a:r>
            <a:r>
              <a:rPr lang="it-IT" sz="2400" dirty="0">
                <a:ea typeface="Times New Roman" panose="02020603050405020304" pitchFamily="18" charset="0"/>
              </a:rPr>
              <a:t>) = 2dist (</a:t>
            </a:r>
            <a:r>
              <a:rPr lang="it-IT" sz="2400" i="1" dirty="0">
                <a:ea typeface="Times New Roman" panose="02020603050405020304" pitchFamily="18" charset="0"/>
              </a:rPr>
              <a:t>O</a:t>
            </a:r>
            <a:r>
              <a:rPr lang="it-IT" sz="2400" dirty="0">
                <a:ea typeface="Times New Roman" panose="02020603050405020304" pitchFamily="18" charset="0"/>
              </a:rPr>
              <a:t>,</a:t>
            </a:r>
            <a:r>
              <a:rPr lang="it-IT" sz="2400" i="1" dirty="0">
                <a:ea typeface="Times New Roman" panose="02020603050405020304" pitchFamily="18" charset="0"/>
              </a:rPr>
              <a:t> C</a:t>
            </a:r>
            <a:r>
              <a:rPr lang="it-IT" sz="2400" dirty="0">
                <a:ea typeface="Times New Roman" panose="02020603050405020304" pitchFamily="18" charset="0"/>
              </a:rPr>
              <a:t>). </a:t>
            </a:r>
          </a:p>
          <a:p>
            <a:pPr marL="174625" indent="92075" algn="just">
              <a:lnSpc>
                <a:spcPct val="150000"/>
              </a:lnSpc>
              <a:spcAft>
                <a:spcPts val="0"/>
              </a:spcAft>
              <a:tabLst>
                <a:tab pos="4389438" algn="l"/>
              </a:tabLst>
            </a:pPr>
            <a:r>
              <a:rPr lang="it-IT" sz="2400" dirty="0" smtClean="0">
                <a:ea typeface="Times New Roman" panose="02020603050405020304" pitchFamily="18" charset="0"/>
              </a:rPr>
              <a:t>Da </a:t>
            </a:r>
            <a:r>
              <a:rPr lang="it-IT" sz="2400" i="1" dirty="0" smtClean="0">
                <a:ea typeface="Times New Roman" panose="02020603050405020304" pitchFamily="18" charset="0"/>
              </a:rPr>
              <a:t>G</a:t>
            </a:r>
            <a:r>
              <a:rPr lang="it-IT" sz="2400" dirty="0" smtClean="0">
                <a:ea typeface="Times New Roman" panose="02020603050405020304" pitchFamily="18" charset="0"/>
              </a:rPr>
              <a:t> si conduca la retta parallela a </a:t>
            </a:r>
            <a:r>
              <a:rPr lang="it-IT" sz="2400" i="1" dirty="0" smtClean="0">
                <a:ea typeface="Times New Roman" panose="02020603050405020304" pitchFamily="18" charset="0"/>
              </a:rPr>
              <a:t>HF</a:t>
            </a:r>
            <a:r>
              <a:rPr lang="it-IT" sz="2400" dirty="0" smtClean="0">
                <a:ea typeface="Times New Roman" panose="02020603050405020304" pitchFamily="18" charset="0"/>
              </a:rPr>
              <a:t>, da </a:t>
            </a:r>
            <a:r>
              <a:rPr lang="it-IT" sz="2400" i="1" dirty="0" smtClean="0">
                <a:ea typeface="Times New Roman" panose="02020603050405020304" pitchFamily="18" charset="0"/>
              </a:rPr>
              <a:t>F</a:t>
            </a:r>
            <a:r>
              <a:rPr lang="it-IT" sz="2400" dirty="0" smtClean="0">
                <a:ea typeface="Times New Roman" panose="02020603050405020304" pitchFamily="18" charset="0"/>
              </a:rPr>
              <a:t> la retta parallela all’asse </a:t>
            </a:r>
            <a:r>
              <a:rPr lang="it-IT" sz="2400" i="1" dirty="0" smtClean="0">
                <a:ea typeface="Times New Roman" panose="02020603050405020304" pitchFamily="18" charset="0"/>
              </a:rPr>
              <a:t>y</a:t>
            </a:r>
            <a:r>
              <a:rPr lang="it-IT" sz="2400" dirty="0" smtClean="0">
                <a:ea typeface="Times New Roman" panose="02020603050405020304" pitchFamily="18" charset="0"/>
              </a:rPr>
              <a:t> e sia </a:t>
            </a:r>
            <a:r>
              <a:rPr lang="it-IT" sz="2400" i="1" dirty="0" smtClean="0">
                <a:ea typeface="Times New Roman" panose="02020603050405020304" pitchFamily="18" charset="0"/>
              </a:rPr>
              <a:t>I</a:t>
            </a:r>
            <a:r>
              <a:rPr lang="it-IT" sz="2400" dirty="0" smtClean="0">
                <a:ea typeface="Times New Roman" panose="02020603050405020304" pitchFamily="18" charset="0"/>
              </a:rPr>
              <a:t> la loro intersezione. </a:t>
            </a:r>
            <a:endParaRPr lang="it-IT" sz="2400" dirty="0"/>
          </a:p>
        </p:txBody>
      </p:sp>
      <p:pic>
        <p:nvPicPr>
          <p:cNvPr id="11" name="Segnaposto contenuto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9384" t="27155" r="25128" b="27415"/>
          <a:stretch/>
        </p:blipFill>
        <p:spPr>
          <a:xfrm>
            <a:off x="5109881" y="1330605"/>
            <a:ext cx="7082119" cy="3260023"/>
          </a:xfrm>
          <a:solidFill>
            <a:schemeClr val="bg1"/>
          </a:solidFill>
        </p:spPr>
      </p:pic>
      <p:sp>
        <p:nvSpPr>
          <p:cNvPr id="12" name="Rettangolo 11"/>
          <p:cNvSpPr/>
          <p:nvPr/>
        </p:nvSpPr>
        <p:spPr>
          <a:xfrm>
            <a:off x="6866363" y="2591284"/>
            <a:ext cx="330540" cy="369332"/>
          </a:xfrm>
          <a:prstGeom prst="rect">
            <a:avLst/>
          </a:prstGeom>
          <a:solidFill>
            <a:schemeClr val="bg1"/>
          </a:solidFill>
        </p:spPr>
        <p:txBody>
          <a:bodyPr wrap="none">
            <a:spAutoFit/>
          </a:bodyPr>
          <a:lstStyle/>
          <a:p>
            <a:r>
              <a:rPr lang="it-IT" b="1" dirty="0">
                <a:solidFill>
                  <a:srgbClr val="D03106"/>
                </a:solidFill>
              </a:rPr>
              <a:t>H</a:t>
            </a:r>
            <a:endParaRPr lang="it-IT" dirty="0"/>
          </a:p>
        </p:txBody>
      </p:sp>
      <p:sp>
        <p:nvSpPr>
          <p:cNvPr id="13" name="Rettangolo 12"/>
          <p:cNvSpPr/>
          <p:nvPr/>
        </p:nvSpPr>
        <p:spPr>
          <a:xfrm>
            <a:off x="6882393" y="1614832"/>
            <a:ext cx="332142" cy="369332"/>
          </a:xfrm>
          <a:prstGeom prst="rect">
            <a:avLst/>
          </a:prstGeom>
          <a:solidFill>
            <a:schemeClr val="bg1"/>
          </a:solidFill>
        </p:spPr>
        <p:txBody>
          <a:bodyPr wrap="none">
            <a:spAutoFit/>
          </a:bodyPr>
          <a:lstStyle/>
          <a:p>
            <a:r>
              <a:rPr lang="it-IT" b="1" dirty="0" smtClean="0">
                <a:solidFill>
                  <a:srgbClr val="D03106"/>
                </a:solidFill>
              </a:rPr>
              <a:t>G</a:t>
            </a:r>
            <a:endParaRPr lang="it-IT" dirty="0"/>
          </a:p>
        </p:txBody>
      </p:sp>
      <p:sp>
        <p:nvSpPr>
          <p:cNvPr id="14" name="Rettangolo 13"/>
          <p:cNvSpPr/>
          <p:nvPr/>
        </p:nvSpPr>
        <p:spPr>
          <a:xfrm>
            <a:off x="5380759" y="1614832"/>
            <a:ext cx="306494" cy="369332"/>
          </a:xfrm>
          <a:prstGeom prst="rect">
            <a:avLst/>
          </a:prstGeom>
          <a:solidFill>
            <a:schemeClr val="bg1"/>
          </a:solidFill>
        </p:spPr>
        <p:txBody>
          <a:bodyPr wrap="none">
            <a:spAutoFit/>
          </a:bodyPr>
          <a:lstStyle/>
          <a:p>
            <a:r>
              <a:rPr lang="it-IT" b="1" dirty="0">
                <a:solidFill>
                  <a:srgbClr val="D03106"/>
                </a:solidFill>
              </a:rPr>
              <a:t>C</a:t>
            </a:r>
            <a:endParaRPr lang="it-IT" dirty="0"/>
          </a:p>
        </p:txBody>
      </p:sp>
      <p:sp>
        <p:nvSpPr>
          <p:cNvPr id="15" name="Rettangolo 14"/>
          <p:cNvSpPr/>
          <p:nvPr/>
        </p:nvSpPr>
        <p:spPr>
          <a:xfrm>
            <a:off x="11683795" y="3117365"/>
            <a:ext cx="245580" cy="369332"/>
          </a:xfrm>
          <a:prstGeom prst="rect">
            <a:avLst/>
          </a:prstGeom>
        </p:spPr>
        <p:txBody>
          <a:bodyPr wrap="none">
            <a:spAutoFit/>
          </a:bodyPr>
          <a:lstStyle/>
          <a:p>
            <a:r>
              <a:rPr lang="it-IT" b="1" dirty="0">
                <a:solidFill>
                  <a:srgbClr val="D03106"/>
                </a:solidFill>
              </a:rPr>
              <a:t>I</a:t>
            </a:r>
            <a:endParaRPr lang="it-IT" dirty="0"/>
          </a:p>
        </p:txBody>
      </p:sp>
      <p:sp>
        <p:nvSpPr>
          <p:cNvPr id="16" name="Rettangolo 15"/>
          <p:cNvSpPr/>
          <p:nvPr/>
        </p:nvSpPr>
        <p:spPr>
          <a:xfrm>
            <a:off x="11566402" y="3994528"/>
            <a:ext cx="290464" cy="369332"/>
          </a:xfrm>
          <a:prstGeom prst="rect">
            <a:avLst/>
          </a:prstGeom>
        </p:spPr>
        <p:txBody>
          <a:bodyPr wrap="none">
            <a:spAutoFit/>
          </a:bodyPr>
          <a:lstStyle/>
          <a:p>
            <a:r>
              <a:rPr lang="it-IT" b="1" dirty="0" smtClean="0">
                <a:solidFill>
                  <a:srgbClr val="D03106"/>
                </a:solidFill>
              </a:rPr>
              <a:t>F</a:t>
            </a:r>
            <a:endParaRPr lang="it-IT" dirty="0"/>
          </a:p>
        </p:txBody>
      </p:sp>
      <p:sp>
        <p:nvSpPr>
          <p:cNvPr id="17" name="Rettangolo 16"/>
          <p:cNvSpPr/>
          <p:nvPr/>
        </p:nvSpPr>
        <p:spPr>
          <a:xfrm>
            <a:off x="6856745" y="4072966"/>
            <a:ext cx="340158" cy="369332"/>
          </a:xfrm>
          <a:prstGeom prst="rect">
            <a:avLst/>
          </a:prstGeom>
          <a:solidFill>
            <a:schemeClr val="bg1"/>
          </a:solidFill>
        </p:spPr>
        <p:txBody>
          <a:bodyPr wrap="none">
            <a:spAutoFit/>
          </a:bodyPr>
          <a:lstStyle/>
          <a:p>
            <a:r>
              <a:rPr lang="it-IT" b="1" dirty="0">
                <a:solidFill>
                  <a:srgbClr val="D03106"/>
                </a:solidFill>
              </a:rPr>
              <a:t>O</a:t>
            </a:r>
            <a:endParaRPr lang="it-IT" dirty="0"/>
          </a:p>
        </p:txBody>
      </p:sp>
      <p:sp>
        <p:nvSpPr>
          <p:cNvPr id="18" name="Rettangolo 17"/>
          <p:cNvSpPr/>
          <p:nvPr/>
        </p:nvSpPr>
        <p:spPr>
          <a:xfrm>
            <a:off x="7659012" y="2591284"/>
            <a:ext cx="306494" cy="369332"/>
          </a:xfrm>
          <a:prstGeom prst="rect">
            <a:avLst/>
          </a:prstGeom>
        </p:spPr>
        <p:txBody>
          <a:bodyPr wrap="none">
            <a:spAutoFit/>
          </a:bodyPr>
          <a:lstStyle/>
          <a:p>
            <a:r>
              <a:rPr lang="it-IT" b="1" i="1" dirty="0">
                <a:solidFill>
                  <a:schemeClr val="accent1">
                    <a:lumMod val="75000"/>
                  </a:schemeClr>
                </a:solidFill>
              </a:rPr>
              <a:t>II</a:t>
            </a:r>
            <a:endParaRPr lang="it-IT" i="1" dirty="0"/>
          </a:p>
        </p:txBody>
      </p:sp>
      <p:sp>
        <p:nvSpPr>
          <p:cNvPr id="21" name="Rettangolo 20"/>
          <p:cNvSpPr/>
          <p:nvPr/>
        </p:nvSpPr>
        <p:spPr>
          <a:xfrm>
            <a:off x="9826333" y="3193267"/>
            <a:ext cx="306494" cy="369332"/>
          </a:xfrm>
          <a:prstGeom prst="rect">
            <a:avLst/>
          </a:prstGeom>
        </p:spPr>
        <p:txBody>
          <a:bodyPr wrap="none">
            <a:spAutoFit/>
          </a:bodyPr>
          <a:lstStyle/>
          <a:p>
            <a:r>
              <a:rPr lang="it-IT" b="1" i="1" dirty="0" smtClean="0">
                <a:solidFill>
                  <a:schemeClr val="accent1">
                    <a:lumMod val="75000"/>
                  </a:schemeClr>
                </a:solidFill>
              </a:rPr>
              <a:t>II</a:t>
            </a:r>
            <a:endParaRPr lang="it-IT" i="1" dirty="0">
              <a:solidFill>
                <a:schemeClr val="accent1">
                  <a:lumMod val="75000"/>
                </a:schemeClr>
              </a:solidFill>
            </a:endParaRPr>
          </a:p>
        </p:txBody>
      </p:sp>
      <p:sp>
        <p:nvSpPr>
          <p:cNvPr id="23" name="Rettangolo 22"/>
          <p:cNvSpPr/>
          <p:nvPr/>
        </p:nvSpPr>
        <p:spPr>
          <a:xfrm>
            <a:off x="5937632" y="2748033"/>
            <a:ext cx="306494" cy="369332"/>
          </a:xfrm>
          <a:prstGeom prst="rect">
            <a:avLst/>
          </a:prstGeom>
        </p:spPr>
        <p:txBody>
          <a:bodyPr wrap="none">
            <a:spAutoFit/>
          </a:bodyPr>
          <a:lstStyle/>
          <a:p>
            <a:r>
              <a:rPr lang="it-IT" b="1" i="1" dirty="0" smtClean="0">
                <a:solidFill>
                  <a:schemeClr val="accent1">
                    <a:lumMod val="75000"/>
                  </a:schemeClr>
                </a:solidFill>
              </a:rPr>
              <a:t>II</a:t>
            </a:r>
            <a:endParaRPr lang="it-IT" i="1" dirty="0">
              <a:solidFill>
                <a:schemeClr val="accent1">
                  <a:lumMod val="75000"/>
                </a:schemeClr>
              </a:solidFill>
            </a:endParaRPr>
          </a:p>
        </p:txBody>
      </p:sp>
      <p:sp>
        <p:nvSpPr>
          <p:cNvPr id="25" name="Rettangolo 24"/>
          <p:cNvSpPr/>
          <p:nvPr/>
        </p:nvSpPr>
        <p:spPr>
          <a:xfrm>
            <a:off x="5265411" y="4034640"/>
            <a:ext cx="282450" cy="369332"/>
          </a:xfrm>
          <a:prstGeom prst="rect">
            <a:avLst/>
          </a:prstGeom>
          <a:solidFill>
            <a:schemeClr val="bg1"/>
          </a:solidFill>
        </p:spPr>
        <p:txBody>
          <a:bodyPr wrap="none">
            <a:spAutoFit/>
          </a:bodyPr>
          <a:lstStyle/>
          <a:p>
            <a:r>
              <a:rPr lang="it-IT" b="1" dirty="0" smtClean="0">
                <a:solidFill>
                  <a:srgbClr val="D03106"/>
                </a:solidFill>
              </a:rPr>
              <a:t>L</a:t>
            </a:r>
            <a:endParaRPr lang="it-IT" dirty="0"/>
          </a:p>
        </p:txBody>
      </p:sp>
      <p:sp>
        <p:nvSpPr>
          <p:cNvPr id="26" name="Rettangolo 25"/>
          <p:cNvSpPr/>
          <p:nvPr/>
        </p:nvSpPr>
        <p:spPr>
          <a:xfrm>
            <a:off x="4923490" y="5102812"/>
            <a:ext cx="6487929" cy="1200329"/>
          </a:xfrm>
          <a:prstGeom prst="rect">
            <a:avLst/>
          </a:prstGeom>
          <a:solidFill>
            <a:schemeClr val="bg2"/>
          </a:solidFill>
        </p:spPr>
        <p:txBody>
          <a:bodyPr wrap="square">
            <a:spAutoFit/>
          </a:bodyPr>
          <a:lstStyle/>
          <a:p>
            <a:pPr marL="174625" indent="92075" algn="just">
              <a:lnSpc>
                <a:spcPct val="150000"/>
              </a:lnSpc>
              <a:spcAft>
                <a:spcPts val="0"/>
              </a:spcAft>
              <a:tabLst>
                <a:tab pos="4389438" algn="l"/>
              </a:tabLst>
            </a:pPr>
            <a:r>
              <a:rPr lang="it-IT" sz="2400" dirty="0" smtClean="0">
                <a:ea typeface="Times New Roman" panose="02020603050405020304" pitchFamily="18" charset="0"/>
              </a:rPr>
              <a:t>Verificare che il punto </a:t>
            </a:r>
            <a:r>
              <a:rPr lang="it-IT" sz="2400" i="1" dirty="0" smtClean="0">
                <a:ea typeface="Times New Roman" panose="02020603050405020304" pitchFamily="18" charset="0"/>
              </a:rPr>
              <a:t>I </a:t>
            </a:r>
            <a:r>
              <a:rPr lang="it-IT" sz="2400" dirty="0" smtClean="0">
                <a:ea typeface="Times New Roman" panose="02020603050405020304" pitchFamily="18" charset="0"/>
              </a:rPr>
              <a:t>appartiene all’iperbole che </a:t>
            </a:r>
            <a:r>
              <a:rPr lang="it-IT" sz="2400" dirty="0">
                <a:ea typeface="Times New Roman" panose="02020603050405020304" pitchFamily="18" charset="0"/>
              </a:rPr>
              <a:t>passa per </a:t>
            </a:r>
            <a:r>
              <a:rPr lang="it-IT" sz="2400" i="1" dirty="0">
                <a:ea typeface="Times New Roman" panose="02020603050405020304" pitchFamily="18" charset="0"/>
              </a:rPr>
              <a:t>G </a:t>
            </a:r>
            <a:r>
              <a:rPr lang="it-IT" sz="2400" dirty="0">
                <a:ea typeface="Times New Roman" panose="02020603050405020304" pitchFamily="18" charset="0"/>
              </a:rPr>
              <a:t>e </a:t>
            </a:r>
            <a:r>
              <a:rPr lang="it-IT" sz="2400" dirty="0" smtClean="0">
                <a:ea typeface="Times New Roman" panose="02020603050405020304" pitchFamily="18" charset="0"/>
              </a:rPr>
              <a:t>ha per asintoti  </a:t>
            </a:r>
            <a:r>
              <a:rPr lang="it-IT" sz="2400" dirty="0">
                <a:ea typeface="Times New Roman" panose="02020603050405020304" pitchFamily="18" charset="0"/>
              </a:rPr>
              <a:t>le rette </a:t>
            </a:r>
            <a:r>
              <a:rPr lang="it-IT" sz="2400" i="1" dirty="0">
                <a:ea typeface="Times New Roman" panose="02020603050405020304" pitchFamily="18" charset="0"/>
              </a:rPr>
              <a:t>LF</a:t>
            </a:r>
            <a:r>
              <a:rPr lang="it-IT" sz="2400" dirty="0">
                <a:ea typeface="Times New Roman" panose="02020603050405020304" pitchFamily="18" charset="0"/>
              </a:rPr>
              <a:t> e </a:t>
            </a:r>
            <a:r>
              <a:rPr lang="it-IT" sz="2400" i="1" dirty="0" smtClean="0">
                <a:ea typeface="Times New Roman" panose="02020603050405020304" pitchFamily="18" charset="0"/>
              </a:rPr>
              <a:t>LC</a:t>
            </a:r>
            <a:r>
              <a:rPr lang="it-IT" sz="2400" dirty="0" smtClean="0">
                <a:ea typeface="Times New Roman" panose="02020603050405020304" pitchFamily="18" charset="0"/>
              </a:rPr>
              <a:t>. </a:t>
            </a:r>
            <a:endParaRPr lang="it-IT" sz="2400" dirty="0"/>
          </a:p>
        </p:txBody>
      </p:sp>
      <p:sp>
        <p:nvSpPr>
          <p:cNvPr id="19" name="Rettangolo 18"/>
          <p:cNvSpPr/>
          <p:nvPr/>
        </p:nvSpPr>
        <p:spPr>
          <a:xfrm>
            <a:off x="101608" y="141569"/>
            <a:ext cx="11672047" cy="589072"/>
          </a:xfrm>
          <a:prstGeom prst="rect">
            <a:avLst/>
          </a:prstGeom>
          <a:solidFill>
            <a:schemeClr val="accent1">
              <a:lumMod val="20000"/>
              <a:lumOff val="80000"/>
            </a:schemeClr>
          </a:solidFill>
        </p:spPr>
        <p:txBody>
          <a:bodyPr wrap="square">
            <a:spAutoFit/>
          </a:bodyPr>
          <a:lstStyle/>
          <a:p>
            <a:pPr marL="174625" algn="just">
              <a:lnSpc>
                <a:spcPct val="150000"/>
              </a:lnSpc>
              <a:spcAft>
                <a:spcPts val="0"/>
              </a:spcAft>
            </a:pPr>
            <a:r>
              <a:rPr lang="it-IT" sz="2400" b="1" dirty="0" smtClean="0">
                <a:ea typeface="Times New Roman" panose="02020603050405020304" pitchFamily="18" charset="0"/>
              </a:rPr>
              <a:t>Questo potrebbe essere il testo del problema ….</a:t>
            </a:r>
          </a:p>
        </p:txBody>
      </p:sp>
    </p:spTree>
    <p:extLst>
      <p:ext uri="{BB962C8B-B14F-4D97-AF65-F5344CB8AC3E}">
        <p14:creationId xmlns:p14="http://schemas.microsoft.com/office/powerpoint/2010/main" val="11694696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descr="Risultati immagini per euclide rapporto circonferenza diametro"/>
          <p:cNvSpPr>
            <a:spLocks noChangeAspect="1" noChangeArrowheads="1"/>
          </p:cNvSpPr>
          <p:nvPr/>
        </p:nvSpPr>
        <p:spPr bwMode="auto">
          <a:xfrm>
            <a:off x="15240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p>
        </p:txBody>
      </p:sp>
      <p:sp>
        <p:nvSpPr>
          <p:cNvPr id="6" name="Segnaposto contenuto 2"/>
          <p:cNvSpPr txBox="1">
            <a:spLocks/>
          </p:cNvSpPr>
          <p:nvPr/>
        </p:nvSpPr>
        <p:spPr bwMode="auto">
          <a:xfrm>
            <a:off x="5386389" y="312738"/>
            <a:ext cx="2466975" cy="430212"/>
          </a:xfrm>
          <a:prstGeom prst="rect">
            <a:avLst/>
          </a:prstGeom>
          <a:solidFill>
            <a:srgbClr val="00B050"/>
          </a:solidFill>
          <a:ln>
            <a:noFill/>
          </a:ln>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altLang="it-IT" sz="2000" b="1" kern="0" dirty="0"/>
              <a:t>  </a:t>
            </a:r>
            <a:r>
              <a:rPr lang="it-IT" altLang="it-IT" sz="2400" b="1" kern="0" dirty="0">
                <a:solidFill>
                  <a:schemeClr val="bg1"/>
                </a:solidFill>
              </a:rPr>
              <a:t>in parti uguali </a:t>
            </a:r>
          </a:p>
        </p:txBody>
      </p:sp>
      <p:sp>
        <p:nvSpPr>
          <p:cNvPr id="34820" name="Rettangolo 11"/>
          <p:cNvSpPr>
            <a:spLocks noChangeArrowheads="1"/>
          </p:cNvSpPr>
          <p:nvPr/>
        </p:nvSpPr>
        <p:spPr bwMode="auto">
          <a:xfrm>
            <a:off x="6178550" y="3840164"/>
            <a:ext cx="1836738" cy="936625"/>
          </a:xfrm>
          <a:prstGeom prst="rect">
            <a:avLst/>
          </a:prstGeom>
          <a:solidFill>
            <a:srgbClr val="00B0F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4821" name="Rettangolo 12"/>
          <p:cNvSpPr>
            <a:spLocks noChangeArrowheads="1"/>
          </p:cNvSpPr>
          <p:nvPr/>
        </p:nvSpPr>
        <p:spPr bwMode="auto">
          <a:xfrm>
            <a:off x="5207001" y="3840164"/>
            <a:ext cx="1000125" cy="936625"/>
          </a:xfrm>
          <a:prstGeom prst="rect">
            <a:avLst/>
          </a:prstGeom>
          <a:solidFill>
            <a:srgbClr val="FFFF66"/>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4822" name="Rettangolo 14"/>
          <p:cNvSpPr>
            <a:spLocks noChangeArrowheads="1"/>
          </p:cNvSpPr>
          <p:nvPr/>
        </p:nvSpPr>
        <p:spPr bwMode="auto">
          <a:xfrm>
            <a:off x="2398714" y="2124075"/>
            <a:ext cx="2808287" cy="1728788"/>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4823" name="Rettangolo 17"/>
          <p:cNvSpPr>
            <a:spLocks noChangeArrowheads="1"/>
          </p:cNvSpPr>
          <p:nvPr/>
        </p:nvSpPr>
        <p:spPr bwMode="auto">
          <a:xfrm>
            <a:off x="5225096" y="2101850"/>
            <a:ext cx="2808288" cy="1751013"/>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cxnSp>
        <p:nvCxnSpPr>
          <p:cNvPr id="34824" name="Connettore 1 4"/>
          <p:cNvCxnSpPr>
            <a:cxnSpLocks noChangeShapeType="1"/>
          </p:cNvCxnSpPr>
          <p:nvPr/>
        </p:nvCxnSpPr>
        <p:spPr bwMode="auto">
          <a:xfrm flipV="1">
            <a:off x="2398714" y="1341438"/>
            <a:ext cx="2860675" cy="6350"/>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25" name="Connettore 1 21"/>
          <p:cNvCxnSpPr>
            <a:cxnSpLocks noChangeShapeType="1"/>
          </p:cNvCxnSpPr>
          <p:nvPr/>
        </p:nvCxnSpPr>
        <p:spPr bwMode="auto">
          <a:xfrm>
            <a:off x="5284789" y="1347788"/>
            <a:ext cx="2801937" cy="11112"/>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826" name="Rettangolo 22"/>
          <p:cNvSpPr>
            <a:spLocks noChangeArrowheads="1"/>
          </p:cNvSpPr>
          <p:nvPr/>
        </p:nvSpPr>
        <p:spPr bwMode="auto">
          <a:xfrm rot="-5400000">
            <a:off x="4840288" y="2486026"/>
            <a:ext cx="1736725" cy="996950"/>
          </a:xfrm>
          <a:prstGeom prst="rect">
            <a:avLst/>
          </a:prstGeom>
          <a:solidFill>
            <a:srgbClr val="00B0F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4827" name="Rettangolo 23"/>
          <p:cNvSpPr>
            <a:spLocks noChangeArrowheads="1"/>
          </p:cNvSpPr>
          <p:nvPr/>
        </p:nvSpPr>
        <p:spPr bwMode="auto">
          <a:xfrm>
            <a:off x="6215064" y="2087563"/>
            <a:ext cx="1800225" cy="1757362"/>
          </a:xfrm>
          <a:prstGeom prst="rect">
            <a:avLst/>
          </a:prstGeom>
          <a:solidFill>
            <a:srgbClr val="FFC00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cxnSp>
        <p:nvCxnSpPr>
          <p:cNvPr id="34828" name="Connettore 1 24"/>
          <p:cNvCxnSpPr>
            <a:cxnSpLocks noChangeShapeType="1"/>
          </p:cNvCxnSpPr>
          <p:nvPr/>
        </p:nvCxnSpPr>
        <p:spPr bwMode="auto">
          <a:xfrm flipV="1">
            <a:off x="5216525" y="2116138"/>
            <a:ext cx="2808288" cy="2652712"/>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29" name="Connettore 1 26"/>
          <p:cNvCxnSpPr>
            <a:cxnSpLocks noChangeShapeType="1"/>
          </p:cNvCxnSpPr>
          <p:nvPr/>
        </p:nvCxnSpPr>
        <p:spPr bwMode="auto">
          <a:xfrm>
            <a:off x="6276975" y="1185863"/>
            <a:ext cx="1809750" cy="0"/>
          </a:xfrm>
          <a:prstGeom prst="line">
            <a:avLst/>
          </a:prstGeom>
          <a:noFill/>
          <a:ln w="38100"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Segnaposto contenuto 2"/>
          <p:cNvSpPr txBox="1">
            <a:spLocks/>
          </p:cNvSpPr>
          <p:nvPr/>
        </p:nvSpPr>
        <p:spPr bwMode="auto">
          <a:xfrm>
            <a:off x="7988300" y="312738"/>
            <a:ext cx="2592388" cy="381000"/>
          </a:xfrm>
          <a:prstGeom prst="rect">
            <a:avLst/>
          </a:prstGeom>
          <a:solidFill>
            <a:srgbClr val="FFC000"/>
          </a:solidFill>
          <a:ln>
            <a:solidFill>
              <a:srgbClr val="FFC000"/>
            </a:solidFill>
          </a:ln>
          <a:effec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altLang="it-IT" sz="2400" b="1" kern="0" dirty="0"/>
              <a:t>e in parti diseguali</a:t>
            </a:r>
          </a:p>
        </p:txBody>
      </p:sp>
      <p:sp>
        <p:nvSpPr>
          <p:cNvPr id="34831" name="CasellaDiTesto 27"/>
          <p:cNvSpPr txBox="1">
            <a:spLocks noChangeArrowheads="1"/>
          </p:cNvSpPr>
          <p:nvPr/>
        </p:nvSpPr>
        <p:spPr bwMode="auto">
          <a:xfrm>
            <a:off x="5056201" y="312738"/>
            <a:ext cx="4571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600" dirty="0">
                <a:solidFill>
                  <a:srgbClr val="00B050"/>
                </a:solidFill>
                <a:latin typeface="Aharoni" panose="02010803020104030203" pitchFamily="2" charset="-79"/>
                <a:cs typeface="Aharoni" panose="02010803020104030203" pitchFamily="2" charset="-79"/>
              </a:rPr>
              <a:t>.</a:t>
            </a:r>
          </a:p>
        </p:txBody>
      </p:sp>
      <p:sp>
        <p:nvSpPr>
          <p:cNvPr id="34832" name="CasellaDiTesto 32"/>
          <p:cNvSpPr txBox="1">
            <a:spLocks noChangeArrowheads="1"/>
          </p:cNvSpPr>
          <p:nvPr/>
        </p:nvSpPr>
        <p:spPr bwMode="auto">
          <a:xfrm>
            <a:off x="5997606" y="297847"/>
            <a:ext cx="4571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600" dirty="0">
                <a:solidFill>
                  <a:srgbClr val="FFC000"/>
                </a:solidFill>
                <a:latin typeface="Aharoni" panose="02010803020104030203" pitchFamily="2" charset="-79"/>
                <a:cs typeface="Aharoni" panose="02010803020104030203" pitchFamily="2" charset="-79"/>
              </a:rPr>
              <a:t>.</a:t>
            </a:r>
          </a:p>
        </p:txBody>
      </p:sp>
      <p:cxnSp>
        <p:nvCxnSpPr>
          <p:cNvPr id="34833" name="Connettore 1 33"/>
          <p:cNvCxnSpPr>
            <a:cxnSpLocks noChangeShapeType="1"/>
          </p:cNvCxnSpPr>
          <p:nvPr/>
        </p:nvCxnSpPr>
        <p:spPr bwMode="auto">
          <a:xfrm>
            <a:off x="2398714" y="1518941"/>
            <a:ext cx="3811587" cy="14287"/>
          </a:xfrm>
          <a:prstGeom prst="line">
            <a:avLst/>
          </a:prstGeom>
          <a:noFill/>
          <a:ln w="38100"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834" name="Connettore 1 38"/>
          <p:cNvCxnSpPr>
            <a:cxnSpLocks noChangeShapeType="1"/>
          </p:cNvCxnSpPr>
          <p:nvPr/>
        </p:nvCxnSpPr>
        <p:spPr bwMode="auto">
          <a:xfrm>
            <a:off x="8340725" y="2138363"/>
            <a:ext cx="0" cy="1701800"/>
          </a:xfrm>
          <a:prstGeom prst="line">
            <a:avLst/>
          </a:prstGeom>
          <a:noFill/>
          <a:ln w="38100"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Rettangolo 2"/>
          <p:cNvSpPr/>
          <p:nvPr/>
        </p:nvSpPr>
        <p:spPr>
          <a:xfrm>
            <a:off x="2006225" y="280989"/>
            <a:ext cx="2999539" cy="461665"/>
          </a:xfrm>
          <a:prstGeom prst="rect">
            <a:avLst/>
          </a:prstGeom>
        </p:spPr>
        <p:txBody>
          <a:bodyPr wrap="none">
            <a:spAutoFit/>
          </a:bodyPr>
          <a:lstStyle/>
          <a:p>
            <a:pPr algn="ctr" eaLnBrk="1" hangingPunct="1">
              <a:defRPr/>
            </a:pPr>
            <a:r>
              <a:rPr lang="it-IT" altLang="it-IT" sz="2400" b="1" kern="0" dirty="0">
                <a:solidFill>
                  <a:srgbClr val="FF0000"/>
                </a:solidFill>
              </a:rPr>
              <a:t>Un segmento è diviso </a:t>
            </a:r>
            <a:endParaRPr lang="it-IT" sz="2400" dirty="0">
              <a:solidFill>
                <a:srgbClr val="FF0000"/>
              </a:solidFill>
            </a:endParaRPr>
          </a:p>
        </p:txBody>
      </p:sp>
      <p:sp>
        <p:nvSpPr>
          <p:cNvPr id="21" name="CasellaDiTesto 27"/>
          <p:cNvSpPr txBox="1">
            <a:spLocks noChangeArrowheads="1"/>
          </p:cNvSpPr>
          <p:nvPr/>
        </p:nvSpPr>
        <p:spPr bwMode="auto">
          <a:xfrm>
            <a:off x="4991939" y="1063227"/>
            <a:ext cx="4571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600" dirty="0">
                <a:solidFill>
                  <a:srgbClr val="00B050"/>
                </a:solidFill>
                <a:latin typeface="Aharoni" panose="02010803020104030203" pitchFamily="2" charset="-79"/>
                <a:cs typeface="Aharoni" panose="02010803020104030203" pitchFamily="2" charset="-79"/>
              </a:rPr>
              <a:t>.</a:t>
            </a:r>
          </a:p>
        </p:txBody>
      </p:sp>
      <p:sp>
        <p:nvSpPr>
          <p:cNvPr id="22" name="CasellaDiTesto 27"/>
          <p:cNvSpPr txBox="1">
            <a:spLocks noChangeArrowheads="1"/>
          </p:cNvSpPr>
          <p:nvPr/>
        </p:nvSpPr>
        <p:spPr bwMode="auto">
          <a:xfrm>
            <a:off x="6003956" y="1064086"/>
            <a:ext cx="45717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it-IT" altLang="it-IT" sz="9600" dirty="0">
                <a:solidFill>
                  <a:srgbClr val="FFC000"/>
                </a:solidFill>
                <a:latin typeface="Aharoni" panose="02010803020104030203" pitchFamily="2" charset="-79"/>
                <a:cs typeface="Aharoni" panose="02010803020104030203" pitchFamily="2" charset="-79"/>
              </a:rPr>
              <a:t>.</a:t>
            </a:r>
          </a:p>
        </p:txBody>
      </p:sp>
      <p:sp>
        <p:nvSpPr>
          <p:cNvPr id="23" name="Segnaposto contenuto 2"/>
          <p:cNvSpPr txBox="1">
            <a:spLocks/>
          </p:cNvSpPr>
          <p:nvPr/>
        </p:nvSpPr>
        <p:spPr bwMode="auto">
          <a:xfrm>
            <a:off x="9391650" y="1053307"/>
            <a:ext cx="28003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altLang="it-IT" sz="2000" b="1" kern="0" dirty="0">
                <a:solidFill>
                  <a:schemeClr val="accent2"/>
                </a:solidFill>
              </a:rPr>
              <a:t>Euclide,  II,  </a:t>
            </a:r>
            <a:r>
              <a:rPr lang="it-IT" altLang="it-IT" sz="2000" b="1" kern="0" dirty="0" err="1">
                <a:solidFill>
                  <a:schemeClr val="accent2"/>
                </a:solidFill>
              </a:rPr>
              <a:t>prop</a:t>
            </a:r>
            <a:r>
              <a:rPr lang="it-IT" altLang="it-IT" sz="2000" b="1" kern="0" dirty="0">
                <a:solidFill>
                  <a:schemeClr val="accent2"/>
                </a:solidFill>
              </a:rPr>
              <a:t>. 5</a:t>
            </a:r>
          </a:p>
        </p:txBody>
      </p:sp>
    </p:spTree>
    <p:extLst>
      <p:ext uri="{BB962C8B-B14F-4D97-AF65-F5344CB8AC3E}">
        <p14:creationId xmlns:p14="http://schemas.microsoft.com/office/powerpoint/2010/main" val="5718372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descr="Risultati immagini per euclide rapporto circonferenza diametro"/>
          <p:cNvSpPr>
            <a:spLocks noChangeAspect="1" noChangeArrowheads="1"/>
          </p:cNvSpPr>
          <p:nvPr/>
        </p:nvSpPr>
        <p:spPr bwMode="auto">
          <a:xfrm>
            <a:off x="15240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p>
        </p:txBody>
      </p:sp>
      <p:sp>
        <p:nvSpPr>
          <p:cNvPr id="2" name="Segnaposto contenuto 1"/>
          <p:cNvSpPr>
            <a:spLocks noGrp="1"/>
          </p:cNvSpPr>
          <p:nvPr>
            <p:ph idx="1"/>
          </p:nvPr>
        </p:nvSpPr>
        <p:spPr>
          <a:xfrm>
            <a:off x="1676401" y="79375"/>
            <a:ext cx="8475663" cy="1500188"/>
          </a:xfrm>
          <a:blipFill dpi="0" rotWithShape="1">
            <a:blip r:embed="rId3"/>
            <a:srcRect/>
            <a:tile tx="0" ty="0" sx="100000" sy="100000" flip="none" algn="tl"/>
          </a:blipFill>
        </p:spPr>
        <p:txBody>
          <a:bodyPr/>
          <a:lstStyle/>
          <a:p>
            <a:pPr marL="0" indent="0">
              <a:buNone/>
            </a:pPr>
            <a:r>
              <a:rPr lang="it-IT" altLang="it-IT" sz="2200" b="1">
                <a:latin typeface="Palatino Linotype" panose="02040502050505030304" pitchFamily="18" charset="0"/>
              </a:rPr>
              <a:t>Il </a:t>
            </a:r>
            <a:r>
              <a:rPr lang="it-IT" altLang="it-IT" sz="2200" b="1">
                <a:solidFill>
                  <a:srgbClr val="0070C0"/>
                </a:solidFill>
                <a:latin typeface="Palatino Linotype" panose="02040502050505030304" pitchFamily="18" charset="0"/>
              </a:rPr>
              <a:t>rettangolo</a:t>
            </a:r>
            <a:r>
              <a:rPr lang="it-IT" altLang="it-IT" sz="2200" b="1">
                <a:latin typeface="Palatino Linotype" panose="02040502050505030304" pitchFamily="18" charset="0"/>
              </a:rPr>
              <a:t> che ha per lati le parti disuguali insieme col </a:t>
            </a:r>
            <a:r>
              <a:rPr lang="it-IT" altLang="it-IT" sz="2200" b="1">
                <a:solidFill>
                  <a:srgbClr val="FFC000"/>
                </a:solidFill>
                <a:latin typeface="Palatino Linotype" panose="02040502050505030304" pitchFamily="18" charset="0"/>
              </a:rPr>
              <a:t>quadrato</a:t>
            </a:r>
            <a:r>
              <a:rPr lang="it-IT" altLang="it-IT" sz="2200" b="1">
                <a:latin typeface="Palatino Linotype" panose="02040502050505030304" pitchFamily="18" charset="0"/>
              </a:rPr>
              <a:t> della parte compresa tra i due punti di divisione  </a:t>
            </a:r>
          </a:p>
          <a:p>
            <a:pPr marL="0" indent="0">
              <a:buNone/>
            </a:pPr>
            <a:r>
              <a:rPr lang="it-IT" altLang="it-IT" sz="2200" b="1">
                <a:latin typeface="Palatino Linotype" panose="02040502050505030304" pitchFamily="18" charset="0"/>
              </a:rPr>
              <a:t>è uguale (equivalente) al </a:t>
            </a:r>
            <a:r>
              <a:rPr lang="it-IT" altLang="it-IT" sz="2200" b="1">
                <a:solidFill>
                  <a:srgbClr val="FF0000"/>
                </a:solidFill>
                <a:latin typeface="Palatino Linotype" panose="02040502050505030304" pitchFamily="18" charset="0"/>
              </a:rPr>
              <a:t>quadrato</a:t>
            </a:r>
            <a:r>
              <a:rPr lang="it-IT" altLang="it-IT" sz="2200" b="1">
                <a:latin typeface="Palatino Linotype" panose="02040502050505030304" pitchFamily="18" charset="0"/>
              </a:rPr>
              <a:t> della metà del segmento</a:t>
            </a:r>
          </a:p>
        </p:txBody>
      </p:sp>
      <p:sp>
        <p:nvSpPr>
          <p:cNvPr id="36868" name="Rettangolo 11"/>
          <p:cNvSpPr>
            <a:spLocks noChangeArrowheads="1"/>
          </p:cNvSpPr>
          <p:nvPr/>
        </p:nvSpPr>
        <p:spPr bwMode="auto">
          <a:xfrm>
            <a:off x="6178550" y="3840164"/>
            <a:ext cx="1836738" cy="936625"/>
          </a:xfrm>
          <a:prstGeom prst="rect">
            <a:avLst/>
          </a:prstGeom>
          <a:solidFill>
            <a:srgbClr val="00B0F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6869" name="Rettangolo 12"/>
          <p:cNvSpPr>
            <a:spLocks noChangeArrowheads="1"/>
          </p:cNvSpPr>
          <p:nvPr/>
        </p:nvSpPr>
        <p:spPr bwMode="auto">
          <a:xfrm>
            <a:off x="5207001" y="3840164"/>
            <a:ext cx="1000125" cy="936625"/>
          </a:xfrm>
          <a:prstGeom prst="rect">
            <a:avLst/>
          </a:prstGeom>
          <a:solidFill>
            <a:srgbClr val="FFFF66"/>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6870" name="Rettangolo 14"/>
          <p:cNvSpPr>
            <a:spLocks noChangeArrowheads="1"/>
          </p:cNvSpPr>
          <p:nvPr/>
        </p:nvSpPr>
        <p:spPr bwMode="auto">
          <a:xfrm>
            <a:off x="2398714" y="2124075"/>
            <a:ext cx="2808287" cy="1728788"/>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6871" name="Rettangolo 17"/>
          <p:cNvSpPr>
            <a:spLocks noChangeArrowheads="1"/>
          </p:cNvSpPr>
          <p:nvPr/>
        </p:nvSpPr>
        <p:spPr bwMode="auto">
          <a:xfrm>
            <a:off x="5207000" y="2101851"/>
            <a:ext cx="2808288" cy="1751013"/>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cxnSp>
        <p:nvCxnSpPr>
          <p:cNvPr id="36872" name="Connettore 1 4"/>
          <p:cNvCxnSpPr>
            <a:cxnSpLocks noChangeShapeType="1"/>
          </p:cNvCxnSpPr>
          <p:nvPr/>
        </p:nvCxnSpPr>
        <p:spPr bwMode="auto">
          <a:xfrm flipV="1">
            <a:off x="2346326" y="1900238"/>
            <a:ext cx="2860675" cy="6350"/>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73" name="Connettore 1 21"/>
          <p:cNvCxnSpPr>
            <a:cxnSpLocks noChangeShapeType="1"/>
          </p:cNvCxnSpPr>
          <p:nvPr/>
        </p:nvCxnSpPr>
        <p:spPr bwMode="auto">
          <a:xfrm>
            <a:off x="5216525" y="1917701"/>
            <a:ext cx="2800350" cy="11113"/>
          </a:xfrm>
          <a:prstGeom prst="line">
            <a:avLst/>
          </a:prstGeom>
          <a:noFill/>
          <a:ln w="9525"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874" name="Rettangolo 22"/>
          <p:cNvSpPr>
            <a:spLocks noChangeArrowheads="1"/>
          </p:cNvSpPr>
          <p:nvPr/>
        </p:nvSpPr>
        <p:spPr bwMode="auto">
          <a:xfrm rot="-5400000">
            <a:off x="4840288" y="2486026"/>
            <a:ext cx="1736725" cy="996950"/>
          </a:xfrm>
          <a:prstGeom prst="rect">
            <a:avLst/>
          </a:prstGeom>
          <a:solidFill>
            <a:srgbClr val="00B0F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36875" name="Rettangolo 23"/>
          <p:cNvSpPr>
            <a:spLocks noChangeArrowheads="1"/>
          </p:cNvSpPr>
          <p:nvPr/>
        </p:nvSpPr>
        <p:spPr bwMode="auto">
          <a:xfrm>
            <a:off x="6215064" y="2122489"/>
            <a:ext cx="1800225" cy="1722437"/>
          </a:xfrm>
          <a:prstGeom prst="rect">
            <a:avLst/>
          </a:prstGeom>
          <a:solidFill>
            <a:srgbClr val="FFC000"/>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cxnSp>
        <p:nvCxnSpPr>
          <p:cNvPr id="25" name="Connettore 1 24"/>
          <p:cNvCxnSpPr/>
          <p:nvPr/>
        </p:nvCxnSpPr>
        <p:spPr bwMode="auto">
          <a:xfrm flipV="1">
            <a:off x="5216525" y="2116138"/>
            <a:ext cx="2808288" cy="2652712"/>
          </a:xfrm>
          <a:prstGeom prst="line">
            <a:avLst/>
          </a:prstGeom>
          <a:solidFill>
            <a:schemeClr val="accent1"/>
          </a:solidFill>
          <a:ln w="9525" cap="flat" cmpd="sng" algn="ctr">
            <a:solidFill>
              <a:schemeClr val="accent2">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77" name="Connettore 1 26"/>
          <p:cNvCxnSpPr>
            <a:cxnSpLocks noChangeShapeType="1"/>
          </p:cNvCxnSpPr>
          <p:nvPr/>
        </p:nvCxnSpPr>
        <p:spPr bwMode="auto">
          <a:xfrm>
            <a:off x="6178551" y="1989138"/>
            <a:ext cx="1808163" cy="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CasellaDiTesto 27"/>
          <p:cNvSpPr txBox="1"/>
          <p:nvPr/>
        </p:nvSpPr>
        <p:spPr>
          <a:xfrm>
            <a:off x="5021264" y="1096963"/>
            <a:ext cx="388937" cy="1200150"/>
          </a:xfrm>
          <a:prstGeom prst="rect">
            <a:avLst/>
          </a:prstGeom>
          <a:noFill/>
        </p:spPr>
        <p:txBody>
          <a:bodyPr wrap="none">
            <a:spAutoFit/>
          </a:bodyPr>
          <a:lstStyle/>
          <a:p>
            <a:pPr algn="ctr" eaLnBrk="1" hangingPunct="1">
              <a:defRPr/>
            </a:pPr>
            <a:r>
              <a:rPr lang="it-IT" sz="7200" dirty="0">
                <a:solidFill>
                  <a:schemeClr val="accent3"/>
                </a:solidFill>
                <a:latin typeface="Aharoni" panose="02010803020104030203" pitchFamily="2" charset="-79"/>
                <a:cs typeface="Aharoni" panose="02010803020104030203" pitchFamily="2" charset="-79"/>
              </a:rPr>
              <a:t>.</a:t>
            </a:r>
          </a:p>
        </p:txBody>
      </p:sp>
      <p:sp>
        <p:nvSpPr>
          <p:cNvPr id="33" name="CasellaDiTesto 32"/>
          <p:cNvSpPr txBox="1"/>
          <p:nvPr/>
        </p:nvSpPr>
        <p:spPr>
          <a:xfrm>
            <a:off x="6021389" y="1220788"/>
            <a:ext cx="388937" cy="1200150"/>
          </a:xfrm>
          <a:prstGeom prst="rect">
            <a:avLst/>
          </a:prstGeom>
          <a:noFill/>
        </p:spPr>
        <p:txBody>
          <a:bodyPr wrap="none">
            <a:spAutoFit/>
          </a:bodyPr>
          <a:lstStyle/>
          <a:p>
            <a:pPr algn="ctr" eaLnBrk="1" hangingPunct="1">
              <a:defRPr/>
            </a:pPr>
            <a:r>
              <a:rPr lang="it-IT" sz="7200" dirty="0">
                <a:solidFill>
                  <a:schemeClr val="accent3"/>
                </a:solidFill>
                <a:latin typeface="Aharoni" panose="02010803020104030203" pitchFamily="2" charset="-79"/>
                <a:cs typeface="Aharoni" panose="02010803020104030203" pitchFamily="2" charset="-79"/>
              </a:rPr>
              <a:t>.</a:t>
            </a:r>
          </a:p>
        </p:txBody>
      </p:sp>
      <p:cxnSp>
        <p:nvCxnSpPr>
          <p:cNvPr id="36880" name="Connettore 1 33"/>
          <p:cNvCxnSpPr>
            <a:cxnSpLocks noChangeShapeType="1"/>
          </p:cNvCxnSpPr>
          <p:nvPr/>
        </p:nvCxnSpPr>
        <p:spPr bwMode="auto">
          <a:xfrm>
            <a:off x="2409825" y="1970089"/>
            <a:ext cx="3810000" cy="14287"/>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81" name="Connettore 1 38"/>
          <p:cNvCxnSpPr>
            <a:cxnSpLocks noChangeShapeType="1"/>
          </p:cNvCxnSpPr>
          <p:nvPr/>
        </p:nvCxnSpPr>
        <p:spPr bwMode="auto">
          <a:xfrm>
            <a:off x="8340725" y="2138363"/>
            <a:ext cx="0" cy="1701800"/>
          </a:xfrm>
          <a:prstGeom prst="line">
            <a:avLst/>
          </a:prstGeom>
          <a:noFill/>
          <a:ln w="9525" algn="ctr">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ttangolo 19"/>
          <p:cNvSpPr>
            <a:spLocks noChangeArrowheads="1"/>
          </p:cNvSpPr>
          <p:nvPr/>
        </p:nvSpPr>
        <p:spPr bwMode="auto">
          <a:xfrm>
            <a:off x="2343150" y="4975225"/>
            <a:ext cx="3797300" cy="1728788"/>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21" name="Rettangolo 20"/>
          <p:cNvSpPr>
            <a:spLocks noChangeArrowheads="1"/>
          </p:cNvSpPr>
          <p:nvPr/>
        </p:nvSpPr>
        <p:spPr bwMode="auto">
          <a:xfrm>
            <a:off x="6781801" y="5470525"/>
            <a:ext cx="1000125" cy="935038"/>
          </a:xfrm>
          <a:prstGeom prst="rect">
            <a:avLst/>
          </a:prstGeom>
          <a:solidFill>
            <a:srgbClr val="FFFF66"/>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26" name="Rettangolo 25"/>
          <p:cNvSpPr>
            <a:spLocks noChangeArrowheads="1"/>
          </p:cNvSpPr>
          <p:nvPr/>
        </p:nvSpPr>
        <p:spPr bwMode="auto">
          <a:xfrm>
            <a:off x="5199063" y="2138364"/>
            <a:ext cx="2787650" cy="2624137"/>
          </a:xfrm>
          <a:prstGeom prst="rect">
            <a:avLst/>
          </a:prstGeom>
          <a:solidFill>
            <a:srgbClr val="FF0000">
              <a:alpha val="90979"/>
            </a:srgbClr>
          </a:solidFill>
          <a:ln w="9525" algn="ctr">
            <a:solidFill>
              <a:schemeClr val="tx1"/>
            </a:solidFill>
            <a:round/>
            <a:headEnd/>
            <a:tailEnd/>
          </a:ln>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29" name="CasellaDiTesto 28"/>
          <p:cNvSpPr txBox="1"/>
          <p:nvPr/>
        </p:nvSpPr>
        <p:spPr>
          <a:xfrm>
            <a:off x="6043613" y="5292725"/>
            <a:ext cx="747712" cy="1200150"/>
          </a:xfrm>
          <a:prstGeom prst="rect">
            <a:avLst/>
          </a:prstGeom>
          <a:noFill/>
        </p:spPr>
        <p:txBody>
          <a:bodyPr wrap="none">
            <a:spAutoFit/>
          </a:bodyPr>
          <a:lstStyle/>
          <a:p>
            <a:pPr algn="ctr" eaLnBrk="1" hangingPunct="1">
              <a:defRPr/>
            </a:pPr>
            <a:r>
              <a:rPr lang="it-IT" sz="7200" dirty="0">
                <a:solidFill>
                  <a:schemeClr val="accent3"/>
                </a:solidFill>
                <a:latin typeface="Aharoni" panose="02010803020104030203" pitchFamily="2" charset="-79"/>
                <a:cs typeface="Aharoni" panose="02010803020104030203" pitchFamily="2" charset="-79"/>
              </a:rPr>
              <a:t>+</a:t>
            </a:r>
          </a:p>
        </p:txBody>
      </p:sp>
      <p:sp>
        <p:nvSpPr>
          <p:cNvPr id="31" name="CasellaDiTesto 30"/>
          <p:cNvSpPr txBox="1"/>
          <p:nvPr/>
        </p:nvSpPr>
        <p:spPr>
          <a:xfrm>
            <a:off x="8048626" y="5337175"/>
            <a:ext cx="747713" cy="1200150"/>
          </a:xfrm>
          <a:prstGeom prst="rect">
            <a:avLst/>
          </a:prstGeom>
          <a:noFill/>
        </p:spPr>
        <p:txBody>
          <a:bodyPr wrap="none">
            <a:spAutoFit/>
          </a:bodyPr>
          <a:lstStyle/>
          <a:p>
            <a:pPr algn="ctr" eaLnBrk="1" hangingPunct="1">
              <a:defRPr/>
            </a:pPr>
            <a:r>
              <a:rPr lang="it-IT" sz="7200" dirty="0">
                <a:solidFill>
                  <a:schemeClr val="accent3"/>
                </a:solidFill>
                <a:latin typeface="Aharoni" panose="02010803020104030203" pitchFamily="2" charset="-79"/>
                <a:cs typeface="Aharoni" panose="02010803020104030203" pitchFamily="2" charset="-79"/>
              </a:rPr>
              <a:t>=</a:t>
            </a:r>
          </a:p>
        </p:txBody>
      </p:sp>
      <p:sp>
        <p:nvSpPr>
          <p:cNvPr id="32" name="Segnaposto contenuto 1"/>
          <p:cNvSpPr txBox="1">
            <a:spLocks/>
          </p:cNvSpPr>
          <p:nvPr/>
        </p:nvSpPr>
        <p:spPr bwMode="auto">
          <a:xfrm>
            <a:off x="2063750" y="606425"/>
            <a:ext cx="8229600" cy="939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sz="2400" b="1" kern="0" dirty="0"/>
              <a:t>Tra i rettangoli di </a:t>
            </a:r>
            <a:r>
              <a:rPr lang="it-IT" sz="2400" b="1" kern="0" dirty="0">
                <a:solidFill>
                  <a:srgbClr val="C00000"/>
                </a:solidFill>
              </a:rPr>
              <a:t>ugual perimetro </a:t>
            </a:r>
            <a:r>
              <a:rPr lang="it-IT" sz="2400" b="1" kern="0" dirty="0"/>
              <a:t>il quadrato è quello che ha </a:t>
            </a:r>
            <a:r>
              <a:rPr lang="it-IT" sz="2400" b="1" kern="0" dirty="0">
                <a:solidFill>
                  <a:srgbClr val="C00000"/>
                </a:solidFill>
              </a:rPr>
              <a:t>area massima.</a:t>
            </a:r>
          </a:p>
        </p:txBody>
      </p:sp>
    </p:spTree>
    <p:extLst>
      <p:ext uri="{BB962C8B-B14F-4D97-AF65-F5344CB8AC3E}">
        <p14:creationId xmlns:p14="http://schemas.microsoft.com/office/powerpoint/2010/main" val="11177943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2" presetClass="path" presetSubtype="0" accel="50000" decel="50000" fill="hold" grpId="1" nodeType="clickEffect">
                                  <p:stCondLst>
                                    <p:cond delay="0"/>
                                  </p:stCondLst>
                                  <p:childTnLst>
                                    <p:animMotion origin="layout" path="M -2.77778E-7 7.40741E-7 L 0.23629 0.0618 " pathEditMode="relative" rAng="0" ptsTypes="AA">
                                      <p:cBhvr>
                                        <p:cTn id="31" dur="2000" fill="hold"/>
                                        <p:tgtEl>
                                          <p:spTgt spid="26"/>
                                        </p:tgtEl>
                                        <p:attrNameLst>
                                          <p:attrName>ppt_x</p:attrName>
                                          <p:attrName>ppt_y</p:attrName>
                                        </p:attrNameLst>
                                      </p:cBhvr>
                                      <p:rCtr x="11806" y="3079"/>
                                    </p:animMotion>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xit" presetSubtype="0" fill="hold" grpId="0" nodeType="clickEffect">
                                  <p:stCondLst>
                                    <p:cond delay="0"/>
                                  </p:stCondLst>
                                  <p:childTnLst>
                                    <p:set>
                                      <p:cBhvr>
                                        <p:cTn id="35" dur="1" fill="hold">
                                          <p:stCondLst>
                                            <p:cond delay="0"/>
                                          </p:stCondLst>
                                        </p:cTn>
                                        <p:tgtEl>
                                          <p:spTgt spid="2">
                                            <p:txEl>
                                              <p:pRg st="0" end="0"/>
                                            </p:txEl>
                                          </p:spTgt>
                                        </p:tgtEl>
                                        <p:attrNameLst>
                                          <p:attrName>style.visibility</p:attrName>
                                        </p:attrNameLst>
                                      </p:cBhvr>
                                      <p:to>
                                        <p:strVal val="hidden"/>
                                      </p:to>
                                    </p:set>
                                  </p:childTnLst>
                                </p:cTn>
                              </p:par>
                              <p:par>
                                <p:cTn id="36" presetID="1" presetClass="exit" presetSubtype="0" fill="hold" grpId="0" nodeType="withEffect">
                                  <p:stCondLst>
                                    <p:cond delay="0"/>
                                  </p:stCondLst>
                                  <p:childTnLst>
                                    <p:set>
                                      <p:cBhvr>
                                        <p:cTn id="37" dur="1" fill="hold">
                                          <p:stCondLst>
                                            <p:cond delay="0"/>
                                          </p:stCondLst>
                                        </p:cTn>
                                        <p:tgtEl>
                                          <p:spTgt spid="2">
                                            <p:txEl>
                                              <p:pRg st="1" end="1"/>
                                            </p:txEl>
                                          </p:spTgt>
                                        </p:tgtEl>
                                        <p:attrNameLst>
                                          <p:attrName>style.visibility</p:attrName>
                                        </p:attrNameLst>
                                      </p:cBhvr>
                                      <p:to>
                                        <p:strVal val="hidden"/>
                                      </p:to>
                                    </p:set>
                                  </p:childTnLst>
                                </p:cTn>
                              </p:par>
                              <p:par>
                                <p:cTn id="38" presetID="1" presetClass="exit" presetSubtype="0" fill="hold" grpId="0" nodeType="withEffect">
                                  <p:stCondLst>
                                    <p:cond delay="0"/>
                                  </p:stCondLst>
                                  <p:childTnLst>
                                    <p:set>
                                      <p:cBhvr>
                                        <p:cTn id="39" dur="1" fill="hold">
                                          <p:stCondLst>
                                            <p:cond delay="0"/>
                                          </p:stCondLst>
                                        </p:cTn>
                                        <p:tgtEl>
                                          <p:spTgt spid="2">
                                            <p:bg/>
                                          </p:spTgt>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20" grpId="0" animBg="1"/>
      <p:bldP spid="21" grpId="0" animBg="1"/>
      <p:bldP spid="26" grpId="0" animBg="1"/>
      <p:bldP spid="26" grpId="1" animBg="1"/>
      <p:bldP spid="29" grpId="0"/>
      <p:bldP spid="31" grpId="0"/>
      <p:bldP spid="3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rotWithShape="1">
          <a:blip r:embed="rId2">
            <a:extLst>
              <a:ext uri="{28A0092B-C50C-407E-A947-70E740481C1C}">
                <a14:useLocalDpi xmlns:a14="http://schemas.microsoft.com/office/drawing/2010/main" val="0"/>
              </a:ext>
            </a:extLst>
          </a:blip>
          <a:srcRect l="1736" t="39891" r="45607" b="17473"/>
          <a:stretch/>
        </p:blipFill>
        <p:spPr>
          <a:xfrm>
            <a:off x="103989" y="1959132"/>
            <a:ext cx="7074516" cy="3220490"/>
          </a:xfrm>
        </p:spPr>
      </p:pic>
      <p:sp>
        <p:nvSpPr>
          <p:cNvPr id="5" name="Rettangolo 4"/>
          <p:cNvSpPr/>
          <p:nvPr/>
        </p:nvSpPr>
        <p:spPr>
          <a:xfrm>
            <a:off x="145140" y="5291956"/>
            <a:ext cx="4920346" cy="461665"/>
          </a:xfrm>
          <a:prstGeom prst="rect">
            <a:avLst/>
          </a:prstGeom>
          <a:solidFill>
            <a:schemeClr val="accent2">
              <a:lumMod val="20000"/>
              <a:lumOff val="80000"/>
            </a:schemeClr>
          </a:solidFill>
        </p:spPr>
        <p:txBody>
          <a:bodyPr wrap="square">
            <a:spAutoFit/>
          </a:bodyPr>
          <a:lstStyle/>
          <a:p>
            <a:r>
              <a:rPr lang="it-IT" sz="2400" b="1" dirty="0" smtClean="0">
                <a:latin typeface="Calibri" panose="020F0502020204030204" pitchFamily="34" charset="0"/>
              </a:rPr>
              <a:t>L’esercizio vale </a:t>
            </a:r>
            <a:r>
              <a:rPr lang="it-IT" sz="2400" b="1" dirty="0">
                <a:solidFill>
                  <a:srgbClr val="FF0000"/>
                </a:solidFill>
                <a:latin typeface="Calibri" panose="020F0502020204030204" pitchFamily="34" charset="0"/>
              </a:rPr>
              <a:t>5</a:t>
            </a:r>
            <a:r>
              <a:rPr lang="it-IT" sz="2400" b="1" dirty="0">
                <a:latin typeface="Calibri" panose="020F0502020204030204" pitchFamily="34" charset="0"/>
              </a:rPr>
              <a:t> punti</a:t>
            </a:r>
            <a:r>
              <a:rPr lang="it-IT" sz="2400" b="1" dirty="0" smtClean="0">
                <a:latin typeface="Calibri" panose="020F0502020204030204" pitchFamily="34" charset="0"/>
              </a:rPr>
              <a:t>.</a:t>
            </a:r>
          </a:p>
        </p:txBody>
      </p:sp>
      <p:sp>
        <p:nvSpPr>
          <p:cNvPr id="6" name="Rettangolo 5"/>
          <p:cNvSpPr/>
          <p:nvPr/>
        </p:nvSpPr>
        <p:spPr>
          <a:xfrm>
            <a:off x="54380" y="101766"/>
            <a:ext cx="9786306" cy="1292662"/>
          </a:xfrm>
          <a:prstGeom prst="rect">
            <a:avLst/>
          </a:prstGeom>
          <a:solidFill>
            <a:schemeClr val="accent3">
              <a:lumMod val="20000"/>
              <a:lumOff val="80000"/>
            </a:schemeClr>
          </a:solidFill>
        </p:spPr>
        <p:txBody>
          <a:bodyPr wrap="square">
            <a:spAutoFit/>
          </a:bodyPr>
          <a:lstStyle/>
          <a:p>
            <a:pPr marL="174625"/>
            <a:r>
              <a:rPr lang="it-IT" sz="2400" b="1" dirty="0" smtClean="0">
                <a:latin typeface="Calibri" panose="020F0502020204030204" pitchFamily="34" charset="0"/>
              </a:rPr>
              <a:t>Problema 1 </a:t>
            </a:r>
            <a:endParaRPr lang="it-IT" sz="2400" b="1" dirty="0">
              <a:latin typeface="Calibri" panose="020F0502020204030204" pitchFamily="34" charset="0"/>
            </a:endParaRPr>
          </a:p>
          <a:p>
            <a:pPr marL="174625"/>
            <a:r>
              <a:rPr lang="it-IT" b="1" i="1" dirty="0" smtClean="0">
                <a:latin typeface="Calibri,Italic"/>
              </a:rPr>
              <a:t>Data </a:t>
            </a:r>
            <a:r>
              <a:rPr lang="it-IT" b="1" i="1" dirty="0">
                <a:latin typeface="Calibri,Italic"/>
              </a:rPr>
              <a:t>la retta </a:t>
            </a:r>
            <a:r>
              <a:rPr lang="it-IT" b="1" i="1" dirty="0" smtClean="0">
                <a:latin typeface="Calibri,Italic"/>
              </a:rPr>
              <a:t>r di equazione x-y = 0</a:t>
            </a:r>
            <a:r>
              <a:rPr lang="it-IT" b="1" i="1" dirty="0">
                <a:latin typeface="Calibri,Italic"/>
              </a:rPr>
              <a:t>, si conduca per il punto P </a:t>
            </a:r>
            <a:r>
              <a:rPr lang="it-IT" b="1" dirty="0">
                <a:latin typeface="Calibri,Italic"/>
              </a:rPr>
              <a:t>(2; 2)</a:t>
            </a:r>
            <a:r>
              <a:rPr lang="it-IT" b="1" i="1" dirty="0">
                <a:latin typeface="Calibri,Italic"/>
              </a:rPr>
              <a:t> la retta s perpendicolare </a:t>
            </a:r>
            <a:r>
              <a:rPr lang="it-IT" b="1" i="1" dirty="0" smtClean="0">
                <a:latin typeface="Calibri,Italic"/>
              </a:rPr>
              <a:t>alla retta </a:t>
            </a:r>
            <a:r>
              <a:rPr lang="it-IT" b="1" i="1" dirty="0">
                <a:latin typeface="Calibri,Italic"/>
              </a:rPr>
              <a:t>r. Determinare </a:t>
            </a:r>
            <a:r>
              <a:rPr lang="it-IT" b="1" i="1" dirty="0" smtClean="0">
                <a:latin typeface="Calibri,Italic"/>
              </a:rPr>
              <a:t>i punti </a:t>
            </a:r>
            <a:r>
              <a:rPr lang="it-IT" b="1" i="1" dirty="0">
                <a:latin typeface="Calibri,Italic"/>
              </a:rPr>
              <a:t>di intersezione tra la retta s e gli assi. </a:t>
            </a:r>
            <a:endParaRPr lang="it-IT" b="1" i="1" dirty="0" smtClean="0">
              <a:latin typeface="Calibri,Italic"/>
            </a:endParaRPr>
          </a:p>
          <a:p>
            <a:endParaRPr lang="it-IT" i="1" dirty="0">
              <a:latin typeface="Calibri,Italic"/>
            </a:endParaRPr>
          </a:p>
        </p:txBody>
      </p:sp>
      <p:sp>
        <p:nvSpPr>
          <p:cNvPr id="7" name="Rettangolo 6"/>
          <p:cNvSpPr/>
          <p:nvPr/>
        </p:nvSpPr>
        <p:spPr>
          <a:xfrm>
            <a:off x="2855667" y="1244659"/>
            <a:ext cx="6985019" cy="461665"/>
          </a:xfrm>
          <a:prstGeom prst="rect">
            <a:avLst/>
          </a:prstGeom>
          <a:solidFill>
            <a:schemeClr val="accent1">
              <a:lumMod val="40000"/>
              <a:lumOff val="60000"/>
            </a:schemeClr>
          </a:solidFill>
        </p:spPr>
        <p:txBody>
          <a:bodyPr wrap="square">
            <a:spAutoFit/>
          </a:bodyPr>
          <a:lstStyle/>
          <a:p>
            <a:pPr algn="ctr"/>
            <a:r>
              <a:rPr lang="it-IT" sz="2400" dirty="0" smtClean="0">
                <a:latin typeface="Calibri" panose="020F0502020204030204" pitchFamily="34" charset="0"/>
              </a:rPr>
              <a:t>Questi sono i compiti di Luisa </a:t>
            </a:r>
            <a:r>
              <a:rPr lang="it-IT" sz="2400" dirty="0">
                <a:latin typeface="Calibri" panose="020F0502020204030204" pitchFamily="34" charset="0"/>
              </a:rPr>
              <a:t>e </a:t>
            </a:r>
            <a:r>
              <a:rPr lang="it-IT" sz="2400" dirty="0" smtClean="0">
                <a:latin typeface="Calibri" panose="020F0502020204030204" pitchFamily="34" charset="0"/>
              </a:rPr>
              <a:t>di Matteo</a:t>
            </a:r>
            <a:endParaRPr lang="it-IT" sz="2400" dirty="0"/>
          </a:p>
        </p:txBody>
      </p:sp>
      <p:sp>
        <p:nvSpPr>
          <p:cNvPr id="8" name="Rettangolo 7"/>
          <p:cNvSpPr/>
          <p:nvPr/>
        </p:nvSpPr>
        <p:spPr>
          <a:xfrm>
            <a:off x="2264229" y="6399127"/>
            <a:ext cx="12308115" cy="307777"/>
          </a:xfrm>
          <a:prstGeom prst="rect">
            <a:avLst/>
          </a:prstGeom>
        </p:spPr>
        <p:txBody>
          <a:bodyPr wrap="square">
            <a:spAutoFit/>
          </a:bodyPr>
          <a:lstStyle/>
          <a:p>
            <a:r>
              <a:rPr lang="it-IT" sz="1400" dirty="0"/>
              <a:t>https://sites.google.com/site/mateunimilano/attivita-2011-2012/attivita-2012-2013/questionario-l-insegnamento-della-geometria</a:t>
            </a:r>
          </a:p>
        </p:txBody>
      </p:sp>
      <p:sp>
        <p:nvSpPr>
          <p:cNvPr id="9" name="Rettangolo 8"/>
          <p:cNvSpPr/>
          <p:nvPr/>
        </p:nvSpPr>
        <p:spPr>
          <a:xfrm>
            <a:off x="5421086" y="5811853"/>
            <a:ext cx="5994400" cy="461665"/>
          </a:xfrm>
          <a:prstGeom prst="rect">
            <a:avLst/>
          </a:prstGeom>
          <a:solidFill>
            <a:schemeClr val="accent2">
              <a:lumMod val="20000"/>
              <a:lumOff val="80000"/>
            </a:schemeClr>
          </a:solidFill>
        </p:spPr>
        <p:txBody>
          <a:bodyPr wrap="square">
            <a:spAutoFit/>
          </a:bodyPr>
          <a:lstStyle/>
          <a:p>
            <a:r>
              <a:rPr lang="it-IT" sz="2400" b="1" dirty="0" smtClean="0">
                <a:latin typeface="Calibri" panose="020F0502020204030204" pitchFamily="34" charset="0"/>
              </a:rPr>
              <a:t>Quanti punti dai a </a:t>
            </a:r>
            <a:r>
              <a:rPr lang="it-IT" sz="2400" b="1" dirty="0">
                <a:latin typeface="Calibri" panose="020F0502020204030204" pitchFamily="34" charset="0"/>
              </a:rPr>
              <a:t>L</a:t>
            </a:r>
            <a:r>
              <a:rPr lang="it-IT" sz="2400" b="1" dirty="0" smtClean="0">
                <a:latin typeface="Calibri" panose="020F0502020204030204" pitchFamily="34" charset="0"/>
              </a:rPr>
              <a:t>uisa e quanti a Matteo?</a:t>
            </a:r>
            <a:endParaRPr lang="it-IT" sz="2400" b="1" dirty="0">
              <a:latin typeface="Calibri" panose="020F0502020204030204" pitchFamily="34" charset="0"/>
            </a:endParaRPr>
          </a:p>
        </p:txBody>
      </p:sp>
      <p:sp>
        <p:nvSpPr>
          <p:cNvPr id="11" name="Rettangolo 10"/>
          <p:cNvSpPr/>
          <p:nvPr/>
        </p:nvSpPr>
        <p:spPr>
          <a:xfrm>
            <a:off x="145140" y="1945857"/>
            <a:ext cx="2307773" cy="400110"/>
          </a:xfrm>
          <a:prstGeom prst="rect">
            <a:avLst/>
          </a:prstGeom>
          <a:solidFill>
            <a:srgbClr val="FFFF00"/>
          </a:solidFill>
        </p:spPr>
        <p:txBody>
          <a:bodyPr wrap="square">
            <a:spAutoFit/>
          </a:bodyPr>
          <a:lstStyle/>
          <a:p>
            <a:pPr algn="ctr"/>
            <a:r>
              <a:rPr lang="it-IT" sz="2000" b="1" dirty="0" smtClean="0">
                <a:latin typeface="Calibri" panose="020F0502020204030204" pitchFamily="34" charset="0"/>
              </a:rPr>
              <a:t>Luisa</a:t>
            </a:r>
            <a:endParaRPr lang="it-IT" sz="2000" b="1" dirty="0"/>
          </a:p>
        </p:txBody>
      </p:sp>
      <p:pic>
        <p:nvPicPr>
          <p:cNvPr id="12" name="Immagine 11"/>
          <p:cNvPicPr>
            <a:picLocks noChangeAspect="1"/>
          </p:cNvPicPr>
          <p:nvPr/>
        </p:nvPicPr>
        <p:blipFill rotWithShape="1">
          <a:blip r:embed="rId3">
            <a:extLst>
              <a:ext uri="{28A0092B-C50C-407E-A947-70E740481C1C}">
                <a14:useLocalDpi xmlns:a14="http://schemas.microsoft.com/office/drawing/2010/main" val="0"/>
              </a:ext>
            </a:extLst>
          </a:blip>
          <a:srcRect l="21667" t="24114" r="39524" b="31631"/>
          <a:stretch/>
        </p:blipFill>
        <p:spPr>
          <a:xfrm>
            <a:off x="6977724" y="2156844"/>
            <a:ext cx="5054620" cy="3240538"/>
          </a:xfrm>
          <a:prstGeom prst="rect">
            <a:avLst/>
          </a:prstGeom>
        </p:spPr>
      </p:pic>
      <p:sp>
        <p:nvSpPr>
          <p:cNvPr id="13" name="Rettangolo 12"/>
          <p:cNvSpPr/>
          <p:nvPr/>
        </p:nvSpPr>
        <p:spPr>
          <a:xfrm>
            <a:off x="6802353" y="1951820"/>
            <a:ext cx="2307773" cy="400110"/>
          </a:xfrm>
          <a:prstGeom prst="rect">
            <a:avLst/>
          </a:prstGeom>
          <a:solidFill>
            <a:srgbClr val="FFFF00"/>
          </a:solidFill>
        </p:spPr>
        <p:txBody>
          <a:bodyPr wrap="square">
            <a:spAutoFit/>
          </a:bodyPr>
          <a:lstStyle/>
          <a:p>
            <a:pPr algn="ctr"/>
            <a:r>
              <a:rPr lang="it-IT" sz="2000" b="1" dirty="0" smtClean="0">
                <a:latin typeface="Calibri" panose="020F0502020204030204" pitchFamily="34" charset="0"/>
              </a:rPr>
              <a:t>Matteo</a:t>
            </a:r>
            <a:endParaRPr lang="it-IT" sz="2000" b="1" dirty="0"/>
          </a:p>
        </p:txBody>
      </p:sp>
    </p:spTree>
    <p:extLst>
      <p:ext uri="{BB962C8B-B14F-4D97-AF65-F5344CB8AC3E}">
        <p14:creationId xmlns:p14="http://schemas.microsoft.com/office/powerpoint/2010/main" val="4416391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descr="Risultati immagini per euclide rapporto circonferenza diametro"/>
          <p:cNvSpPr>
            <a:spLocks noChangeAspect="1" noChangeArrowheads="1"/>
          </p:cNvSpPr>
          <p:nvPr/>
        </p:nvSpPr>
        <p:spPr bwMode="auto">
          <a:xfrm>
            <a:off x="15240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p>
        </p:txBody>
      </p:sp>
      <p:pic>
        <p:nvPicPr>
          <p:cNvPr id="30723" name="Picture 4" descr="https://upload.wikimedia.org/wikipedia/commons/thumb/8/8d/P._Oxy._I_29.jpg/220px-P._Oxy._I_29.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6987" y="1467645"/>
            <a:ext cx="5553075" cy="338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egnaposto contenuto 2"/>
          <p:cNvSpPr txBox="1">
            <a:spLocks/>
          </p:cNvSpPr>
          <p:nvPr/>
        </p:nvSpPr>
        <p:spPr bwMode="auto">
          <a:xfrm>
            <a:off x="1676400" y="119063"/>
            <a:ext cx="655320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altLang="it-IT" b="1" kern="0" dirty="0">
                <a:solidFill>
                  <a:schemeClr val="bg1"/>
                </a:solidFill>
              </a:rPr>
              <a:t>Rettangoli isoperimetrici</a:t>
            </a:r>
          </a:p>
        </p:txBody>
      </p:sp>
      <p:sp>
        <p:nvSpPr>
          <p:cNvPr id="30725" name="Segnaposto contenuto 1"/>
          <p:cNvSpPr>
            <a:spLocks noGrp="1"/>
          </p:cNvSpPr>
          <p:nvPr>
            <p:ph idx="1"/>
          </p:nvPr>
        </p:nvSpPr>
        <p:spPr>
          <a:xfrm>
            <a:off x="242887" y="298451"/>
            <a:ext cx="10770253" cy="941387"/>
          </a:xfrm>
          <a:solidFill>
            <a:schemeClr val="bg1"/>
          </a:solidFill>
        </p:spPr>
        <p:txBody>
          <a:bodyPr/>
          <a:lstStyle/>
          <a:p>
            <a:pPr marL="0" indent="0">
              <a:buNone/>
            </a:pPr>
            <a:r>
              <a:rPr lang="it-IT" altLang="it-IT" sz="2400" b="1" dirty="0"/>
              <a:t>Tra i rettangoli di </a:t>
            </a:r>
            <a:r>
              <a:rPr lang="it-IT" altLang="it-IT" sz="2400" b="1" dirty="0">
                <a:solidFill>
                  <a:srgbClr val="C00000"/>
                </a:solidFill>
              </a:rPr>
              <a:t>ugual </a:t>
            </a:r>
            <a:r>
              <a:rPr lang="it-IT" altLang="it-IT" sz="2400" b="1" dirty="0" smtClean="0">
                <a:solidFill>
                  <a:srgbClr val="C00000"/>
                </a:solidFill>
              </a:rPr>
              <a:t>perimetro (2p)  </a:t>
            </a:r>
            <a:r>
              <a:rPr lang="it-IT" altLang="it-IT" sz="2400" b="1" dirty="0"/>
              <a:t>il quadrato è quello </a:t>
            </a:r>
            <a:r>
              <a:rPr lang="it-IT" altLang="it-IT" sz="2400" b="1" dirty="0" smtClean="0"/>
              <a:t>che ha </a:t>
            </a:r>
            <a:r>
              <a:rPr lang="it-IT" altLang="it-IT" sz="2400" b="1" dirty="0">
                <a:solidFill>
                  <a:srgbClr val="C00000"/>
                </a:solidFill>
              </a:rPr>
              <a:t>area massima</a:t>
            </a:r>
          </a:p>
        </p:txBody>
      </p:sp>
      <p:sp>
        <p:nvSpPr>
          <p:cNvPr id="8" name="Segnaposto contenuto 2"/>
          <p:cNvSpPr txBox="1">
            <a:spLocks/>
          </p:cNvSpPr>
          <p:nvPr/>
        </p:nvSpPr>
        <p:spPr bwMode="auto">
          <a:xfrm>
            <a:off x="5231933" y="891383"/>
            <a:ext cx="5428129" cy="576262"/>
          </a:xfrm>
          <a:prstGeom prst="rect">
            <a:avLst/>
          </a:prstGeom>
          <a:solidFill>
            <a:schemeClr val="accent2">
              <a:lumMod val="75000"/>
            </a:schemeClr>
          </a:solidFill>
          <a:ln>
            <a:noFill/>
          </a:ln>
          <a:effectLst/>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defRPr/>
            </a:pPr>
            <a:r>
              <a:rPr lang="it-IT" altLang="it-IT" sz="2000" b="1" kern="0" dirty="0" smtClean="0">
                <a:solidFill>
                  <a:schemeClr val="bg1"/>
                </a:solidFill>
              </a:rPr>
              <a:t>Ma Euclide (libro II</a:t>
            </a:r>
            <a:r>
              <a:rPr lang="it-IT" altLang="it-IT" sz="2000" b="1" kern="0" dirty="0">
                <a:solidFill>
                  <a:schemeClr val="bg1"/>
                </a:solidFill>
              </a:rPr>
              <a:t>,  </a:t>
            </a:r>
            <a:r>
              <a:rPr lang="it-IT" altLang="it-IT" sz="2000" b="1" kern="0" dirty="0" err="1">
                <a:solidFill>
                  <a:schemeClr val="bg1"/>
                </a:solidFill>
              </a:rPr>
              <a:t>prop</a:t>
            </a:r>
            <a:r>
              <a:rPr lang="it-IT" altLang="it-IT" sz="2000" b="1" kern="0" dirty="0">
                <a:solidFill>
                  <a:schemeClr val="bg1"/>
                </a:solidFill>
              </a:rPr>
              <a:t>. </a:t>
            </a:r>
            <a:r>
              <a:rPr lang="it-IT" altLang="it-IT" sz="2000" b="1" kern="0" dirty="0" smtClean="0">
                <a:solidFill>
                  <a:schemeClr val="bg1"/>
                </a:solidFill>
              </a:rPr>
              <a:t>5) non si esprime così!</a:t>
            </a:r>
            <a:endParaRPr lang="it-IT" altLang="it-IT" sz="2000" b="1" kern="0" dirty="0">
              <a:solidFill>
                <a:schemeClr val="bg1"/>
              </a:solidFill>
            </a:endParaRPr>
          </a:p>
        </p:txBody>
      </p:sp>
      <p:sp>
        <p:nvSpPr>
          <p:cNvPr id="9" name="Oval 5"/>
          <p:cNvSpPr>
            <a:spLocks noChangeArrowheads="1"/>
          </p:cNvSpPr>
          <p:nvPr/>
        </p:nvSpPr>
        <p:spPr bwMode="auto">
          <a:xfrm>
            <a:off x="8512829" y="2956796"/>
            <a:ext cx="1439862" cy="1439863"/>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it-IT" altLang="it-IT" sz="1800">
              <a:latin typeface="Tahoma" panose="020B0604030504040204" pitchFamily="34" charset="0"/>
            </a:endParaRPr>
          </a:p>
        </p:txBody>
      </p:sp>
      <p:sp>
        <p:nvSpPr>
          <p:cNvPr id="11" name="Segnaposto contenuto 1"/>
          <p:cNvSpPr txBox="1">
            <a:spLocks/>
          </p:cNvSpPr>
          <p:nvPr/>
        </p:nvSpPr>
        <p:spPr>
          <a:xfrm>
            <a:off x="2430464" y="5076827"/>
            <a:ext cx="8945748" cy="1606361"/>
          </a:xfrm>
          <a:prstGeom prst="rect">
            <a:avLst/>
          </a:prstGeom>
          <a:solidFill>
            <a:schemeClr val="accent3">
              <a:lumMod val="20000"/>
              <a:lumOff val="80000"/>
            </a:schemeClr>
          </a:solid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altLang="it-IT" sz="2400" b="1" dirty="0" smtClean="0">
                <a:latin typeface="Bell MT" panose="02020503060305020303" pitchFamily="18" charset="0"/>
              </a:rPr>
              <a:t>E poi, con l’ausilio del calcolo infinitesimale …</a:t>
            </a:r>
          </a:p>
          <a:p>
            <a:pPr marL="0" indent="0">
              <a:buNone/>
            </a:pPr>
            <a:endParaRPr lang="it-IT" altLang="it-IT" sz="2400" b="1" dirty="0" smtClean="0">
              <a:latin typeface="Bell MT" panose="02020503060305020303" pitchFamily="18" charset="0"/>
            </a:endParaRPr>
          </a:p>
          <a:p>
            <a:pPr marL="0" indent="0">
              <a:buNone/>
            </a:pPr>
            <a:r>
              <a:rPr lang="it-IT" altLang="it-IT" sz="2400" dirty="0" smtClean="0">
                <a:latin typeface="Bell MT" panose="02020503060305020303" pitchFamily="18" charset="0"/>
              </a:rPr>
              <a:t>L’area del </a:t>
            </a:r>
            <a:r>
              <a:rPr lang="it-IT" altLang="it-IT" sz="2400" dirty="0" smtClean="0">
                <a:solidFill>
                  <a:schemeClr val="accent1">
                    <a:lumMod val="75000"/>
                  </a:schemeClr>
                </a:solidFill>
                <a:latin typeface="Bell MT" panose="02020503060305020303" pitchFamily="18" charset="0"/>
              </a:rPr>
              <a:t>rettangolo</a:t>
            </a:r>
            <a:r>
              <a:rPr lang="it-IT" altLang="it-IT" sz="2400" dirty="0" smtClean="0">
                <a:latin typeface="Bell MT" panose="02020503060305020303" pitchFamily="18" charset="0"/>
              </a:rPr>
              <a:t>  è    </a:t>
            </a:r>
            <a:r>
              <a:rPr lang="it-IT" altLang="it-IT" sz="2400" i="1" dirty="0" smtClean="0">
                <a:latin typeface="Bell MT" panose="02020503060305020303" pitchFamily="18" charset="0"/>
                <a:ea typeface="Batang" panose="02030600000101010101" pitchFamily="18" charset="-127"/>
              </a:rPr>
              <a:t>y = x (p –x)  </a:t>
            </a:r>
            <a:r>
              <a:rPr lang="it-IT" altLang="it-IT" sz="2400" dirty="0" smtClean="0">
                <a:latin typeface="Bell MT" panose="02020503060305020303" pitchFamily="18" charset="0"/>
                <a:ea typeface="Batang" panose="02030600000101010101" pitchFamily="18" charset="-127"/>
              </a:rPr>
              <a:t>da cui   </a:t>
            </a:r>
            <a:r>
              <a:rPr lang="it-IT" altLang="it-IT" sz="2400" dirty="0" smtClean="0">
                <a:latin typeface="Bell MT" panose="02020503060305020303" pitchFamily="18" charset="0"/>
              </a:rPr>
              <a:t> </a:t>
            </a:r>
            <a:r>
              <a:rPr lang="it-IT" altLang="it-IT" sz="2400" i="1" dirty="0">
                <a:latin typeface="Bell MT" panose="02020503060305020303" pitchFamily="18" charset="0"/>
                <a:ea typeface="Batang" panose="02030600000101010101" pitchFamily="18" charset="-127"/>
              </a:rPr>
              <a:t>y’ = - </a:t>
            </a:r>
            <a:r>
              <a:rPr lang="it-IT" altLang="it-IT" sz="2400" dirty="0">
                <a:latin typeface="Bell MT" panose="02020503060305020303" pitchFamily="18" charset="0"/>
                <a:ea typeface="Batang" panose="02030600000101010101" pitchFamily="18" charset="-127"/>
              </a:rPr>
              <a:t>2</a:t>
            </a:r>
            <a:r>
              <a:rPr lang="it-IT" altLang="it-IT" sz="2400" i="1" dirty="0">
                <a:latin typeface="Bell MT" panose="02020503060305020303" pitchFamily="18" charset="0"/>
                <a:ea typeface="Batang" panose="02030600000101010101" pitchFamily="18" charset="-127"/>
              </a:rPr>
              <a:t> x + </a:t>
            </a:r>
            <a:r>
              <a:rPr lang="it-IT" altLang="it-IT" sz="2400" i="1" dirty="0" smtClean="0">
                <a:latin typeface="Bell MT" panose="02020503060305020303" pitchFamily="18" charset="0"/>
                <a:ea typeface="Batang" panose="02030600000101010101" pitchFamily="18" charset="-127"/>
              </a:rPr>
              <a:t>p : </a:t>
            </a:r>
          </a:p>
          <a:p>
            <a:pPr marL="0" indent="0">
              <a:buNone/>
            </a:pPr>
            <a:r>
              <a:rPr lang="it-IT" altLang="it-IT" sz="2400" i="1" dirty="0" smtClean="0">
                <a:latin typeface="Bell MT" panose="02020503060305020303" pitchFamily="18" charset="0"/>
                <a:ea typeface="Batang" panose="02030600000101010101" pitchFamily="18" charset="-127"/>
              </a:rPr>
              <a:t>                          y</a:t>
            </a:r>
            <a:r>
              <a:rPr lang="it-IT" altLang="it-IT" sz="2400" i="1" dirty="0">
                <a:latin typeface="Bell MT" panose="02020503060305020303" pitchFamily="18" charset="0"/>
                <a:ea typeface="Batang" panose="02030600000101010101" pitchFamily="18" charset="-127"/>
              </a:rPr>
              <a:t>’ = </a:t>
            </a:r>
            <a:r>
              <a:rPr lang="it-IT" altLang="it-IT" sz="2400" i="1" dirty="0" smtClean="0">
                <a:latin typeface="Bell MT" panose="02020503060305020303" pitchFamily="18" charset="0"/>
                <a:ea typeface="Batang" panose="02030600000101010101" pitchFamily="18" charset="-127"/>
              </a:rPr>
              <a:t> </a:t>
            </a:r>
            <a:r>
              <a:rPr lang="it-IT" altLang="it-IT" sz="2400" dirty="0">
                <a:latin typeface="Bell MT" panose="02020503060305020303" pitchFamily="18" charset="0"/>
                <a:ea typeface="Batang" panose="02030600000101010101" pitchFamily="18" charset="-127"/>
              </a:rPr>
              <a:t>0</a:t>
            </a:r>
            <a:r>
              <a:rPr lang="it-IT" altLang="it-IT" sz="2400" i="1" dirty="0" smtClean="0">
                <a:latin typeface="Bell MT" panose="02020503060305020303" pitchFamily="18" charset="0"/>
                <a:ea typeface="Batang" panose="02030600000101010101" pitchFamily="18" charset="-127"/>
              </a:rPr>
              <a:t>  </a:t>
            </a:r>
            <a:r>
              <a:rPr lang="it-IT" altLang="it-IT" sz="2400" dirty="0" smtClean="0">
                <a:latin typeface="Bell MT" panose="02020503060305020303" pitchFamily="18" charset="0"/>
                <a:ea typeface="Batang" panose="02030600000101010101" pitchFamily="18" charset="-127"/>
              </a:rPr>
              <a:t> per </a:t>
            </a:r>
            <a:r>
              <a:rPr lang="it-IT" altLang="it-IT" sz="2400" i="1" dirty="0">
                <a:latin typeface="Bell MT" panose="02020503060305020303" pitchFamily="18" charset="0"/>
                <a:ea typeface="Batang" panose="02030600000101010101" pitchFamily="18" charset="-127"/>
              </a:rPr>
              <a:t> </a:t>
            </a:r>
            <a:r>
              <a:rPr lang="it-IT" altLang="it-IT" sz="2400" i="1" dirty="0" smtClean="0">
                <a:latin typeface="Bell MT" panose="02020503060305020303" pitchFamily="18" charset="0"/>
                <a:ea typeface="Batang" panose="02030600000101010101" pitchFamily="18" charset="-127"/>
              </a:rPr>
              <a:t>x = p /</a:t>
            </a:r>
            <a:r>
              <a:rPr lang="it-IT" altLang="it-IT" sz="2400" dirty="0" smtClean="0">
                <a:latin typeface="Bell MT" panose="02020503060305020303" pitchFamily="18" charset="0"/>
                <a:ea typeface="Batang" panose="02030600000101010101" pitchFamily="18" charset="-127"/>
              </a:rPr>
              <a:t>2 </a:t>
            </a:r>
          </a:p>
          <a:p>
            <a:pPr marL="0" indent="0">
              <a:buNone/>
            </a:pPr>
            <a:endParaRPr lang="it-IT" altLang="it-IT" sz="2400" b="1" dirty="0">
              <a:latin typeface="Bell MT" panose="02020503060305020303" pitchFamily="18" charset="0"/>
            </a:endParaRPr>
          </a:p>
        </p:txBody>
      </p:sp>
      <p:pic>
        <p:nvPicPr>
          <p:cNvPr id="2" name="Immagine 1"/>
          <p:cNvPicPr>
            <a:picLocks noChangeAspect="1"/>
          </p:cNvPicPr>
          <p:nvPr/>
        </p:nvPicPr>
        <p:blipFill rotWithShape="1">
          <a:blip r:embed="rId5">
            <a:extLst>
              <a:ext uri="{28A0092B-C50C-407E-A947-70E740481C1C}">
                <a14:useLocalDpi xmlns:a14="http://schemas.microsoft.com/office/drawing/2010/main" val="0"/>
              </a:ext>
            </a:extLst>
          </a:blip>
          <a:srcRect l="21228" t="42807" r="49825" b="33333"/>
          <a:stretch/>
        </p:blipFill>
        <p:spPr>
          <a:xfrm>
            <a:off x="352925" y="1239838"/>
            <a:ext cx="4006349" cy="2476654"/>
          </a:xfrm>
          <a:prstGeom prst="rect">
            <a:avLst/>
          </a:prstGeom>
        </p:spPr>
      </p:pic>
    </p:spTree>
    <p:extLst>
      <p:ext uri="{BB962C8B-B14F-4D97-AF65-F5344CB8AC3E}">
        <p14:creationId xmlns:p14="http://schemas.microsoft.com/office/powerpoint/2010/main" val="14922149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afterEffect">
                                  <p:stCondLst>
                                    <p:cond delay="150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a:blip r:embed="rId2"/>
          <a:stretch>
            <a:fillRect/>
          </a:stretch>
        </p:blipFill>
        <p:spPr>
          <a:xfrm>
            <a:off x="1423382" y="3671449"/>
            <a:ext cx="10556808" cy="2853337"/>
          </a:xfrm>
          <a:prstGeom prst="rect">
            <a:avLst/>
          </a:prstGeom>
        </p:spPr>
      </p:pic>
      <p:pic>
        <p:nvPicPr>
          <p:cNvPr id="9" name="Immagine 8"/>
          <p:cNvPicPr>
            <a:picLocks noChangeAspect="1"/>
          </p:cNvPicPr>
          <p:nvPr/>
        </p:nvPicPr>
        <p:blipFill>
          <a:blip r:embed="rId3"/>
          <a:stretch>
            <a:fillRect/>
          </a:stretch>
        </p:blipFill>
        <p:spPr>
          <a:xfrm>
            <a:off x="87582" y="52858"/>
            <a:ext cx="11892608" cy="3618591"/>
          </a:xfrm>
          <a:prstGeom prst="rect">
            <a:avLst/>
          </a:prstGeom>
        </p:spPr>
      </p:pic>
      <p:sp>
        <p:nvSpPr>
          <p:cNvPr id="4" name="Rettangolo 3"/>
          <p:cNvSpPr/>
          <p:nvPr/>
        </p:nvSpPr>
        <p:spPr>
          <a:xfrm>
            <a:off x="4316802" y="4217748"/>
            <a:ext cx="3836178" cy="923330"/>
          </a:xfrm>
          <a:prstGeom prst="rect">
            <a:avLst/>
          </a:prstGeom>
          <a:ln w="57150">
            <a:solidFill>
              <a:srgbClr val="D03106"/>
            </a:solidFill>
          </a:ln>
        </p:spPr>
        <p:txBody>
          <a:bodyPr wrap="none">
            <a:spAutoFit/>
          </a:bodyPr>
          <a:lstStyle/>
          <a:p>
            <a:pPr>
              <a:lnSpc>
                <a:spcPct val="150000"/>
              </a:lnSpc>
            </a:pPr>
            <a:r>
              <a:rPr lang="it-IT" b="1" i="1" dirty="0" smtClean="0">
                <a:latin typeface="Calibri" panose="020F0502020204030204" pitchFamily="34" charset="0"/>
                <a:ea typeface="Calibri" panose="020F0502020204030204" pitchFamily="34" charset="0"/>
                <a:cs typeface="CMR12"/>
              </a:rPr>
              <a:t>Cabri </a:t>
            </a:r>
            <a:r>
              <a:rPr lang="it-IT" b="1" dirty="0" smtClean="0">
                <a:latin typeface="Calibri" panose="020F0502020204030204" pitchFamily="34" charset="0"/>
                <a:ea typeface="Calibri" panose="020F0502020204030204" pitchFamily="34" charset="0"/>
                <a:cs typeface="CMR12"/>
              </a:rPr>
              <a:t>:  1988; 1993 (prima versione </a:t>
            </a:r>
            <a:r>
              <a:rPr lang="it-IT" b="1" dirty="0" err="1" smtClean="0">
                <a:latin typeface="Calibri" panose="020F0502020204030204" pitchFamily="34" charset="0"/>
                <a:ea typeface="Calibri" panose="020F0502020204030204" pitchFamily="34" charset="0"/>
                <a:cs typeface="CMR12"/>
              </a:rPr>
              <a:t>it</a:t>
            </a:r>
            <a:r>
              <a:rPr lang="it-IT" b="1" dirty="0" smtClean="0">
                <a:latin typeface="Calibri" panose="020F0502020204030204" pitchFamily="34" charset="0"/>
                <a:ea typeface="Calibri" panose="020F0502020204030204" pitchFamily="34" charset="0"/>
                <a:cs typeface="CMR12"/>
              </a:rPr>
              <a:t>.)</a:t>
            </a:r>
            <a:endParaRPr lang="it-IT" b="1" dirty="0">
              <a:latin typeface="Calibri" panose="020F0502020204030204" pitchFamily="34" charset="0"/>
            </a:endParaRPr>
          </a:p>
          <a:p>
            <a:pPr>
              <a:lnSpc>
                <a:spcPct val="150000"/>
              </a:lnSpc>
            </a:pPr>
            <a:r>
              <a:rPr lang="it-IT" b="1" i="1" dirty="0" err="1" smtClean="0"/>
              <a:t>GeoGebra</a:t>
            </a:r>
            <a:r>
              <a:rPr lang="it-IT" b="1" i="1" dirty="0" smtClean="0"/>
              <a:t> </a:t>
            </a:r>
            <a:r>
              <a:rPr lang="it-IT" b="1" dirty="0" smtClean="0"/>
              <a:t>:  2001</a:t>
            </a:r>
            <a:endParaRPr lang="it-IT" b="1" dirty="0"/>
          </a:p>
        </p:txBody>
      </p:sp>
    </p:spTree>
    <p:extLst>
      <p:ext uri="{BB962C8B-B14F-4D97-AF65-F5344CB8AC3E}">
        <p14:creationId xmlns:p14="http://schemas.microsoft.com/office/powerpoint/2010/main" val="28958309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5945157" y="3244334"/>
            <a:ext cx="301686" cy="369332"/>
          </a:xfrm>
          <a:prstGeom prst="rect">
            <a:avLst/>
          </a:prstGeom>
        </p:spPr>
        <p:txBody>
          <a:bodyPr wrap="none">
            <a:spAutoFit/>
          </a:bodyPr>
          <a:lstStyle/>
          <a:p>
            <a:r>
              <a:rPr lang="it-IT" dirty="0"/>
              <a:t>0</a:t>
            </a:r>
          </a:p>
        </p:txBody>
      </p:sp>
      <p:pic>
        <p:nvPicPr>
          <p:cNvPr id="6" name="Immagine 5"/>
          <p:cNvPicPr>
            <a:picLocks noChangeAspect="1"/>
          </p:cNvPicPr>
          <p:nvPr/>
        </p:nvPicPr>
        <p:blipFill rotWithShape="1">
          <a:blip r:embed="rId2">
            <a:extLst>
              <a:ext uri="{28A0092B-C50C-407E-A947-70E740481C1C}">
                <a14:useLocalDpi xmlns:a14="http://schemas.microsoft.com/office/drawing/2010/main" val="0"/>
              </a:ext>
            </a:extLst>
          </a:blip>
          <a:srcRect l="26422" t="27487" r="10116" b="19180"/>
          <a:stretch/>
        </p:blipFill>
        <p:spPr>
          <a:xfrm>
            <a:off x="0" y="-43937"/>
            <a:ext cx="9207133" cy="4352465"/>
          </a:xfrm>
          <a:prstGeom prst="rect">
            <a:avLst/>
          </a:prstGeom>
        </p:spPr>
      </p:pic>
      <p:pic>
        <p:nvPicPr>
          <p:cNvPr id="7" name="Immagine 6"/>
          <p:cNvPicPr>
            <a:picLocks noChangeAspect="1"/>
          </p:cNvPicPr>
          <p:nvPr/>
        </p:nvPicPr>
        <p:blipFill>
          <a:blip r:embed="rId3"/>
          <a:stretch>
            <a:fillRect/>
          </a:stretch>
        </p:blipFill>
        <p:spPr>
          <a:xfrm>
            <a:off x="6096000" y="3700443"/>
            <a:ext cx="5975983" cy="2997410"/>
          </a:xfrm>
          <a:prstGeom prst="rect">
            <a:avLst/>
          </a:prstGeom>
        </p:spPr>
      </p:pic>
      <p:pic>
        <p:nvPicPr>
          <p:cNvPr id="8" name="Immagine 7"/>
          <p:cNvPicPr>
            <a:picLocks noChangeAspect="1"/>
          </p:cNvPicPr>
          <p:nvPr/>
        </p:nvPicPr>
        <p:blipFill>
          <a:blip r:embed="rId4"/>
          <a:stretch>
            <a:fillRect/>
          </a:stretch>
        </p:blipFill>
        <p:spPr>
          <a:xfrm>
            <a:off x="0" y="3700443"/>
            <a:ext cx="6002169" cy="3010486"/>
          </a:xfrm>
          <a:prstGeom prst="rect">
            <a:avLst/>
          </a:prstGeom>
        </p:spPr>
      </p:pic>
      <p:sp>
        <p:nvSpPr>
          <p:cNvPr id="9" name="Rettangolo 8"/>
          <p:cNvSpPr/>
          <p:nvPr/>
        </p:nvSpPr>
        <p:spPr>
          <a:xfrm>
            <a:off x="7874560" y="163510"/>
            <a:ext cx="3001847" cy="369332"/>
          </a:xfrm>
          <a:prstGeom prst="rect">
            <a:avLst/>
          </a:prstGeom>
          <a:solidFill>
            <a:srgbClr val="D03106"/>
          </a:solidFill>
        </p:spPr>
        <p:txBody>
          <a:bodyPr wrap="none">
            <a:spAutoFit/>
          </a:bodyPr>
          <a:lstStyle/>
          <a:p>
            <a:r>
              <a:rPr lang="it-IT" b="1" dirty="0" smtClean="0">
                <a:solidFill>
                  <a:schemeClr val="bg1"/>
                </a:solidFill>
              </a:rPr>
              <a:t>Software geometria dinamica</a:t>
            </a:r>
            <a:endParaRPr lang="it-IT" b="1" dirty="0">
              <a:solidFill>
                <a:schemeClr val="bg1"/>
              </a:solidFill>
            </a:endParaRPr>
          </a:p>
        </p:txBody>
      </p:sp>
      <p:sp>
        <p:nvSpPr>
          <p:cNvPr id="10" name="Rettangolo 9"/>
          <p:cNvSpPr/>
          <p:nvPr/>
        </p:nvSpPr>
        <p:spPr>
          <a:xfrm>
            <a:off x="5772834" y="3244334"/>
            <a:ext cx="646331" cy="369332"/>
          </a:xfrm>
          <a:prstGeom prst="rect">
            <a:avLst/>
          </a:prstGeom>
        </p:spPr>
        <p:txBody>
          <a:bodyPr wrap="none">
            <a:spAutoFit/>
          </a:bodyPr>
          <a:lstStyle/>
          <a:p>
            <a:r>
              <a:rPr lang="it-IT" dirty="0">
                <a:latin typeface="CMR12"/>
                <a:ea typeface="Calibri" panose="020F0502020204030204" pitchFamily="34" charset="0"/>
                <a:cs typeface="CMR12"/>
              </a:rPr>
              <a:t>Solo</a:t>
            </a:r>
            <a:endParaRPr lang="it-IT" dirty="0"/>
          </a:p>
        </p:txBody>
      </p:sp>
      <p:sp>
        <p:nvSpPr>
          <p:cNvPr id="12" name="Rettangolo 11"/>
          <p:cNvSpPr/>
          <p:nvPr/>
        </p:nvSpPr>
        <p:spPr>
          <a:xfrm>
            <a:off x="7874560" y="619619"/>
            <a:ext cx="1254511" cy="369332"/>
          </a:xfrm>
          <a:prstGeom prst="rect">
            <a:avLst/>
          </a:prstGeom>
          <a:solidFill>
            <a:schemeClr val="accent1">
              <a:lumMod val="75000"/>
            </a:schemeClr>
          </a:solidFill>
        </p:spPr>
        <p:txBody>
          <a:bodyPr wrap="none">
            <a:spAutoFit/>
          </a:bodyPr>
          <a:lstStyle/>
          <a:p>
            <a:r>
              <a:rPr lang="it-IT" b="1" dirty="0">
                <a:solidFill>
                  <a:schemeClr val="bg1"/>
                </a:solidFill>
                <a:latin typeface="Calibri" panose="020F0502020204030204" pitchFamily="34" charset="0"/>
                <a:ea typeface="Calibri" panose="020F0502020204030204" pitchFamily="34" charset="0"/>
                <a:cs typeface="CMR12"/>
              </a:rPr>
              <a:t>C</a:t>
            </a:r>
            <a:r>
              <a:rPr lang="it-IT" b="1" dirty="0" smtClean="0">
                <a:solidFill>
                  <a:schemeClr val="bg1"/>
                </a:solidFill>
                <a:latin typeface="Calibri" panose="020F0502020204030204" pitchFamily="34" charset="0"/>
                <a:ea typeface="Calibri" panose="020F0502020204030204" pitchFamily="34" charset="0"/>
                <a:cs typeface="CMR12"/>
              </a:rPr>
              <a:t>ostruzioni</a:t>
            </a:r>
            <a:endParaRPr lang="it-IT" b="1" dirty="0">
              <a:solidFill>
                <a:schemeClr val="bg1"/>
              </a:solidFill>
              <a:latin typeface="Calibri" panose="020F0502020204030204" pitchFamily="34" charset="0"/>
            </a:endParaRPr>
          </a:p>
        </p:txBody>
      </p:sp>
      <p:sp>
        <p:nvSpPr>
          <p:cNvPr id="14" name="Ovale 13"/>
          <p:cNvSpPr/>
          <p:nvPr/>
        </p:nvSpPr>
        <p:spPr>
          <a:xfrm>
            <a:off x="11251414" y="5796529"/>
            <a:ext cx="914400" cy="914400"/>
          </a:xfrm>
          <a:prstGeom prst="ellipse">
            <a:avLst/>
          </a:prstGeom>
          <a:noFill/>
          <a:ln w="5715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367035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28949"/>
            <a:ext cx="11967882" cy="1325563"/>
          </a:xfrm>
          <a:solidFill>
            <a:schemeClr val="accent3">
              <a:lumMod val="20000"/>
              <a:lumOff val="80000"/>
            </a:schemeClr>
          </a:solidFill>
        </p:spPr>
        <p:txBody>
          <a:bodyPr/>
          <a:lstStyle/>
          <a:p>
            <a:r>
              <a:rPr lang="it-IT" dirty="0" smtClean="0"/>
              <a:t>    </a:t>
            </a:r>
            <a:r>
              <a:rPr lang="it-IT" sz="3600" b="1" dirty="0" smtClean="0"/>
              <a:t>Insegnare geometria …</a:t>
            </a:r>
            <a:br>
              <a:rPr lang="it-IT" sz="3600" b="1" dirty="0" smtClean="0"/>
            </a:br>
            <a:r>
              <a:rPr lang="it-IT" sz="3600" b="1" dirty="0" smtClean="0"/>
              <a:t>                                                   </a:t>
            </a:r>
            <a:r>
              <a:rPr lang="it-IT" sz="2800" b="1" dirty="0" smtClean="0"/>
              <a:t>Intervista a un gruppo di insegnanti (2013)</a:t>
            </a:r>
            <a:endParaRPr lang="it-IT" sz="2800" b="1" dirty="0"/>
          </a:p>
        </p:txBody>
      </p:sp>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l="27793" t="17633" r="22464" b="19396"/>
          <a:stretch/>
        </p:blipFill>
        <p:spPr>
          <a:xfrm>
            <a:off x="6615951" y="2246404"/>
            <a:ext cx="5136776" cy="3656110"/>
          </a:xfrm>
          <a:prstGeom prst="rect">
            <a:avLst/>
          </a:prstGeom>
        </p:spPr>
      </p:pic>
      <p:pic>
        <p:nvPicPr>
          <p:cNvPr id="6" name="Immagine 5"/>
          <p:cNvPicPr>
            <a:picLocks noChangeAspect="1"/>
          </p:cNvPicPr>
          <p:nvPr/>
        </p:nvPicPr>
        <p:blipFill rotWithShape="1">
          <a:blip r:embed="rId3">
            <a:extLst>
              <a:ext uri="{28A0092B-C50C-407E-A947-70E740481C1C}">
                <a14:useLocalDpi xmlns:a14="http://schemas.microsoft.com/office/drawing/2010/main" val="0"/>
              </a:ext>
            </a:extLst>
          </a:blip>
          <a:srcRect l="29225" t="35679" r="25293" b="28617"/>
          <a:stretch/>
        </p:blipFill>
        <p:spPr>
          <a:xfrm>
            <a:off x="363068" y="1506072"/>
            <a:ext cx="5755342" cy="2447364"/>
          </a:xfrm>
          <a:prstGeom prst="rect">
            <a:avLst/>
          </a:prstGeom>
        </p:spPr>
      </p:pic>
      <p:pic>
        <p:nvPicPr>
          <p:cNvPr id="7" name="Immagine 6"/>
          <p:cNvPicPr>
            <a:picLocks noChangeAspect="1"/>
          </p:cNvPicPr>
          <p:nvPr/>
        </p:nvPicPr>
        <p:blipFill rotWithShape="1">
          <a:blip r:embed="rId4">
            <a:extLst>
              <a:ext uri="{28A0092B-C50C-407E-A947-70E740481C1C}">
                <a14:useLocalDpi xmlns:a14="http://schemas.microsoft.com/office/drawing/2010/main" val="0"/>
              </a:ext>
            </a:extLst>
          </a:blip>
          <a:srcRect l="26581" t="20769" r="22132" b="54709"/>
          <a:stretch/>
        </p:blipFill>
        <p:spPr>
          <a:xfrm>
            <a:off x="363068" y="4410635"/>
            <a:ext cx="6252883" cy="1680882"/>
          </a:xfrm>
          <a:prstGeom prst="rect">
            <a:avLst/>
          </a:prstGeom>
        </p:spPr>
      </p:pic>
      <p:sp>
        <p:nvSpPr>
          <p:cNvPr id="9" name="Rettangolo 8"/>
          <p:cNvSpPr/>
          <p:nvPr/>
        </p:nvSpPr>
        <p:spPr>
          <a:xfrm>
            <a:off x="1567878" y="6281279"/>
            <a:ext cx="8370119" cy="307777"/>
          </a:xfrm>
          <a:prstGeom prst="rect">
            <a:avLst/>
          </a:prstGeom>
        </p:spPr>
        <p:txBody>
          <a:bodyPr wrap="square">
            <a:spAutoFit/>
          </a:bodyPr>
          <a:lstStyle/>
          <a:p>
            <a:r>
              <a:rPr lang="it-IT" sz="1400" dirty="0">
                <a:hlinkClick r:id="rId5"/>
              </a:rPr>
              <a:t>https://</a:t>
            </a:r>
            <a:r>
              <a:rPr lang="it-IT" sz="1200" dirty="0" smtClean="0">
                <a:hlinkClick r:id="rId5"/>
              </a:rPr>
              <a:t>sites.google.com/site/mateunimilano/attivita-2011-2012/attivita-2012-2013/questionario-l-insegnamento-della-geometria</a:t>
            </a:r>
            <a:endParaRPr lang="it-IT" sz="1200" dirty="0" smtClean="0"/>
          </a:p>
        </p:txBody>
      </p:sp>
    </p:spTree>
    <p:extLst>
      <p:ext uri="{BB962C8B-B14F-4D97-AF65-F5344CB8AC3E}">
        <p14:creationId xmlns:p14="http://schemas.microsoft.com/office/powerpoint/2010/main" val="263040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367314" y="342673"/>
            <a:ext cx="8824686" cy="5646057"/>
          </a:xfrm>
          <a:prstGeom prst="rect">
            <a:avLst/>
          </a:prstGeom>
        </p:spPr>
      </p:pic>
      <p:sp>
        <p:nvSpPr>
          <p:cNvPr id="6" name="Segnaposto contenuto 2"/>
          <p:cNvSpPr>
            <a:spLocks noGrp="1"/>
          </p:cNvSpPr>
          <p:nvPr>
            <p:ph idx="1"/>
          </p:nvPr>
        </p:nvSpPr>
        <p:spPr>
          <a:xfrm>
            <a:off x="0" y="0"/>
            <a:ext cx="10515600" cy="1483632"/>
          </a:xfrm>
          <a:solidFill>
            <a:schemeClr val="accent1">
              <a:lumMod val="20000"/>
              <a:lumOff val="80000"/>
            </a:schemeClr>
          </a:solidFill>
        </p:spPr>
        <p:txBody>
          <a:bodyPr/>
          <a:lstStyle/>
          <a:p>
            <a:pPr marL="0" indent="0">
              <a:buNone/>
            </a:pPr>
            <a:endParaRPr lang="it-IT" dirty="0" smtClean="0"/>
          </a:p>
          <a:p>
            <a:pPr marL="0" indent="0">
              <a:buNone/>
            </a:pPr>
            <a:r>
              <a:rPr lang="it-IT" b="1" dirty="0" smtClean="0">
                <a:solidFill>
                  <a:schemeClr val="accent1">
                    <a:lumMod val="75000"/>
                  </a:schemeClr>
                </a:solidFill>
                <a:latin typeface="Arial Black" panose="020B0A04020102020204" pitchFamily="34" charset="0"/>
              </a:rPr>
              <a:t>      La geometria sintetica  e il suo insegnamento</a:t>
            </a:r>
          </a:p>
          <a:p>
            <a:pPr marL="0" indent="0">
              <a:buNone/>
            </a:pPr>
            <a:endParaRPr lang="it-IT" dirty="0"/>
          </a:p>
          <a:p>
            <a:pPr marL="0" indent="0">
              <a:buNone/>
            </a:pPr>
            <a:endParaRPr lang="it-IT" dirty="0"/>
          </a:p>
        </p:txBody>
      </p:sp>
      <p:sp>
        <p:nvSpPr>
          <p:cNvPr id="7" name="Segnaposto contenuto 2"/>
          <p:cNvSpPr txBox="1">
            <a:spLocks/>
          </p:cNvSpPr>
          <p:nvPr/>
        </p:nvSpPr>
        <p:spPr>
          <a:xfrm>
            <a:off x="0" y="1682069"/>
            <a:ext cx="10515600" cy="1483632"/>
          </a:xfrm>
          <a:prstGeom prst="rect">
            <a:avLst/>
          </a:prstGeom>
          <a:solidFill>
            <a:schemeClr val="accent1">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dirty="0" smtClean="0"/>
              <a:t>Le </a:t>
            </a:r>
            <a:r>
              <a:rPr lang="it-IT" i="1" dirty="0" smtClean="0"/>
              <a:t>Indicazioni Nazionali </a:t>
            </a:r>
            <a:r>
              <a:rPr lang="it-IT" dirty="0" smtClean="0"/>
              <a:t>e le </a:t>
            </a:r>
            <a:r>
              <a:rPr lang="it-IT" i="1" dirty="0" smtClean="0"/>
              <a:t>Linee Guida </a:t>
            </a:r>
            <a:r>
              <a:rPr lang="it-IT" dirty="0" smtClean="0"/>
              <a:t>valorizzano le funzioni dell’insegnamento-apprendimento della geometria sintetica, in particolare nel primo biennio. In particolare …</a:t>
            </a:r>
          </a:p>
          <a:p>
            <a:pPr marL="0" indent="0">
              <a:buFont typeface="Arial" panose="020B0604020202020204" pitchFamily="34" charset="0"/>
              <a:buNone/>
            </a:pPr>
            <a:endParaRPr lang="it-IT" dirty="0"/>
          </a:p>
        </p:txBody>
      </p:sp>
      <p:sp>
        <p:nvSpPr>
          <p:cNvPr id="8" name="CasellaDiTesto 7"/>
          <p:cNvSpPr txBox="1"/>
          <p:nvPr/>
        </p:nvSpPr>
        <p:spPr>
          <a:xfrm>
            <a:off x="176994" y="3692067"/>
            <a:ext cx="7582587" cy="2246769"/>
          </a:xfrm>
          <a:prstGeom prst="rect">
            <a:avLst/>
          </a:prstGeom>
          <a:blipFill>
            <a:blip r:embed="rId3"/>
            <a:tile tx="0" ty="0" sx="100000" sy="100000" flip="none" algn="tl"/>
          </a:blipFill>
        </p:spPr>
        <p:txBody>
          <a:bodyPr wrap="square" rtlCol="0">
            <a:spAutoFit/>
          </a:bodyPr>
          <a:lstStyle/>
          <a:p>
            <a:r>
              <a:rPr lang="it-IT" dirty="0"/>
              <a:t>Il primo biennio </a:t>
            </a:r>
            <a:r>
              <a:rPr lang="it-IT" dirty="0" smtClean="0"/>
              <a:t>avrà </a:t>
            </a:r>
            <a:r>
              <a:rPr lang="it-IT" dirty="0"/>
              <a:t>come obiettivo la conoscenza dei </a:t>
            </a:r>
            <a:r>
              <a:rPr lang="it-IT" dirty="0" smtClean="0"/>
              <a:t>fondamenti della </a:t>
            </a:r>
            <a:r>
              <a:rPr lang="it-IT" b="1" dirty="0"/>
              <a:t>geometria euclidea del piano</a:t>
            </a:r>
            <a:r>
              <a:rPr lang="it-IT" dirty="0"/>
              <a:t>. </a:t>
            </a:r>
            <a:endParaRPr lang="it-IT" dirty="0" smtClean="0"/>
          </a:p>
          <a:p>
            <a:r>
              <a:rPr lang="it-IT" dirty="0" smtClean="0"/>
              <a:t>Verrà </a:t>
            </a:r>
            <a:r>
              <a:rPr lang="it-IT" dirty="0"/>
              <a:t>chiarita l'importanza </a:t>
            </a:r>
            <a:r>
              <a:rPr lang="it-IT" dirty="0" smtClean="0"/>
              <a:t>e il significato </a:t>
            </a:r>
            <a:r>
              <a:rPr lang="it-IT" dirty="0"/>
              <a:t>dei concetti di postulato, assioma, </a:t>
            </a:r>
            <a:r>
              <a:rPr lang="it-IT" dirty="0" smtClean="0"/>
              <a:t>definizione</a:t>
            </a:r>
            <a:r>
              <a:rPr lang="it-IT" dirty="0"/>
              <a:t>, </a:t>
            </a:r>
            <a:r>
              <a:rPr lang="it-IT" dirty="0" smtClean="0"/>
              <a:t>teorema, dimostrazione</a:t>
            </a:r>
            <a:r>
              <a:rPr lang="it-IT" dirty="0"/>
              <a:t>, con particolare riguardo al fatto che, a </a:t>
            </a:r>
            <a:r>
              <a:rPr lang="it-IT" dirty="0" smtClean="0"/>
              <a:t>partire dagli </a:t>
            </a:r>
            <a:r>
              <a:rPr lang="it-IT" dirty="0"/>
              <a:t>Elementi di Euclide, essi hanno permeato lo sviluppo della</a:t>
            </a:r>
          </a:p>
          <a:p>
            <a:r>
              <a:rPr lang="it-IT" dirty="0"/>
              <a:t>matematica </a:t>
            </a:r>
            <a:r>
              <a:rPr lang="it-IT" dirty="0" smtClean="0"/>
              <a:t>occidentale… l'approccio </a:t>
            </a:r>
            <a:r>
              <a:rPr lang="it-IT" dirty="0"/>
              <a:t>euclideo non </a:t>
            </a:r>
            <a:r>
              <a:rPr lang="it-IT" dirty="0" smtClean="0"/>
              <a:t>sarà </a:t>
            </a:r>
            <a:r>
              <a:rPr lang="it-IT" dirty="0"/>
              <a:t>ridotto </a:t>
            </a:r>
            <a:r>
              <a:rPr lang="it-IT" dirty="0" smtClean="0"/>
              <a:t>a una </a:t>
            </a:r>
            <a:r>
              <a:rPr lang="it-IT" dirty="0"/>
              <a:t>formulazione puramente </a:t>
            </a:r>
            <a:r>
              <a:rPr lang="it-IT" dirty="0" smtClean="0"/>
              <a:t>assiomatica</a:t>
            </a:r>
            <a:r>
              <a:rPr lang="it-IT" dirty="0"/>
              <a:t> </a:t>
            </a:r>
            <a:r>
              <a:rPr lang="it-IT" dirty="0" smtClean="0"/>
              <a:t>… </a:t>
            </a:r>
          </a:p>
          <a:p>
            <a:r>
              <a:rPr lang="it-IT" sz="1400" dirty="0" smtClean="0"/>
              <a:t>                                                                                                                                                                                                                                                                     </a:t>
            </a:r>
            <a:endParaRPr lang="it-IT" sz="1400" dirty="0"/>
          </a:p>
        </p:txBody>
      </p:sp>
      <p:sp>
        <p:nvSpPr>
          <p:cNvPr id="9" name="CasellaDiTesto 8"/>
          <p:cNvSpPr txBox="1"/>
          <p:nvPr/>
        </p:nvSpPr>
        <p:spPr>
          <a:xfrm>
            <a:off x="4821565" y="5552012"/>
            <a:ext cx="7167235" cy="923330"/>
          </a:xfrm>
          <a:prstGeom prst="rect">
            <a:avLst/>
          </a:prstGeom>
          <a:blipFill>
            <a:blip r:embed="rId3"/>
            <a:tile tx="0" ty="0" sx="100000" sy="100000" flip="none" algn="tl"/>
          </a:blipFill>
        </p:spPr>
        <p:txBody>
          <a:bodyPr wrap="square" rtlCol="0">
            <a:spAutoFit/>
          </a:bodyPr>
          <a:lstStyle/>
          <a:p>
            <a:r>
              <a:rPr lang="it-IT" dirty="0"/>
              <a:t>Lo studente </a:t>
            </a:r>
            <a:r>
              <a:rPr lang="it-IT" dirty="0" smtClean="0"/>
              <a:t>apprenderà </a:t>
            </a:r>
            <a:r>
              <a:rPr lang="it-IT" dirty="0"/>
              <a:t>a far uso </a:t>
            </a:r>
            <a:r>
              <a:rPr lang="it-IT" dirty="0" smtClean="0"/>
              <a:t>del </a:t>
            </a:r>
            <a:r>
              <a:rPr lang="it-IT" b="1" dirty="0" smtClean="0"/>
              <a:t>metodo </a:t>
            </a:r>
            <a:r>
              <a:rPr lang="it-IT" b="1" dirty="0"/>
              <a:t>delle coordinate cartesiane</a:t>
            </a:r>
            <a:r>
              <a:rPr lang="it-IT" dirty="0"/>
              <a:t>, </a:t>
            </a:r>
            <a:endParaRPr lang="it-IT" dirty="0" smtClean="0"/>
          </a:p>
          <a:p>
            <a:r>
              <a:rPr lang="it-IT" dirty="0" smtClean="0"/>
              <a:t>in </a:t>
            </a:r>
            <a:r>
              <a:rPr lang="it-IT" dirty="0"/>
              <a:t>una prima fase limitato </a:t>
            </a:r>
            <a:r>
              <a:rPr lang="it-IT" dirty="0" smtClean="0"/>
              <a:t>alla rappresentazione </a:t>
            </a:r>
            <a:r>
              <a:rPr lang="it-IT" dirty="0"/>
              <a:t>di punti e rette nel piano </a:t>
            </a:r>
            <a:endParaRPr lang="it-IT" dirty="0" smtClean="0"/>
          </a:p>
          <a:p>
            <a:r>
              <a:rPr lang="it-IT" dirty="0" smtClean="0"/>
              <a:t>e </a:t>
            </a:r>
            <a:r>
              <a:rPr lang="it-IT" dirty="0"/>
              <a:t>di </a:t>
            </a:r>
            <a:r>
              <a:rPr lang="it-IT" dirty="0" smtClean="0"/>
              <a:t>proprietà </a:t>
            </a:r>
            <a:r>
              <a:rPr lang="it-IT" dirty="0"/>
              <a:t>come </a:t>
            </a:r>
            <a:r>
              <a:rPr lang="it-IT" dirty="0" smtClean="0"/>
              <a:t>il parallelismo </a:t>
            </a:r>
            <a:r>
              <a:rPr lang="it-IT" dirty="0"/>
              <a:t>e la </a:t>
            </a:r>
            <a:r>
              <a:rPr lang="it-IT" dirty="0" smtClean="0"/>
              <a:t>perpendicolarità …</a:t>
            </a:r>
            <a:endParaRPr lang="it-IT" dirty="0"/>
          </a:p>
        </p:txBody>
      </p:sp>
      <p:sp>
        <p:nvSpPr>
          <p:cNvPr id="10" name="CasellaDiTesto 9"/>
          <p:cNvSpPr txBox="1"/>
          <p:nvPr/>
        </p:nvSpPr>
        <p:spPr>
          <a:xfrm>
            <a:off x="7213600" y="2782035"/>
            <a:ext cx="4876800" cy="1200329"/>
          </a:xfrm>
          <a:prstGeom prst="rect">
            <a:avLst/>
          </a:prstGeom>
          <a:blipFill>
            <a:blip r:embed="rId3"/>
            <a:tile tx="0" ty="0" sx="100000" sy="100000" flip="none" algn="tl"/>
          </a:blipFill>
        </p:spPr>
        <p:txBody>
          <a:bodyPr wrap="square" rtlCol="0">
            <a:spAutoFit/>
          </a:bodyPr>
          <a:lstStyle/>
          <a:p>
            <a:r>
              <a:rPr lang="it-IT" dirty="0"/>
              <a:t>La realizzazione di </a:t>
            </a:r>
            <a:r>
              <a:rPr lang="it-IT" b="1" dirty="0"/>
              <a:t>costruzioni geometriche </a:t>
            </a:r>
            <a:r>
              <a:rPr lang="it-IT" dirty="0" smtClean="0"/>
              <a:t>elementari sarà effettuata </a:t>
            </a:r>
            <a:r>
              <a:rPr lang="it-IT" dirty="0"/>
              <a:t>sia mediante strumenti tradizionali (in </a:t>
            </a:r>
            <a:r>
              <a:rPr lang="it-IT" dirty="0" smtClean="0"/>
              <a:t>particolare la </a:t>
            </a:r>
            <a:r>
              <a:rPr lang="it-IT" dirty="0"/>
              <a:t>riga e </a:t>
            </a:r>
            <a:r>
              <a:rPr lang="it-IT" dirty="0" smtClean="0"/>
              <a:t>compasso</a:t>
            </a:r>
            <a:r>
              <a:rPr lang="it-IT" dirty="0"/>
              <a:t> </a:t>
            </a:r>
            <a:r>
              <a:rPr lang="it-IT" dirty="0" smtClean="0"/>
              <a:t>…)  sia </a:t>
            </a:r>
            <a:r>
              <a:rPr lang="it-IT" dirty="0"/>
              <a:t>mediante </a:t>
            </a:r>
            <a:r>
              <a:rPr lang="it-IT" dirty="0" smtClean="0"/>
              <a:t>programmi informatici </a:t>
            </a:r>
            <a:r>
              <a:rPr lang="it-IT" dirty="0"/>
              <a:t>di geometria</a:t>
            </a:r>
            <a:r>
              <a:rPr lang="it-IT" sz="1400" dirty="0"/>
              <a:t>. </a:t>
            </a:r>
            <a:r>
              <a:rPr lang="it-IT" sz="1400" dirty="0" smtClean="0"/>
              <a:t>  </a:t>
            </a:r>
          </a:p>
        </p:txBody>
      </p:sp>
      <p:sp>
        <p:nvSpPr>
          <p:cNvPr id="11" name="Rettangolo 10"/>
          <p:cNvSpPr/>
          <p:nvPr/>
        </p:nvSpPr>
        <p:spPr>
          <a:xfrm>
            <a:off x="176994" y="6073896"/>
            <a:ext cx="4159955" cy="646331"/>
          </a:xfrm>
          <a:prstGeom prst="rect">
            <a:avLst/>
          </a:prstGeom>
          <a:solidFill>
            <a:schemeClr val="accent1">
              <a:lumMod val="20000"/>
              <a:lumOff val="80000"/>
            </a:schemeClr>
          </a:solidFill>
        </p:spPr>
        <p:txBody>
          <a:bodyPr wrap="square">
            <a:spAutoFit/>
          </a:bodyPr>
          <a:lstStyle/>
          <a:p>
            <a:r>
              <a:rPr lang="it-IT" dirty="0" err="1" smtClean="0"/>
              <a:t>Ind</a:t>
            </a:r>
            <a:r>
              <a:rPr lang="it-IT" dirty="0" smtClean="0"/>
              <a:t>. Nazionali- Liceo Sci. e Sc. Applicate.</a:t>
            </a:r>
          </a:p>
          <a:p>
            <a:r>
              <a:rPr lang="it-IT" dirty="0" smtClean="0"/>
              <a:t>Obiettivi </a:t>
            </a:r>
            <a:r>
              <a:rPr lang="it-IT" dirty="0" err="1" smtClean="0"/>
              <a:t>Specifici_Primo</a:t>
            </a:r>
            <a:r>
              <a:rPr lang="it-IT" dirty="0" smtClean="0"/>
              <a:t> Biennio</a:t>
            </a:r>
            <a:endParaRPr lang="it-IT" dirty="0"/>
          </a:p>
        </p:txBody>
      </p:sp>
    </p:spTree>
    <p:extLst>
      <p:ext uri="{BB962C8B-B14F-4D97-AF65-F5344CB8AC3E}">
        <p14:creationId xmlns:p14="http://schemas.microsoft.com/office/powerpoint/2010/main" val="3454146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367314" y="977251"/>
            <a:ext cx="8824686" cy="5646057"/>
          </a:xfrm>
          <a:prstGeom prst="rect">
            <a:avLst/>
          </a:prstGeom>
        </p:spPr>
      </p:pic>
      <p:sp>
        <p:nvSpPr>
          <p:cNvPr id="6" name="Segnaposto contenuto 2"/>
          <p:cNvSpPr>
            <a:spLocks noGrp="1"/>
          </p:cNvSpPr>
          <p:nvPr>
            <p:ph idx="1"/>
          </p:nvPr>
        </p:nvSpPr>
        <p:spPr>
          <a:xfrm>
            <a:off x="0" y="0"/>
            <a:ext cx="10515600" cy="1483632"/>
          </a:xfrm>
          <a:solidFill>
            <a:schemeClr val="accent1">
              <a:lumMod val="20000"/>
              <a:lumOff val="80000"/>
            </a:schemeClr>
          </a:solidFill>
        </p:spPr>
        <p:txBody>
          <a:bodyPr/>
          <a:lstStyle/>
          <a:p>
            <a:pPr marL="0" indent="0">
              <a:buNone/>
            </a:pPr>
            <a:endParaRPr lang="it-IT" dirty="0" smtClean="0"/>
          </a:p>
          <a:p>
            <a:pPr marL="0" indent="0">
              <a:buNone/>
            </a:pPr>
            <a:r>
              <a:rPr lang="it-IT" b="1" dirty="0" smtClean="0">
                <a:solidFill>
                  <a:schemeClr val="accent1">
                    <a:lumMod val="75000"/>
                  </a:schemeClr>
                </a:solidFill>
                <a:latin typeface="Arial Black" panose="020B0A04020102020204" pitchFamily="34" charset="0"/>
              </a:rPr>
              <a:t>      La geometria sintetica  e il suo insegnamento</a:t>
            </a:r>
          </a:p>
          <a:p>
            <a:pPr marL="0" indent="0">
              <a:buNone/>
            </a:pPr>
            <a:endParaRPr lang="it-IT" dirty="0"/>
          </a:p>
          <a:p>
            <a:pPr marL="0" indent="0">
              <a:buNone/>
            </a:pPr>
            <a:endParaRPr lang="it-IT" dirty="0"/>
          </a:p>
        </p:txBody>
      </p:sp>
      <p:sp>
        <p:nvSpPr>
          <p:cNvPr id="7" name="Segnaposto contenuto 2"/>
          <p:cNvSpPr txBox="1">
            <a:spLocks/>
          </p:cNvSpPr>
          <p:nvPr/>
        </p:nvSpPr>
        <p:spPr>
          <a:xfrm>
            <a:off x="17337" y="1641172"/>
            <a:ext cx="10515600" cy="648001"/>
          </a:xfrm>
          <a:prstGeom prst="rect">
            <a:avLst/>
          </a:prstGeom>
          <a:solidFill>
            <a:schemeClr val="accent1">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dirty="0" smtClean="0"/>
              <a:t>   e di approccio sintetico si parla anche nel secondo biennio …</a:t>
            </a:r>
          </a:p>
          <a:p>
            <a:pPr marL="0" indent="0">
              <a:buFont typeface="Arial" panose="020B0604020202020204" pitchFamily="34" charset="0"/>
              <a:buNone/>
            </a:pPr>
            <a:endParaRPr lang="it-IT" dirty="0"/>
          </a:p>
        </p:txBody>
      </p:sp>
      <p:sp>
        <p:nvSpPr>
          <p:cNvPr id="8" name="CasellaDiTesto 7"/>
          <p:cNvSpPr txBox="1"/>
          <p:nvPr/>
        </p:nvSpPr>
        <p:spPr>
          <a:xfrm>
            <a:off x="176994" y="2449327"/>
            <a:ext cx="6180263" cy="1200329"/>
          </a:xfrm>
          <a:prstGeom prst="rect">
            <a:avLst/>
          </a:prstGeom>
          <a:blipFill>
            <a:blip r:embed="rId3"/>
            <a:tile tx="0" ty="0" sx="100000" sy="100000" flip="none" algn="tl"/>
          </a:blipFill>
        </p:spPr>
        <p:txBody>
          <a:bodyPr wrap="square" rtlCol="0">
            <a:spAutoFit/>
          </a:bodyPr>
          <a:lstStyle/>
          <a:p>
            <a:r>
              <a:rPr lang="it-IT" dirty="0"/>
              <a:t>Le </a:t>
            </a:r>
            <a:r>
              <a:rPr lang="it-IT" b="1" dirty="0"/>
              <a:t>sezioni coniche </a:t>
            </a:r>
            <a:r>
              <a:rPr lang="it-IT" dirty="0"/>
              <a:t>saranno studiate sia da un punto di vista </a:t>
            </a:r>
            <a:r>
              <a:rPr lang="it-IT" dirty="0" smtClean="0"/>
              <a:t>geometrico sintetico </a:t>
            </a:r>
            <a:r>
              <a:rPr lang="it-IT" dirty="0"/>
              <a:t>che analitico. Inoltre, lo studente </a:t>
            </a:r>
            <a:r>
              <a:rPr lang="it-IT" dirty="0" smtClean="0"/>
              <a:t>approfondirà</a:t>
            </a:r>
            <a:r>
              <a:rPr lang="it-IT" dirty="0"/>
              <a:t> </a:t>
            </a:r>
            <a:r>
              <a:rPr lang="it-IT" dirty="0" smtClean="0"/>
              <a:t>la </a:t>
            </a:r>
            <a:r>
              <a:rPr lang="it-IT" dirty="0"/>
              <a:t>comprensione della </a:t>
            </a:r>
            <a:r>
              <a:rPr lang="it-IT" dirty="0" err="1" smtClean="0"/>
              <a:t>specifità</a:t>
            </a:r>
            <a:r>
              <a:rPr lang="it-IT" dirty="0" smtClean="0"/>
              <a:t> </a:t>
            </a:r>
            <a:r>
              <a:rPr lang="it-IT" dirty="0"/>
              <a:t>dei due approcci (sintetico e </a:t>
            </a:r>
            <a:r>
              <a:rPr lang="it-IT" dirty="0" smtClean="0"/>
              <a:t>analitico) allo </a:t>
            </a:r>
            <a:r>
              <a:rPr lang="it-IT" dirty="0"/>
              <a:t>studio della geometria.</a:t>
            </a:r>
            <a:r>
              <a:rPr lang="it-IT" sz="1400" dirty="0" smtClean="0"/>
              <a:t>                                                                                                                                                                                                                                                                     </a:t>
            </a:r>
            <a:endParaRPr lang="it-IT" sz="1400" dirty="0"/>
          </a:p>
        </p:txBody>
      </p:sp>
      <p:sp>
        <p:nvSpPr>
          <p:cNvPr id="9" name="CasellaDiTesto 8"/>
          <p:cNvSpPr txBox="1"/>
          <p:nvPr/>
        </p:nvSpPr>
        <p:spPr>
          <a:xfrm>
            <a:off x="4705450" y="3800280"/>
            <a:ext cx="7167235" cy="1200329"/>
          </a:xfrm>
          <a:prstGeom prst="rect">
            <a:avLst/>
          </a:prstGeom>
          <a:blipFill>
            <a:blip r:embed="rId3"/>
            <a:tile tx="0" ty="0" sx="100000" sy="100000" flip="none" algn="tl"/>
          </a:blipFill>
        </p:spPr>
        <p:txBody>
          <a:bodyPr wrap="square" rtlCol="0">
            <a:spAutoFit/>
          </a:bodyPr>
          <a:lstStyle/>
          <a:p>
            <a:r>
              <a:rPr lang="it-IT" dirty="0" smtClean="0"/>
              <a:t>Affronterà  </a:t>
            </a:r>
            <a:r>
              <a:rPr lang="it-IT" dirty="0"/>
              <a:t>l'</a:t>
            </a:r>
            <a:r>
              <a:rPr lang="it-IT" b="1" dirty="0"/>
              <a:t>estensione </a:t>
            </a:r>
            <a:r>
              <a:rPr lang="it-IT" b="1" dirty="0" smtClean="0"/>
              <a:t>allo spazio </a:t>
            </a:r>
            <a:r>
              <a:rPr lang="it-IT" dirty="0"/>
              <a:t>di alcuni temi e di alcune tecniche della geometria </a:t>
            </a:r>
            <a:r>
              <a:rPr lang="it-IT" dirty="0" smtClean="0"/>
              <a:t>piana anche </a:t>
            </a:r>
            <a:r>
              <a:rPr lang="it-IT" b="1" dirty="0"/>
              <a:t>al </a:t>
            </a:r>
            <a:r>
              <a:rPr lang="it-IT" b="1" dirty="0" smtClean="0"/>
              <a:t>fine </a:t>
            </a:r>
            <a:r>
              <a:rPr lang="it-IT" b="1" dirty="0"/>
              <a:t>di sviluppare l'intuizione geometrica</a:t>
            </a:r>
            <a:r>
              <a:rPr lang="it-IT" dirty="0"/>
              <a:t>.</a:t>
            </a:r>
          </a:p>
          <a:p>
            <a:r>
              <a:rPr lang="it-IT" dirty="0" smtClean="0"/>
              <a:t>In particolare, studierà </a:t>
            </a:r>
            <a:r>
              <a:rPr lang="it-IT" dirty="0"/>
              <a:t>le posizioni reciproche di rette e piani nello spazio, </a:t>
            </a:r>
            <a:r>
              <a:rPr lang="it-IT" dirty="0" smtClean="0"/>
              <a:t>il parallelismo </a:t>
            </a:r>
            <a:r>
              <a:rPr lang="it-IT" dirty="0"/>
              <a:t>e la </a:t>
            </a:r>
            <a:r>
              <a:rPr lang="it-IT" dirty="0" smtClean="0"/>
              <a:t>perpendicolarità.</a:t>
            </a:r>
            <a:endParaRPr lang="it-IT" dirty="0"/>
          </a:p>
        </p:txBody>
      </p:sp>
      <p:sp>
        <p:nvSpPr>
          <p:cNvPr id="10" name="CasellaDiTesto 9"/>
          <p:cNvSpPr txBox="1"/>
          <p:nvPr/>
        </p:nvSpPr>
        <p:spPr>
          <a:xfrm>
            <a:off x="6995885" y="2423741"/>
            <a:ext cx="4876800" cy="646331"/>
          </a:xfrm>
          <a:prstGeom prst="rect">
            <a:avLst/>
          </a:prstGeom>
          <a:blipFill>
            <a:blip r:embed="rId3"/>
            <a:tile tx="0" ty="0" sx="100000" sy="100000" flip="none" algn="tl"/>
          </a:blipFill>
        </p:spPr>
        <p:txBody>
          <a:bodyPr wrap="square" rtlCol="0">
            <a:spAutoFit/>
          </a:bodyPr>
          <a:lstStyle/>
          <a:p>
            <a:r>
              <a:rPr lang="it-IT" dirty="0" smtClean="0"/>
              <a:t>Studierà </a:t>
            </a:r>
            <a:r>
              <a:rPr lang="it-IT" dirty="0"/>
              <a:t>e </a:t>
            </a:r>
            <a:r>
              <a:rPr lang="it-IT" dirty="0" smtClean="0"/>
              <a:t>saprà </a:t>
            </a:r>
            <a:r>
              <a:rPr lang="it-IT" b="1" dirty="0"/>
              <a:t>applicare i teoremi </a:t>
            </a:r>
            <a:r>
              <a:rPr lang="it-IT" dirty="0"/>
              <a:t>che </a:t>
            </a:r>
            <a:r>
              <a:rPr lang="it-IT" dirty="0" smtClean="0"/>
              <a:t>permettono la </a:t>
            </a:r>
            <a:r>
              <a:rPr lang="it-IT" b="1" dirty="0"/>
              <a:t>risoluzione dei triangoli</a:t>
            </a:r>
            <a:r>
              <a:rPr lang="it-IT" dirty="0"/>
              <a:t>. </a:t>
            </a:r>
            <a:endParaRPr lang="it-IT" dirty="0" smtClean="0"/>
          </a:p>
        </p:txBody>
      </p:sp>
      <p:sp>
        <p:nvSpPr>
          <p:cNvPr id="13" name="Segnaposto contenuto 2"/>
          <p:cNvSpPr txBox="1">
            <a:spLocks/>
          </p:cNvSpPr>
          <p:nvPr/>
        </p:nvSpPr>
        <p:spPr>
          <a:xfrm>
            <a:off x="0" y="5201549"/>
            <a:ext cx="10515600" cy="544943"/>
          </a:xfrm>
          <a:prstGeom prst="rect">
            <a:avLst/>
          </a:prstGeom>
          <a:solidFill>
            <a:schemeClr val="accent1">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dirty="0" smtClean="0"/>
              <a:t>   e solo al quinto anno…</a:t>
            </a:r>
          </a:p>
          <a:p>
            <a:pPr marL="0" indent="0">
              <a:buFont typeface="Arial" panose="020B0604020202020204" pitchFamily="34" charset="0"/>
              <a:buNone/>
            </a:pPr>
            <a:endParaRPr lang="it-IT" dirty="0"/>
          </a:p>
        </p:txBody>
      </p:sp>
      <p:sp>
        <p:nvSpPr>
          <p:cNvPr id="14" name="CasellaDiTesto 13"/>
          <p:cNvSpPr txBox="1"/>
          <p:nvPr/>
        </p:nvSpPr>
        <p:spPr>
          <a:xfrm>
            <a:off x="4705450" y="5474020"/>
            <a:ext cx="7167235" cy="646331"/>
          </a:xfrm>
          <a:prstGeom prst="rect">
            <a:avLst/>
          </a:prstGeom>
          <a:blipFill>
            <a:blip r:embed="rId3"/>
            <a:tile tx="0" ty="0" sx="100000" sy="100000" flip="none" algn="tl"/>
          </a:blipFill>
        </p:spPr>
        <p:txBody>
          <a:bodyPr wrap="square" rtlCol="0">
            <a:spAutoFit/>
          </a:bodyPr>
          <a:lstStyle/>
          <a:p>
            <a:r>
              <a:rPr lang="it-IT" b="1" dirty="0"/>
              <a:t>L'introduzione delle coordinate cartesiane nello  spazio  </a:t>
            </a:r>
            <a:r>
              <a:rPr lang="it-IT" dirty="0" smtClean="0"/>
              <a:t>permetterà</a:t>
            </a:r>
            <a:endParaRPr lang="it-IT" dirty="0"/>
          </a:p>
          <a:p>
            <a:r>
              <a:rPr lang="it-IT" dirty="0"/>
              <a:t>allo studente di studiare dal punto di vista analitico rette, piani e </a:t>
            </a:r>
            <a:r>
              <a:rPr lang="it-IT" dirty="0" smtClean="0"/>
              <a:t>sfere</a:t>
            </a:r>
            <a:r>
              <a:rPr lang="it-IT" dirty="0"/>
              <a:t>. </a:t>
            </a:r>
          </a:p>
        </p:txBody>
      </p:sp>
      <p:sp>
        <p:nvSpPr>
          <p:cNvPr id="12" name="Rettangolo 11"/>
          <p:cNvSpPr/>
          <p:nvPr/>
        </p:nvSpPr>
        <p:spPr>
          <a:xfrm>
            <a:off x="176994" y="3855333"/>
            <a:ext cx="4159955" cy="646331"/>
          </a:xfrm>
          <a:prstGeom prst="rect">
            <a:avLst/>
          </a:prstGeom>
          <a:solidFill>
            <a:schemeClr val="accent1">
              <a:lumMod val="20000"/>
              <a:lumOff val="80000"/>
            </a:schemeClr>
          </a:solidFill>
        </p:spPr>
        <p:txBody>
          <a:bodyPr wrap="square">
            <a:spAutoFit/>
          </a:bodyPr>
          <a:lstStyle/>
          <a:p>
            <a:r>
              <a:rPr lang="it-IT" dirty="0" err="1" smtClean="0"/>
              <a:t>Ind</a:t>
            </a:r>
            <a:r>
              <a:rPr lang="it-IT" dirty="0" smtClean="0"/>
              <a:t>. Nazionali- Liceo Sci. e Sc. Applicate.</a:t>
            </a:r>
          </a:p>
          <a:p>
            <a:r>
              <a:rPr lang="it-IT" dirty="0" smtClean="0"/>
              <a:t>Obiettivi </a:t>
            </a:r>
            <a:r>
              <a:rPr lang="it-IT" dirty="0" err="1" smtClean="0"/>
              <a:t>Specifici_Secondo</a:t>
            </a:r>
            <a:r>
              <a:rPr lang="it-IT" dirty="0" smtClean="0"/>
              <a:t> Biennio</a:t>
            </a:r>
            <a:endParaRPr lang="it-IT" dirty="0"/>
          </a:p>
        </p:txBody>
      </p:sp>
      <p:sp>
        <p:nvSpPr>
          <p:cNvPr id="15" name="Rettangolo 14"/>
          <p:cNvSpPr/>
          <p:nvPr/>
        </p:nvSpPr>
        <p:spPr>
          <a:xfrm>
            <a:off x="176994" y="5861734"/>
            <a:ext cx="4159955" cy="646331"/>
          </a:xfrm>
          <a:prstGeom prst="rect">
            <a:avLst/>
          </a:prstGeom>
          <a:solidFill>
            <a:schemeClr val="accent1">
              <a:lumMod val="20000"/>
              <a:lumOff val="80000"/>
            </a:schemeClr>
          </a:solidFill>
        </p:spPr>
        <p:txBody>
          <a:bodyPr wrap="square">
            <a:spAutoFit/>
          </a:bodyPr>
          <a:lstStyle/>
          <a:p>
            <a:r>
              <a:rPr lang="it-IT" dirty="0" err="1" smtClean="0"/>
              <a:t>Ind</a:t>
            </a:r>
            <a:r>
              <a:rPr lang="it-IT" dirty="0" smtClean="0"/>
              <a:t>. Nazionali- Liceo Sci. e Sc. Applicate.</a:t>
            </a:r>
          </a:p>
          <a:p>
            <a:r>
              <a:rPr lang="it-IT" dirty="0" smtClean="0"/>
              <a:t>Obiettivi </a:t>
            </a:r>
            <a:r>
              <a:rPr lang="it-IT" dirty="0" err="1" smtClean="0"/>
              <a:t>Specifici_Quinto</a:t>
            </a:r>
            <a:r>
              <a:rPr lang="it-IT" dirty="0" smtClean="0"/>
              <a:t> Anno</a:t>
            </a:r>
            <a:endParaRPr lang="it-IT" dirty="0"/>
          </a:p>
        </p:txBody>
      </p:sp>
    </p:spTree>
    <p:extLst>
      <p:ext uri="{BB962C8B-B14F-4D97-AF65-F5344CB8AC3E}">
        <p14:creationId xmlns:p14="http://schemas.microsoft.com/office/powerpoint/2010/main" val="13340847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rotWithShape="1">
          <a:blip r:embed="rId2">
            <a:extLst>
              <a:ext uri="{28A0092B-C50C-407E-A947-70E740481C1C}">
                <a14:useLocalDpi xmlns:a14="http://schemas.microsoft.com/office/drawing/2010/main" val="0"/>
              </a:ext>
            </a:extLst>
          </a:blip>
          <a:srcRect l="1736" t="39891" r="45607" b="17473"/>
          <a:stretch/>
        </p:blipFill>
        <p:spPr>
          <a:xfrm>
            <a:off x="570866" y="96424"/>
            <a:ext cx="6671762" cy="3141202"/>
          </a:xfrm>
        </p:spPr>
      </p:pic>
      <p:pic>
        <p:nvPicPr>
          <p:cNvPr id="12" name="Immagine 11"/>
          <p:cNvPicPr>
            <a:picLocks noChangeAspect="1"/>
          </p:cNvPicPr>
          <p:nvPr/>
        </p:nvPicPr>
        <p:blipFill rotWithShape="1">
          <a:blip r:embed="rId3">
            <a:extLst>
              <a:ext uri="{28A0092B-C50C-407E-A947-70E740481C1C}">
                <a14:useLocalDpi xmlns:a14="http://schemas.microsoft.com/office/drawing/2010/main" val="0"/>
              </a:ext>
            </a:extLst>
          </a:blip>
          <a:srcRect l="21667" t="24114" r="39524" b="31631"/>
          <a:stretch/>
        </p:blipFill>
        <p:spPr>
          <a:xfrm>
            <a:off x="7137380" y="96424"/>
            <a:ext cx="5054620" cy="3240538"/>
          </a:xfrm>
          <a:prstGeom prst="rect">
            <a:avLst/>
          </a:prstGeom>
        </p:spPr>
      </p:pic>
      <p:pic>
        <p:nvPicPr>
          <p:cNvPr id="2" name="Immagine 1"/>
          <p:cNvPicPr>
            <a:picLocks noChangeAspect="1"/>
          </p:cNvPicPr>
          <p:nvPr/>
        </p:nvPicPr>
        <p:blipFill>
          <a:blip r:embed="rId4"/>
          <a:stretch>
            <a:fillRect/>
          </a:stretch>
        </p:blipFill>
        <p:spPr>
          <a:xfrm>
            <a:off x="908931" y="3337146"/>
            <a:ext cx="7367614" cy="3437177"/>
          </a:xfrm>
          <a:prstGeom prst="rect">
            <a:avLst/>
          </a:prstGeom>
        </p:spPr>
      </p:pic>
      <p:sp>
        <p:nvSpPr>
          <p:cNvPr id="14" name="Rettangolo 13"/>
          <p:cNvSpPr/>
          <p:nvPr/>
        </p:nvSpPr>
        <p:spPr>
          <a:xfrm>
            <a:off x="908931" y="3279845"/>
            <a:ext cx="7332949" cy="461665"/>
          </a:xfrm>
          <a:prstGeom prst="rect">
            <a:avLst/>
          </a:prstGeom>
          <a:solidFill>
            <a:schemeClr val="accent2">
              <a:lumMod val="20000"/>
              <a:lumOff val="80000"/>
            </a:schemeClr>
          </a:solidFill>
        </p:spPr>
        <p:txBody>
          <a:bodyPr wrap="square">
            <a:spAutoFit/>
          </a:bodyPr>
          <a:lstStyle/>
          <a:p>
            <a:r>
              <a:rPr lang="it-IT" sz="2400" b="1" dirty="0" smtClean="0">
                <a:latin typeface="Calibri" panose="020F0502020204030204" pitchFamily="34" charset="0"/>
              </a:rPr>
              <a:t>La valutazione di un gruppo di insegnanti (</a:t>
            </a:r>
            <a:r>
              <a:rPr lang="it-IT" sz="2400" b="1" dirty="0">
                <a:latin typeface="Calibri" panose="020F0502020204030204" pitchFamily="34" charset="0"/>
              </a:rPr>
              <a:t>30)</a:t>
            </a:r>
            <a:endParaRPr lang="it-IT" sz="2400" b="1" dirty="0" smtClean="0">
              <a:latin typeface="Calibri" panose="020F0502020204030204" pitchFamily="34" charset="0"/>
            </a:endParaRPr>
          </a:p>
        </p:txBody>
      </p:sp>
      <p:sp>
        <p:nvSpPr>
          <p:cNvPr id="15" name="Rettangolo 14"/>
          <p:cNvSpPr/>
          <p:nvPr/>
        </p:nvSpPr>
        <p:spPr>
          <a:xfrm>
            <a:off x="983322" y="6381800"/>
            <a:ext cx="12308115" cy="307777"/>
          </a:xfrm>
          <a:prstGeom prst="rect">
            <a:avLst/>
          </a:prstGeom>
        </p:spPr>
        <p:txBody>
          <a:bodyPr wrap="square">
            <a:spAutoFit/>
          </a:bodyPr>
          <a:lstStyle/>
          <a:p>
            <a:r>
              <a:rPr lang="it-IT" sz="1400" dirty="0"/>
              <a:t>https://sites.google.com/site/mateunimilano/attivita-2011-2012/attivita-2012-2013/questionario-l-insegnamento-della-geometria</a:t>
            </a:r>
          </a:p>
        </p:txBody>
      </p:sp>
      <p:sp>
        <p:nvSpPr>
          <p:cNvPr id="16" name="Rettangolo 15"/>
          <p:cNvSpPr/>
          <p:nvPr/>
        </p:nvSpPr>
        <p:spPr>
          <a:xfrm>
            <a:off x="8510803" y="3741510"/>
            <a:ext cx="2882911" cy="400110"/>
          </a:xfrm>
          <a:prstGeom prst="rect">
            <a:avLst/>
          </a:prstGeom>
          <a:solidFill>
            <a:srgbClr val="FFFF00"/>
          </a:solidFill>
        </p:spPr>
        <p:txBody>
          <a:bodyPr wrap="square">
            <a:spAutoFit/>
          </a:bodyPr>
          <a:lstStyle/>
          <a:p>
            <a:pPr algn="ctr"/>
            <a:r>
              <a:rPr lang="it-IT" sz="2000" b="1" dirty="0" smtClean="0">
                <a:latin typeface="Calibri" panose="020F0502020204030204" pitchFamily="34" charset="0"/>
              </a:rPr>
              <a:t>Matteo: v. medio </a:t>
            </a:r>
            <a:r>
              <a:rPr lang="it-IT" sz="2000" b="1" dirty="0" smtClean="0">
                <a:solidFill>
                  <a:srgbClr val="FF0000"/>
                </a:solidFill>
                <a:latin typeface="Calibri" panose="020F0502020204030204" pitchFamily="34" charset="0"/>
              </a:rPr>
              <a:t>4.9</a:t>
            </a:r>
            <a:endParaRPr lang="it-IT" sz="2000" b="1" dirty="0">
              <a:solidFill>
                <a:srgbClr val="FF0000"/>
              </a:solidFill>
            </a:endParaRPr>
          </a:p>
        </p:txBody>
      </p:sp>
      <p:sp>
        <p:nvSpPr>
          <p:cNvPr id="17" name="Rettangolo 16"/>
          <p:cNvSpPr/>
          <p:nvPr/>
        </p:nvSpPr>
        <p:spPr>
          <a:xfrm>
            <a:off x="8510802" y="4346113"/>
            <a:ext cx="2882911" cy="400110"/>
          </a:xfrm>
          <a:prstGeom prst="rect">
            <a:avLst/>
          </a:prstGeom>
          <a:solidFill>
            <a:srgbClr val="FFFF00"/>
          </a:solidFill>
        </p:spPr>
        <p:txBody>
          <a:bodyPr wrap="square">
            <a:spAutoFit/>
          </a:bodyPr>
          <a:lstStyle/>
          <a:p>
            <a:pPr algn="ctr"/>
            <a:r>
              <a:rPr lang="it-IT" sz="2000" b="1" dirty="0" smtClean="0">
                <a:latin typeface="Calibri" panose="020F0502020204030204" pitchFamily="34" charset="0"/>
              </a:rPr>
              <a:t>Luisa: v. medio </a:t>
            </a:r>
            <a:r>
              <a:rPr lang="it-IT" sz="2000" b="1" dirty="0" smtClean="0">
                <a:solidFill>
                  <a:srgbClr val="FF0000"/>
                </a:solidFill>
                <a:latin typeface="Calibri" panose="020F0502020204030204" pitchFamily="34" charset="0"/>
              </a:rPr>
              <a:t>3.9</a:t>
            </a:r>
            <a:endParaRPr lang="it-IT" sz="2000" b="1" dirty="0">
              <a:solidFill>
                <a:srgbClr val="FF0000"/>
              </a:solidFill>
            </a:endParaRPr>
          </a:p>
        </p:txBody>
      </p:sp>
    </p:spTree>
    <p:extLst>
      <p:ext uri="{BB962C8B-B14F-4D97-AF65-F5344CB8AC3E}">
        <p14:creationId xmlns:p14="http://schemas.microsoft.com/office/powerpoint/2010/main" val="26350747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 y="130363"/>
            <a:ext cx="4594381" cy="2143394"/>
          </a:xfrm>
          <a:prstGeom prst="rect">
            <a:avLst/>
          </a:prstGeom>
        </p:spPr>
      </p:pic>
      <p:sp>
        <p:nvSpPr>
          <p:cNvPr id="3" name="Segnaposto contenuto 2"/>
          <p:cNvSpPr>
            <a:spLocks noGrp="1"/>
          </p:cNvSpPr>
          <p:nvPr>
            <p:ph idx="1"/>
          </p:nvPr>
        </p:nvSpPr>
        <p:spPr>
          <a:xfrm>
            <a:off x="4972757" y="158396"/>
            <a:ext cx="7074100" cy="1514853"/>
          </a:xfrm>
          <a:solidFill>
            <a:srgbClr val="FFFF00"/>
          </a:solidFill>
        </p:spPr>
        <p:txBody>
          <a:bodyPr>
            <a:normAutofit/>
          </a:bodyPr>
          <a:lstStyle/>
          <a:p>
            <a:r>
              <a:rPr lang="it-IT" sz="2400" dirty="0"/>
              <a:t>Solo 5 </a:t>
            </a:r>
            <a:r>
              <a:rPr lang="it-IT" sz="2400" dirty="0" smtClean="0"/>
              <a:t> </a:t>
            </a:r>
            <a:r>
              <a:rPr lang="it-IT" sz="2400" dirty="0"/>
              <a:t>hanno assegnato punteggio </a:t>
            </a:r>
            <a:r>
              <a:rPr lang="it-IT" sz="2400" dirty="0" smtClean="0"/>
              <a:t>pieno a </a:t>
            </a:r>
            <a:r>
              <a:rPr lang="it-IT" sz="2400" dirty="0"/>
              <a:t>Matteo, 9 invece a Luisa. </a:t>
            </a:r>
          </a:p>
          <a:p>
            <a:r>
              <a:rPr lang="it-IT" sz="2400" dirty="0"/>
              <a:t>Solo 2 </a:t>
            </a:r>
            <a:r>
              <a:rPr lang="it-IT" sz="2400" dirty="0" smtClean="0"/>
              <a:t> </a:t>
            </a:r>
            <a:r>
              <a:rPr lang="it-IT" sz="2400" dirty="0"/>
              <a:t>hanno </a:t>
            </a:r>
            <a:r>
              <a:rPr lang="it-IT" sz="2400" dirty="0" smtClean="0"/>
              <a:t>dato </a:t>
            </a:r>
            <a:r>
              <a:rPr lang="it-IT" sz="2400" dirty="0"/>
              <a:t>più punti a Luisa. </a:t>
            </a:r>
          </a:p>
          <a:p>
            <a:endParaRPr lang="it-IT" dirty="0"/>
          </a:p>
        </p:txBody>
      </p:sp>
      <p:sp>
        <p:nvSpPr>
          <p:cNvPr id="10" name="Segnaposto contenuto 2"/>
          <p:cNvSpPr txBox="1">
            <a:spLocks/>
          </p:cNvSpPr>
          <p:nvPr/>
        </p:nvSpPr>
        <p:spPr>
          <a:xfrm>
            <a:off x="116112" y="2250923"/>
            <a:ext cx="3947887" cy="982602"/>
          </a:xfrm>
          <a:prstGeom prst="rect">
            <a:avLst/>
          </a:prstGeom>
          <a:solidFill>
            <a:srgbClr val="FFFF00">
              <a:alpha val="92157"/>
            </a:srgb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400" b="1" dirty="0" smtClean="0"/>
              <a:t>non è rigorosa </a:t>
            </a:r>
            <a:r>
              <a:rPr lang="it-IT" sz="2400" dirty="0" smtClean="0"/>
              <a:t>perché poggia su intuizioni visive;  </a:t>
            </a:r>
          </a:p>
        </p:txBody>
      </p:sp>
      <p:sp>
        <p:nvSpPr>
          <p:cNvPr id="5" name="Rettangolo 4"/>
          <p:cNvSpPr/>
          <p:nvPr/>
        </p:nvSpPr>
        <p:spPr>
          <a:xfrm>
            <a:off x="253999" y="4578111"/>
            <a:ext cx="11654972" cy="1738938"/>
          </a:xfrm>
          <a:prstGeom prst="rect">
            <a:avLst/>
          </a:prstGeom>
          <a:blipFill>
            <a:blip r:embed="rId3"/>
            <a:tile tx="0" ty="0" sx="100000" sy="100000" flip="none" algn="tl"/>
          </a:blipFill>
        </p:spPr>
        <p:txBody>
          <a:bodyPr wrap="square">
            <a:spAutoFit/>
          </a:bodyPr>
          <a:lstStyle/>
          <a:p>
            <a:pPr>
              <a:lnSpc>
                <a:spcPct val="107000"/>
              </a:lnSpc>
              <a:spcAft>
                <a:spcPts val="0"/>
              </a:spcAft>
            </a:pPr>
            <a:r>
              <a:rPr lang="it-IT" sz="2000" b="1" i="1" dirty="0" smtClean="0">
                <a:latin typeface="Century Schoolbook" panose="02040604050505020304" pitchFamily="18" charset="0"/>
                <a:ea typeface="Calibri" panose="020F0502020204030204" pitchFamily="34" charset="0"/>
                <a:cs typeface="CMTI12"/>
              </a:rPr>
              <a:t>Luisa </a:t>
            </a:r>
            <a:r>
              <a:rPr lang="it-IT" sz="2000" b="1" i="1" dirty="0">
                <a:latin typeface="Century Schoolbook" panose="02040604050505020304" pitchFamily="18" charset="0"/>
                <a:ea typeface="Calibri" panose="020F0502020204030204" pitchFamily="34" charset="0"/>
                <a:cs typeface="CMTI12"/>
              </a:rPr>
              <a:t>usa molte spiegazioni verbali e poca matematica, </a:t>
            </a:r>
            <a:r>
              <a:rPr lang="it-IT" sz="2000" b="1" i="1" dirty="0" smtClean="0">
                <a:latin typeface="Century Schoolbook" panose="02040604050505020304" pitchFamily="18" charset="0"/>
                <a:ea typeface="Calibri" panose="020F0502020204030204" pitchFamily="34" charset="0"/>
                <a:cs typeface="CMTI12"/>
              </a:rPr>
              <a:t>Matteo</a:t>
            </a:r>
            <a:r>
              <a:rPr lang="it-IT" sz="2000" b="1" dirty="0" smtClean="0">
                <a:latin typeface="Century Schoolbook" panose="02040604050505020304" pitchFamily="18" charset="0"/>
                <a:ea typeface="Calibri" panose="020F0502020204030204" pitchFamily="34" charset="0"/>
                <a:cs typeface="Times New Roman" panose="02020603050405020304" pitchFamily="18" charset="0"/>
              </a:rPr>
              <a:t> </a:t>
            </a:r>
            <a:r>
              <a:rPr lang="it-IT" sz="2000" b="1" i="1" dirty="0" smtClean="0">
                <a:latin typeface="Century Schoolbook" panose="02040604050505020304" pitchFamily="18" charset="0"/>
                <a:ea typeface="Calibri" panose="020F0502020204030204" pitchFamily="34" charset="0"/>
                <a:cs typeface="CMTI12"/>
              </a:rPr>
              <a:t>il contrario.</a:t>
            </a:r>
            <a:endParaRPr lang="it-IT" sz="2000" b="1" dirty="0">
              <a:latin typeface="Century Schoolbook" panose="020406040505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it-IT" sz="2000" b="1" dirty="0">
                <a:latin typeface="Century Schoolbook" panose="02040604050505020304" pitchFamily="18" charset="0"/>
                <a:ea typeface="Calibri" panose="020F0502020204030204" pitchFamily="34" charset="0"/>
                <a:cs typeface="CMTI12"/>
              </a:rPr>
              <a:t> </a:t>
            </a:r>
            <a:endParaRPr lang="it-IT" sz="2000" b="1" dirty="0">
              <a:latin typeface="Century Schoolbook" panose="02040604050505020304" pitchFamily="18" charset="0"/>
              <a:ea typeface="Calibri" panose="020F0502020204030204" pitchFamily="34" charset="0"/>
              <a:cs typeface="Times New Roman" panose="02020603050405020304" pitchFamily="18" charset="0"/>
            </a:endParaRPr>
          </a:p>
          <a:p>
            <a:pPr>
              <a:lnSpc>
                <a:spcPct val="107000"/>
              </a:lnSpc>
              <a:spcAft>
                <a:spcPts val="0"/>
              </a:spcAft>
            </a:pPr>
            <a:r>
              <a:rPr lang="it-IT" sz="2000" b="1" i="1" dirty="0">
                <a:latin typeface="Century Schoolbook" panose="02040604050505020304" pitchFamily="18" charset="0"/>
                <a:ea typeface="Calibri" panose="020F0502020204030204" pitchFamily="34" charset="0"/>
                <a:cs typeface="CMTI12"/>
              </a:rPr>
              <a:t>Valuto nello stesso modo e con il punteggio massimo </a:t>
            </a:r>
            <a:r>
              <a:rPr lang="it-IT" sz="2000" b="1" i="1" dirty="0" smtClean="0">
                <a:latin typeface="Century Schoolbook" panose="02040604050505020304" pitchFamily="18" charset="0"/>
                <a:ea typeface="Calibri" panose="020F0502020204030204" pitchFamily="34" charset="0"/>
                <a:cs typeface="CMTI12"/>
              </a:rPr>
              <a:t>entrambi</a:t>
            </a:r>
            <a:r>
              <a:rPr lang="it-IT" sz="2000" b="1" dirty="0" smtClean="0">
                <a:latin typeface="Century Schoolbook" panose="02040604050505020304" pitchFamily="18" charset="0"/>
                <a:ea typeface="Calibri" panose="020F0502020204030204" pitchFamily="34" charset="0"/>
                <a:cs typeface="Times New Roman" panose="02020603050405020304" pitchFamily="18" charset="0"/>
              </a:rPr>
              <a:t> </a:t>
            </a:r>
            <a:r>
              <a:rPr lang="it-IT" sz="2000" b="1" i="1" dirty="0" smtClean="0">
                <a:latin typeface="Century Schoolbook" panose="02040604050505020304" pitchFamily="18" charset="0"/>
                <a:ea typeface="Calibri" panose="020F0502020204030204" pitchFamily="34" charset="0"/>
                <a:cs typeface="CMTI12"/>
              </a:rPr>
              <a:t>i </a:t>
            </a:r>
            <a:r>
              <a:rPr lang="it-IT" sz="2000" b="1" i="1" dirty="0">
                <a:latin typeface="Century Schoolbook" panose="02040604050505020304" pitchFamily="18" charset="0"/>
                <a:ea typeface="Calibri" panose="020F0502020204030204" pitchFamily="34" charset="0"/>
                <a:cs typeface="CMTI12"/>
              </a:rPr>
              <a:t>compiti: suppongo che i due studenti abbiano scelto </a:t>
            </a:r>
            <a:r>
              <a:rPr lang="it-IT" sz="2000" b="1" i="1" dirty="0" smtClean="0">
                <a:latin typeface="Century Schoolbook" panose="02040604050505020304" pitchFamily="18" charset="0"/>
                <a:ea typeface="Calibri" panose="020F0502020204030204" pitchFamily="34" charset="0"/>
                <a:cs typeface="CMTI12"/>
              </a:rPr>
              <a:t>di</a:t>
            </a:r>
            <a:r>
              <a:rPr lang="it-IT" sz="2000" b="1" dirty="0" smtClean="0">
                <a:latin typeface="Century Schoolbook" panose="02040604050505020304" pitchFamily="18" charset="0"/>
                <a:ea typeface="Calibri" panose="020F0502020204030204" pitchFamily="34" charset="0"/>
                <a:cs typeface="Times New Roman" panose="02020603050405020304" pitchFamily="18" charset="0"/>
              </a:rPr>
              <a:t> </a:t>
            </a:r>
            <a:r>
              <a:rPr lang="it-IT" sz="2000" b="1" i="1" dirty="0" smtClean="0">
                <a:latin typeface="Century Schoolbook" panose="02040604050505020304" pitchFamily="18" charset="0"/>
                <a:ea typeface="Calibri" panose="020F0502020204030204" pitchFamily="34" charset="0"/>
                <a:cs typeface="CMTI12"/>
              </a:rPr>
              <a:t>ragionare </a:t>
            </a:r>
            <a:r>
              <a:rPr lang="it-IT" sz="2000" b="1" i="1" dirty="0">
                <a:latin typeface="Century Schoolbook" panose="02040604050505020304" pitchFamily="18" charset="0"/>
                <a:ea typeface="Calibri" panose="020F0502020204030204" pitchFamily="34" charset="0"/>
                <a:cs typeface="CMTI12"/>
              </a:rPr>
              <a:t>e applicare il metodo di soluzione a loro più  affine</a:t>
            </a:r>
            <a:r>
              <a:rPr lang="it-IT" sz="2000" b="1" i="1" dirty="0" smtClean="0">
                <a:latin typeface="Century Schoolbook" panose="02040604050505020304" pitchFamily="18" charset="0"/>
                <a:ea typeface="Calibri" panose="020F0502020204030204" pitchFamily="34" charset="0"/>
                <a:cs typeface="CMTI12"/>
              </a:rPr>
              <a:t>.</a:t>
            </a:r>
            <a:endParaRPr lang="it-IT" sz="2000" b="1" dirty="0">
              <a:latin typeface="Century Schoolbook" panose="02040604050505020304" pitchFamily="18" charset="0"/>
              <a:ea typeface="Calibri" panose="020F0502020204030204" pitchFamily="34" charset="0"/>
              <a:cs typeface="Times New Roman" panose="02020603050405020304" pitchFamily="18" charset="0"/>
            </a:endParaRPr>
          </a:p>
        </p:txBody>
      </p:sp>
      <p:sp>
        <p:nvSpPr>
          <p:cNvPr id="13" name="Segnaposto contenuto 2"/>
          <p:cNvSpPr txBox="1">
            <a:spLocks/>
          </p:cNvSpPr>
          <p:nvPr/>
        </p:nvSpPr>
        <p:spPr>
          <a:xfrm>
            <a:off x="116113" y="1673249"/>
            <a:ext cx="11930744" cy="457633"/>
          </a:xfrm>
          <a:prstGeom prst="rect">
            <a:avLst/>
          </a:prstGeom>
          <a:solidFill>
            <a:schemeClr val="accent1">
              <a:lumMod val="20000"/>
              <a:lumOff val="80000"/>
              <a:alpha val="92157"/>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400" dirty="0" smtClean="0"/>
              <a:t>La valutazione più bassa data alla risoluzione sintetica è motivata da una di queste ragioni:</a:t>
            </a:r>
          </a:p>
        </p:txBody>
      </p:sp>
      <p:sp>
        <p:nvSpPr>
          <p:cNvPr id="18" name="Segnaposto contenuto 2"/>
          <p:cNvSpPr txBox="1">
            <a:spLocks/>
          </p:cNvSpPr>
          <p:nvPr/>
        </p:nvSpPr>
        <p:spPr>
          <a:xfrm>
            <a:off x="4267200" y="2184006"/>
            <a:ext cx="7779657" cy="1170490"/>
          </a:xfrm>
          <a:prstGeom prst="rect">
            <a:avLst/>
          </a:prstGeom>
          <a:solidFill>
            <a:srgbClr val="FFFF00">
              <a:alpha val="92157"/>
            </a:srgb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sz="2400" b="1" dirty="0" smtClean="0"/>
              <a:t>è fuori tema </a:t>
            </a:r>
            <a:r>
              <a:rPr lang="it-IT" sz="2400" dirty="0" smtClean="0"/>
              <a:t>perché usa argomenti ‘vecchi’ che </a:t>
            </a:r>
            <a:r>
              <a:rPr lang="it-IT" sz="2400" b="1" dirty="0" smtClean="0"/>
              <a:t>non</a:t>
            </a:r>
            <a:r>
              <a:rPr lang="it-IT" sz="2400" dirty="0" smtClean="0"/>
              <a:t> sono oggetto di verifica e così non dimostra di avere padronanza dei metodi analitici </a:t>
            </a:r>
            <a:r>
              <a:rPr lang="it-IT" sz="2000" dirty="0" smtClean="0"/>
              <a:t>(clausola implicita)</a:t>
            </a:r>
          </a:p>
        </p:txBody>
      </p:sp>
      <p:sp>
        <p:nvSpPr>
          <p:cNvPr id="6" name="Callout 1 5"/>
          <p:cNvSpPr/>
          <p:nvPr/>
        </p:nvSpPr>
        <p:spPr>
          <a:xfrm>
            <a:off x="7718612" y="3594249"/>
            <a:ext cx="3689617" cy="983862"/>
          </a:xfrm>
          <a:prstGeom prst="borderCallout1">
            <a:avLst>
              <a:gd name="adj1" fmla="val -9679"/>
              <a:gd name="adj2" fmla="val 50521"/>
              <a:gd name="adj3" fmla="val -113295"/>
              <a:gd name="adj4" fmla="val 737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t>Le clausole implicite  del</a:t>
            </a:r>
          </a:p>
          <a:p>
            <a:pPr algn="ctr"/>
            <a:r>
              <a:rPr lang="it-IT" sz="2400" b="1" dirty="0" smtClean="0"/>
              <a:t> ‘contratto didattico’</a:t>
            </a:r>
            <a:endParaRPr lang="it-IT" sz="2400" b="1" dirty="0"/>
          </a:p>
        </p:txBody>
      </p:sp>
    </p:spTree>
    <p:extLst>
      <p:ext uri="{BB962C8B-B14F-4D97-AF65-F5344CB8AC3E}">
        <p14:creationId xmlns:p14="http://schemas.microsoft.com/office/powerpoint/2010/main" val="207953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p:cNvPicPr>
            <a:picLocks noChangeAspect="1"/>
          </p:cNvPicPr>
          <p:nvPr/>
        </p:nvPicPr>
        <p:blipFill rotWithShape="1">
          <a:blip r:embed="rId3">
            <a:extLst>
              <a:ext uri="{28A0092B-C50C-407E-A947-70E740481C1C}">
                <a14:useLocalDpi xmlns:a14="http://schemas.microsoft.com/office/drawing/2010/main" val="0"/>
              </a:ext>
            </a:extLst>
          </a:blip>
          <a:srcRect l="21667" t="24114" r="39524" b="31631"/>
          <a:stretch/>
        </p:blipFill>
        <p:spPr>
          <a:xfrm>
            <a:off x="6116537" y="96423"/>
            <a:ext cx="6075463" cy="3895005"/>
          </a:xfrm>
          <a:prstGeom prst="rect">
            <a:avLst/>
          </a:prstGeom>
        </p:spPr>
      </p:pic>
      <p:pic>
        <p:nvPicPr>
          <p:cNvPr id="2" name="Immagine 1"/>
          <p:cNvPicPr>
            <a:picLocks noChangeAspect="1"/>
          </p:cNvPicPr>
          <p:nvPr/>
        </p:nvPicPr>
        <p:blipFill>
          <a:blip r:embed="rId4"/>
          <a:stretch>
            <a:fillRect/>
          </a:stretch>
        </p:blipFill>
        <p:spPr>
          <a:xfrm>
            <a:off x="1300817" y="2788869"/>
            <a:ext cx="4083983" cy="1905281"/>
          </a:xfrm>
          <a:prstGeom prst="rect">
            <a:avLst/>
          </a:prstGeom>
        </p:spPr>
      </p:pic>
      <p:sp>
        <p:nvSpPr>
          <p:cNvPr id="3" name="Segnaposto contenuto 2"/>
          <p:cNvSpPr>
            <a:spLocks noGrp="1"/>
          </p:cNvSpPr>
          <p:nvPr>
            <p:ph idx="1"/>
          </p:nvPr>
        </p:nvSpPr>
        <p:spPr>
          <a:xfrm>
            <a:off x="1723550" y="545479"/>
            <a:ext cx="3661250" cy="1048204"/>
          </a:xfrm>
          <a:solidFill>
            <a:schemeClr val="accent1">
              <a:lumMod val="20000"/>
              <a:lumOff val="80000"/>
            </a:schemeClr>
          </a:solidFill>
        </p:spPr>
        <p:txBody>
          <a:bodyPr>
            <a:normAutofit/>
          </a:bodyPr>
          <a:lstStyle/>
          <a:p>
            <a:pPr marL="0" indent="0">
              <a:buNone/>
            </a:pPr>
            <a:r>
              <a:rPr lang="it-IT" b="1" dirty="0"/>
              <a:t>N</a:t>
            </a:r>
            <a:r>
              <a:rPr lang="it-IT" b="1" dirty="0" smtClean="0"/>
              <a:t>el compito di Matteo </a:t>
            </a:r>
          </a:p>
          <a:p>
            <a:pPr marL="0" indent="0">
              <a:buNone/>
            </a:pPr>
            <a:r>
              <a:rPr lang="it-IT" b="1" dirty="0" smtClean="0"/>
              <a:t>non c’è la figura! </a:t>
            </a:r>
          </a:p>
        </p:txBody>
      </p:sp>
      <p:sp>
        <p:nvSpPr>
          <p:cNvPr id="6" name="Segnaposto contenuto 2"/>
          <p:cNvSpPr txBox="1">
            <a:spLocks/>
          </p:cNvSpPr>
          <p:nvPr/>
        </p:nvSpPr>
        <p:spPr>
          <a:xfrm>
            <a:off x="5694766" y="4675532"/>
            <a:ext cx="6362915" cy="1048204"/>
          </a:xfrm>
          <a:prstGeom prst="rect">
            <a:avLst/>
          </a:prstGeom>
          <a:solidFill>
            <a:schemeClr val="accent1">
              <a:lumMod val="20000"/>
              <a:lumOff val="80000"/>
            </a:schemeClr>
          </a:solidFill>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dirty="0" smtClean="0"/>
              <a:t>Rischio: </a:t>
            </a:r>
          </a:p>
          <a:p>
            <a:pPr marL="0" indent="0">
              <a:buFont typeface="Arial" panose="020B0604020202020204" pitchFamily="34" charset="0"/>
              <a:buNone/>
            </a:pPr>
            <a:r>
              <a:rPr lang="it-IT" dirty="0" smtClean="0"/>
              <a:t>la perdita della visione geometrica del problema</a:t>
            </a:r>
          </a:p>
        </p:txBody>
      </p:sp>
    </p:spTree>
    <p:extLst>
      <p:ext uri="{BB962C8B-B14F-4D97-AF65-F5344CB8AC3E}">
        <p14:creationId xmlns:p14="http://schemas.microsoft.com/office/powerpoint/2010/main" val="357039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arn(inVertical)">
                                      <p:cBhvr>
                                        <p:cTn id="10" dur="500"/>
                                        <p:tgtEl>
                                          <p:spTgt spid="3">
                                            <p:txEl>
                                              <p:pRg st="0" end="0"/>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bomb.wav"/>
                                        </p:tgtEl>
                                      </p:cMediaNode>
                                    </p:audio>
                                  </p:sub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barn(inVertical)">
                                      <p:cBhvr>
                                        <p:cTn id="18" dur="500"/>
                                        <p:tgtEl>
                                          <p:spTgt spid="6">
                                            <p:bg/>
                                          </p:spTgt>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inVertical)">
                                      <p:cBhvr>
                                        <p:cTn id="21" dur="500"/>
                                        <p:tgtEl>
                                          <p:spTgt spid="6">
                                            <p:txEl>
                                              <p:pRg st="0" end="0"/>
                                            </p:txEl>
                                          </p:spTgt>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barn(inVertical)">
                                      <p:cBhvr>
                                        <p:cTn id="24"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882687" y="5345366"/>
            <a:ext cx="8772038" cy="1048204"/>
          </a:xfrm>
          <a:solidFill>
            <a:schemeClr val="accent1">
              <a:lumMod val="20000"/>
              <a:lumOff val="80000"/>
            </a:schemeClr>
          </a:solidFill>
        </p:spPr>
        <p:txBody>
          <a:bodyPr>
            <a:normAutofit/>
          </a:bodyPr>
          <a:lstStyle/>
          <a:p>
            <a:pPr marL="0" indent="0">
              <a:buNone/>
            </a:pPr>
            <a:r>
              <a:rPr lang="it-IT" sz="2400" dirty="0" smtClean="0"/>
              <a:t>La soluzione </a:t>
            </a:r>
            <a:r>
              <a:rPr lang="it-IT" sz="2400" b="1" dirty="0" smtClean="0"/>
              <a:t>no</a:t>
            </a:r>
            <a:r>
              <a:rPr lang="it-IT" sz="2400" dirty="0" smtClean="0"/>
              <a:t>n poteva essere trovata graficamente. </a:t>
            </a:r>
          </a:p>
          <a:p>
            <a:pPr marL="0" indent="0">
              <a:buNone/>
            </a:pPr>
            <a:r>
              <a:rPr lang="it-IT" sz="2400" dirty="0" smtClean="0"/>
              <a:t>Il disegno poteva avere una funzione di controllo. </a:t>
            </a:r>
          </a:p>
        </p:txBody>
      </p:sp>
      <p:pic>
        <p:nvPicPr>
          <p:cNvPr id="4" name="Immagine 3"/>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25995" t="6309" r="17358" b="31771"/>
          <a:stretch/>
        </p:blipFill>
        <p:spPr>
          <a:xfrm rot="16200000">
            <a:off x="8233554" y="460861"/>
            <a:ext cx="2324747" cy="4517596"/>
          </a:xfrm>
          <a:prstGeom prst="rect">
            <a:avLst/>
          </a:prstGeom>
        </p:spPr>
      </p:pic>
      <p:sp>
        <p:nvSpPr>
          <p:cNvPr id="7" name="Rettangolo 6"/>
          <p:cNvSpPr/>
          <p:nvPr/>
        </p:nvSpPr>
        <p:spPr>
          <a:xfrm>
            <a:off x="54380" y="291746"/>
            <a:ext cx="11600345" cy="1077218"/>
          </a:xfrm>
          <a:prstGeom prst="rect">
            <a:avLst/>
          </a:prstGeom>
          <a:solidFill>
            <a:schemeClr val="accent3">
              <a:lumMod val="20000"/>
              <a:lumOff val="80000"/>
            </a:schemeClr>
          </a:solidFill>
        </p:spPr>
        <p:txBody>
          <a:bodyPr wrap="square">
            <a:spAutoFit/>
          </a:bodyPr>
          <a:lstStyle/>
          <a:p>
            <a:pPr marL="174625"/>
            <a:r>
              <a:rPr lang="it-IT" sz="2400" b="1" dirty="0" smtClean="0">
                <a:latin typeface="Calibri" panose="020F0502020204030204" pitchFamily="34" charset="0"/>
              </a:rPr>
              <a:t>Problema 2 </a:t>
            </a:r>
            <a:endParaRPr lang="it-IT" sz="2400" b="1" dirty="0">
              <a:latin typeface="Calibri" panose="020F0502020204030204" pitchFamily="34" charset="0"/>
            </a:endParaRPr>
          </a:p>
          <a:p>
            <a:pPr marL="174625"/>
            <a:r>
              <a:rPr lang="it-IT" sz="2000" i="1" dirty="0" smtClean="0">
                <a:latin typeface="Calibri,Italic"/>
              </a:rPr>
              <a:t>Sono date due circonferenze, una di centro </a:t>
            </a:r>
            <a:r>
              <a:rPr lang="it-IT" sz="2000" dirty="0" smtClean="0">
                <a:latin typeface="Calibri,Italic"/>
              </a:rPr>
              <a:t>C (4, 5) </a:t>
            </a:r>
            <a:r>
              <a:rPr lang="it-IT" sz="2000" i="1" dirty="0" smtClean="0">
                <a:latin typeface="Calibri,Italic"/>
              </a:rPr>
              <a:t>e di raggio uguale a </a:t>
            </a:r>
            <a:r>
              <a:rPr lang="it-IT" sz="2000" dirty="0" smtClean="0">
                <a:latin typeface="Calibri,Italic"/>
              </a:rPr>
              <a:t>2</a:t>
            </a:r>
            <a:r>
              <a:rPr lang="it-IT" sz="2000" i="1" dirty="0" smtClean="0">
                <a:latin typeface="Calibri,Italic"/>
              </a:rPr>
              <a:t>, l’altra di centro C’ </a:t>
            </a:r>
            <a:r>
              <a:rPr lang="it-IT" sz="2000" i="1" u="sng" dirty="0" smtClean="0">
                <a:latin typeface="Calibri,Italic"/>
              </a:rPr>
              <a:t>(5, 3) </a:t>
            </a:r>
            <a:r>
              <a:rPr lang="it-IT" sz="2000" i="1" dirty="0" smtClean="0">
                <a:latin typeface="Calibri,Italic"/>
              </a:rPr>
              <a:t>e di raggio uguale a </a:t>
            </a:r>
            <a:r>
              <a:rPr lang="it-IT" sz="2000" dirty="0" smtClean="0">
                <a:latin typeface="Calibri,Italic"/>
              </a:rPr>
              <a:t>1</a:t>
            </a:r>
            <a:r>
              <a:rPr lang="it-IT" sz="2000" i="1" dirty="0" smtClean="0">
                <a:latin typeface="Calibri,Italic"/>
              </a:rPr>
              <a:t>. Si determini l’equazione della retta passante per i loro punti d’intersezione. </a:t>
            </a:r>
            <a:endParaRPr lang="it-IT" sz="2000" i="1" dirty="0">
              <a:latin typeface="Calibri,Italic"/>
            </a:endParaRPr>
          </a:p>
        </p:txBody>
      </p:sp>
      <p:sp>
        <p:nvSpPr>
          <p:cNvPr id="9" name="Segnaposto contenuto 2"/>
          <p:cNvSpPr txBox="1">
            <a:spLocks/>
          </p:cNvSpPr>
          <p:nvPr/>
        </p:nvSpPr>
        <p:spPr>
          <a:xfrm>
            <a:off x="1395663" y="4724321"/>
            <a:ext cx="10259062" cy="463042"/>
          </a:xfrm>
          <a:prstGeom prst="rect">
            <a:avLst/>
          </a:prstGeom>
          <a:solidFill>
            <a:srgbClr val="FFD966"/>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it-IT" dirty="0" smtClean="0"/>
              <a:t>Lo studente non ha la visione geometrica del problema e va avanti.  </a:t>
            </a:r>
          </a:p>
        </p:txBody>
      </p:sp>
      <p:sp>
        <p:nvSpPr>
          <p:cNvPr id="5" name="Rettangolo 4"/>
          <p:cNvSpPr/>
          <p:nvPr/>
        </p:nvSpPr>
        <p:spPr>
          <a:xfrm>
            <a:off x="54380" y="1519330"/>
            <a:ext cx="6096000" cy="3046988"/>
          </a:xfrm>
          <a:prstGeom prst="rect">
            <a:avLst/>
          </a:prstGeom>
          <a:solidFill>
            <a:srgbClr val="CCECFF">
              <a:alpha val="47059"/>
            </a:srgbClr>
          </a:solidFill>
        </p:spPr>
        <p:txBody>
          <a:bodyPr>
            <a:spAutoFit/>
          </a:bodyPr>
          <a:lstStyle/>
          <a:p>
            <a:pPr marL="357188" indent="0">
              <a:buFont typeface="Arial" panose="020B0604020202020204" pitchFamily="34" charset="0"/>
              <a:buNone/>
            </a:pPr>
            <a:r>
              <a:rPr lang="it-IT" sz="2400" dirty="0"/>
              <a:t>Lo studente scrive le equazioni delle due circonferenze, le mette a sistema e lo risolve trovando così le coordinate dei due punti d’intersezione.  </a:t>
            </a:r>
            <a:r>
              <a:rPr lang="it-IT" sz="2400" dirty="0" smtClean="0"/>
              <a:t>Ottiene per una </a:t>
            </a:r>
            <a:r>
              <a:rPr lang="it-IT" sz="2400" dirty="0"/>
              <a:t>delle </a:t>
            </a:r>
            <a:r>
              <a:rPr lang="it-IT" sz="2400" dirty="0" smtClean="0"/>
              <a:t>coordinate un numero negativo. </a:t>
            </a:r>
          </a:p>
          <a:p>
            <a:pPr marL="357188" indent="0">
              <a:buFont typeface="Arial" panose="020B0604020202020204" pitchFamily="34" charset="0"/>
              <a:buNone/>
            </a:pPr>
            <a:endParaRPr lang="it-IT" sz="2400" dirty="0"/>
          </a:p>
          <a:p>
            <a:pPr marL="357188" indent="0">
              <a:buFont typeface="Arial" panose="020B0604020202020204" pitchFamily="34" charset="0"/>
              <a:buNone/>
            </a:pPr>
            <a:r>
              <a:rPr lang="it-IT" sz="2400" dirty="0"/>
              <a:t>Come </a:t>
            </a:r>
            <a:r>
              <a:rPr lang="it-IT" sz="2400" dirty="0" smtClean="0"/>
              <a:t>Matteo, lo studente </a:t>
            </a:r>
            <a:r>
              <a:rPr lang="it-IT" sz="2400" dirty="0"/>
              <a:t>non ha fatto il disegno. </a:t>
            </a:r>
          </a:p>
        </p:txBody>
      </p:sp>
    </p:spTree>
    <p:extLst>
      <p:ext uri="{BB962C8B-B14F-4D97-AF65-F5344CB8AC3E}">
        <p14:creationId xmlns:p14="http://schemas.microsoft.com/office/powerpoint/2010/main" val="301391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75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80">
                                          <p:stCondLst>
                                            <p:cond delay="0"/>
                                          </p:stCondLst>
                                        </p:cTn>
                                        <p:tgtEl>
                                          <p:spTgt spid="9"/>
                                        </p:tgtEl>
                                      </p:cBhvr>
                                    </p:animEffect>
                                    <p:anim calcmode="lin" valueType="num">
                                      <p:cBhvr>
                                        <p:cTn id="2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5" dur="26">
                                          <p:stCondLst>
                                            <p:cond delay="650"/>
                                          </p:stCondLst>
                                        </p:cTn>
                                        <p:tgtEl>
                                          <p:spTgt spid="9"/>
                                        </p:tgtEl>
                                      </p:cBhvr>
                                      <p:to x="100000" y="60000"/>
                                    </p:animScale>
                                    <p:animScale>
                                      <p:cBhvr>
                                        <p:cTn id="26" dur="166" decel="50000">
                                          <p:stCondLst>
                                            <p:cond delay="676"/>
                                          </p:stCondLst>
                                        </p:cTn>
                                        <p:tgtEl>
                                          <p:spTgt spid="9"/>
                                        </p:tgtEl>
                                      </p:cBhvr>
                                      <p:to x="100000" y="100000"/>
                                    </p:animScale>
                                    <p:animScale>
                                      <p:cBhvr>
                                        <p:cTn id="27" dur="26">
                                          <p:stCondLst>
                                            <p:cond delay="1312"/>
                                          </p:stCondLst>
                                        </p:cTn>
                                        <p:tgtEl>
                                          <p:spTgt spid="9"/>
                                        </p:tgtEl>
                                      </p:cBhvr>
                                      <p:to x="100000" y="80000"/>
                                    </p:animScale>
                                    <p:animScale>
                                      <p:cBhvr>
                                        <p:cTn id="28" dur="166" decel="50000">
                                          <p:stCondLst>
                                            <p:cond delay="1338"/>
                                          </p:stCondLst>
                                        </p:cTn>
                                        <p:tgtEl>
                                          <p:spTgt spid="9"/>
                                        </p:tgtEl>
                                      </p:cBhvr>
                                      <p:to x="100000" y="100000"/>
                                    </p:animScale>
                                    <p:animScale>
                                      <p:cBhvr>
                                        <p:cTn id="29" dur="26">
                                          <p:stCondLst>
                                            <p:cond delay="1642"/>
                                          </p:stCondLst>
                                        </p:cTn>
                                        <p:tgtEl>
                                          <p:spTgt spid="9"/>
                                        </p:tgtEl>
                                      </p:cBhvr>
                                      <p:to x="100000" y="90000"/>
                                    </p:animScale>
                                    <p:animScale>
                                      <p:cBhvr>
                                        <p:cTn id="30" dur="166" decel="50000">
                                          <p:stCondLst>
                                            <p:cond delay="1668"/>
                                          </p:stCondLst>
                                        </p:cTn>
                                        <p:tgtEl>
                                          <p:spTgt spid="9"/>
                                        </p:tgtEl>
                                      </p:cBhvr>
                                      <p:to x="100000" y="100000"/>
                                    </p:animScale>
                                    <p:animScale>
                                      <p:cBhvr>
                                        <p:cTn id="31" dur="26">
                                          <p:stCondLst>
                                            <p:cond delay="1808"/>
                                          </p:stCondLst>
                                        </p:cTn>
                                        <p:tgtEl>
                                          <p:spTgt spid="9"/>
                                        </p:tgtEl>
                                      </p:cBhvr>
                                      <p:to x="100000" y="95000"/>
                                    </p:animScale>
                                    <p:animScale>
                                      <p:cBhvr>
                                        <p:cTn id="32"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a:xfrm>
            <a:off x="754259" y="182962"/>
            <a:ext cx="4924407" cy="793155"/>
          </a:xfrm>
          <a:prstGeom prst="rect">
            <a:avLst/>
          </a:prstGeom>
          <a:solidFill>
            <a:srgbClr val="FFFF00"/>
          </a:solidFill>
          <a:ln>
            <a:solidFill>
              <a:srgbClr val="FFFF00"/>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dirty="0" smtClean="0"/>
              <a:t>Un</a:t>
            </a:r>
            <a:r>
              <a:rPr lang="it-IT" sz="3200" i="1" dirty="0" smtClean="0"/>
              <a:t> errore </a:t>
            </a:r>
            <a:r>
              <a:rPr lang="it-IT" sz="3200" dirty="0" smtClean="0"/>
              <a:t>ricorrente…</a:t>
            </a:r>
            <a:endParaRPr lang="it-IT" sz="3200" dirty="0"/>
          </a:p>
        </p:txBody>
      </p:sp>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l="5366" t="28438" r="489" b="38023"/>
          <a:stretch/>
        </p:blipFill>
        <p:spPr>
          <a:xfrm>
            <a:off x="3844411" y="1091534"/>
            <a:ext cx="5438275" cy="1088833"/>
          </a:xfrm>
          <a:prstGeom prst="rect">
            <a:avLst/>
          </a:prstGeom>
        </p:spPr>
      </p:pic>
      <p:pic>
        <p:nvPicPr>
          <p:cNvPr id="6" name="Immagine 5"/>
          <p:cNvPicPr>
            <a:picLocks noChangeAspect="1"/>
          </p:cNvPicPr>
          <p:nvPr/>
        </p:nvPicPr>
        <p:blipFill rotWithShape="1">
          <a:blip r:embed="rId3">
            <a:extLst>
              <a:ext uri="{28A0092B-C50C-407E-A947-70E740481C1C}">
                <a14:useLocalDpi xmlns:a14="http://schemas.microsoft.com/office/drawing/2010/main" val="0"/>
              </a:ext>
            </a:extLst>
          </a:blip>
          <a:srcRect l="6591" t="54574" r="57862" b="27630"/>
          <a:stretch/>
        </p:blipFill>
        <p:spPr>
          <a:xfrm>
            <a:off x="271392" y="3940238"/>
            <a:ext cx="5132151" cy="2117558"/>
          </a:xfrm>
          <a:prstGeom prst="rect">
            <a:avLst/>
          </a:prstGeom>
        </p:spPr>
      </p:pic>
      <p:sp>
        <p:nvSpPr>
          <p:cNvPr id="8" name="Titolo 1"/>
          <p:cNvSpPr txBox="1">
            <a:spLocks/>
          </p:cNvSpPr>
          <p:nvPr/>
        </p:nvSpPr>
        <p:spPr>
          <a:xfrm>
            <a:off x="271392" y="2301082"/>
            <a:ext cx="5132151" cy="914365"/>
          </a:xfrm>
          <a:prstGeom prst="rect">
            <a:avLst/>
          </a:prstGeom>
          <a:solidFill>
            <a:schemeClr val="accent1">
              <a:lumMod val="20000"/>
              <a:lumOff val="80000"/>
            </a:schemeClr>
          </a:solidFill>
          <a:ln>
            <a:solidFill>
              <a:srgbClr val="FFFF00"/>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400" dirty="0" smtClean="0"/>
              <a:t> Immagine mentale procedurale</a:t>
            </a:r>
            <a:endParaRPr lang="it-IT" sz="2400" dirty="0"/>
          </a:p>
        </p:txBody>
      </p:sp>
      <p:sp>
        <p:nvSpPr>
          <p:cNvPr id="10" name="Titolo 1"/>
          <p:cNvSpPr txBox="1">
            <a:spLocks/>
          </p:cNvSpPr>
          <p:nvPr/>
        </p:nvSpPr>
        <p:spPr>
          <a:xfrm>
            <a:off x="6274400" y="2301082"/>
            <a:ext cx="5660681" cy="914365"/>
          </a:xfrm>
          <a:prstGeom prst="rect">
            <a:avLst/>
          </a:prstGeom>
          <a:solidFill>
            <a:schemeClr val="accent1">
              <a:lumMod val="20000"/>
              <a:lumOff val="80000"/>
            </a:schemeClr>
          </a:solidFill>
          <a:ln>
            <a:solidFill>
              <a:srgbClr val="FFFF00"/>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2400" dirty="0" smtClean="0"/>
              <a:t> Immagine mentale geometrica</a:t>
            </a:r>
            <a:endParaRPr lang="it-IT" sz="2400" dirty="0"/>
          </a:p>
        </p:txBody>
      </p:sp>
      <p:pic>
        <p:nvPicPr>
          <p:cNvPr id="13" name="Immagine 12"/>
          <p:cNvPicPr>
            <a:picLocks noChangeAspect="1"/>
          </p:cNvPicPr>
          <p:nvPr/>
        </p:nvPicPr>
        <p:blipFill rotWithShape="1">
          <a:blip r:embed="rId4" cstate="print">
            <a:extLst>
              <a:ext uri="{28A0092B-C50C-407E-A947-70E740481C1C}">
                <a14:useLocalDpi xmlns:a14="http://schemas.microsoft.com/office/drawing/2010/main" val="0"/>
              </a:ext>
            </a:extLst>
          </a:blip>
          <a:srcRect l="7642" t="5790" r="6897" b="33509"/>
          <a:stretch/>
        </p:blipFill>
        <p:spPr>
          <a:xfrm>
            <a:off x="6019358" y="3746792"/>
            <a:ext cx="5917600" cy="2677127"/>
          </a:xfrm>
          <a:prstGeom prst="rect">
            <a:avLst/>
          </a:prstGeom>
        </p:spPr>
      </p:pic>
      <p:pic>
        <p:nvPicPr>
          <p:cNvPr id="14" name="Immagine 13"/>
          <p:cNvPicPr>
            <a:picLocks noChangeAspect="1"/>
          </p:cNvPicPr>
          <p:nvPr/>
        </p:nvPicPr>
        <p:blipFill rotWithShape="1">
          <a:blip r:embed="rId3">
            <a:extLst>
              <a:ext uri="{28A0092B-C50C-407E-A947-70E740481C1C}">
                <a14:useLocalDpi xmlns:a14="http://schemas.microsoft.com/office/drawing/2010/main" val="0"/>
              </a:ext>
            </a:extLst>
          </a:blip>
          <a:srcRect l="14749" t="54203" r="73207" b="36900"/>
          <a:stretch/>
        </p:blipFill>
        <p:spPr>
          <a:xfrm>
            <a:off x="1130968" y="3828894"/>
            <a:ext cx="2713443" cy="1681569"/>
          </a:xfrm>
          <a:prstGeom prst="ellipse">
            <a:avLst/>
          </a:prstGeom>
          <a:ln w="28575">
            <a:solidFill>
              <a:schemeClr val="accent1"/>
            </a:solidFill>
          </a:ln>
        </p:spPr>
      </p:pic>
      <p:pic>
        <p:nvPicPr>
          <p:cNvPr id="15" name="Immagine 14"/>
          <p:cNvPicPr>
            <a:picLocks noChangeAspect="1"/>
          </p:cNvPicPr>
          <p:nvPr/>
        </p:nvPicPr>
        <p:blipFill rotWithShape="1">
          <a:blip r:embed="rId5">
            <a:extLst>
              <a:ext uri="{28A0092B-C50C-407E-A947-70E740481C1C}">
                <a14:useLocalDpi xmlns:a14="http://schemas.microsoft.com/office/drawing/2010/main" val="0"/>
              </a:ext>
            </a:extLst>
          </a:blip>
          <a:srcRect l="8859" t="25263" r="61667" b="34035"/>
          <a:stretch/>
        </p:blipFill>
        <p:spPr>
          <a:xfrm>
            <a:off x="7074322" y="3215447"/>
            <a:ext cx="3489158" cy="3613773"/>
          </a:xfrm>
          <a:prstGeom prst="rect">
            <a:avLst/>
          </a:prstGeom>
        </p:spPr>
      </p:pic>
      <p:sp>
        <p:nvSpPr>
          <p:cNvPr id="16" name="Rettangolo 15"/>
          <p:cNvSpPr/>
          <p:nvPr/>
        </p:nvSpPr>
        <p:spPr>
          <a:xfrm>
            <a:off x="7074322" y="4537838"/>
            <a:ext cx="1288128" cy="22913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16"/>
          <p:cNvSpPr/>
          <p:nvPr/>
        </p:nvSpPr>
        <p:spPr>
          <a:xfrm>
            <a:off x="8362450" y="3746792"/>
            <a:ext cx="2514097" cy="7910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p:cNvSpPr txBox="1"/>
          <p:nvPr/>
        </p:nvSpPr>
        <p:spPr>
          <a:xfrm>
            <a:off x="8193173" y="3285127"/>
            <a:ext cx="372218" cy="461665"/>
          </a:xfrm>
          <a:prstGeom prst="rect">
            <a:avLst/>
          </a:prstGeom>
          <a:noFill/>
        </p:spPr>
        <p:txBody>
          <a:bodyPr wrap="none" rtlCol="0">
            <a:spAutoFit/>
          </a:bodyPr>
          <a:lstStyle/>
          <a:p>
            <a:r>
              <a:rPr lang="it-IT" sz="2400" b="1" dirty="0" smtClean="0">
                <a:solidFill>
                  <a:srgbClr val="C00000"/>
                </a:solidFill>
                <a:latin typeface="Aharoni" panose="02010803020104030203" pitchFamily="2" charset="-79"/>
                <a:cs typeface="Aharoni" panose="02010803020104030203" pitchFamily="2" charset="-79"/>
              </a:rPr>
              <a:t>+</a:t>
            </a:r>
            <a:endParaRPr lang="it-IT" sz="2400" b="1" dirty="0">
              <a:solidFill>
                <a:srgbClr val="C00000"/>
              </a:solidFill>
              <a:latin typeface="Aharoni" panose="02010803020104030203" pitchFamily="2" charset="-79"/>
              <a:cs typeface="Aharoni" panose="02010803020104030203" pitchFamily="2" charset="-79"/>
            </a:endParaRPr>
          </a:p>
        </p:txBody>
      </p:sp>
      <p:sp>
        <p:nvSpPr>
          <p:cNvPr id="19" name="Rettangolo 18"/>
          <p:cNvSpPr/>
          <p:nvPr/>
        </p:nvSpPr>
        <p:spPr>
          <a:xfrm rot="5400000">
            <a:off x="9104178" y="5573769"/>
            <a:ext cx="655482" cy="2477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Rettangolo 19"/>
          <p:cNvSpPr/>
          <p:nvPr/>
        </p:nvSpPr>
        <p:spPr>
          <a:xfrm rot="5400000">
            <a:off x="6903200" y="4042858"/>
            <a:ext cx="655482" cy="367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Titolo 1"/>
          <p:cNvSpPr txBox="1">
            <a:spLocks/>
          </p:cNvSpPr>
          <p:nvPr/>
        </p:nvSpPr>
        <p:spPr>
          <a:xfrm>
            <a:off x="5877069" y="183273"/>
            <a:ext cx="5883663" cy="793155"/>
          </a:xfrm>
          <a:prstGeom prst="rect">
            <a:avLst/>
          </a:prstGeom>
          <a:solidFill>
            <a:srgbClr val="FFFF00"/>
          </a:solidFill>
          <a:ln>
            <a:solidFill>
              <a:srgbClr val="FFFF00"/>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dirty="0" smtClean="0"/>
              <a:t> E’ solo distrazione</a:t>
            </a:r>
            <a:r>
              <a:rPr lang="it-IT" sz="3200" dirty="0"/>
              <a:t>?</a:t>
            </a:r>
            <a:r>
              <a:rPr lang="it-IT" sz="3200" i="1" dirty="0" smtClean="0"/>
              <a:t> </a:t>
            </a:r>
            <a:endParaRPr lang="it-IT" sz="3200" dirty="0"/>
          </a:p>
        </p:txBody>
      </p:sp>
    </p:spTree>
    <p:extLst>
      <p:ext uri="{BB962C8B-B14F-4D97-AF65-F5344CB8AC3E}">
        <p14:creationId xmlns:p14="http://schemas.microsoft.com/office/powerpoint/2010/main" val="20277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2522</TotalTime>
  <Words>1656</Words>
  <Application>Microsoft Office PowerPoint</Application>
  <PresentationFormat>Widescreen</PresentationFormat>
  <Paragraphs>216</Paragraphs>
  <Slides>23</Slides>
  <Notes>7</Notes>
  <HiddenSlides>0</HiddenSlides>
  <MMClips>0</MMClips>
  <ScaleCrop>false</ScaleCrop>
  <HeadingPairs>
    <vt:vector size="8" baseType="variant">
      <vt:variant>
        <vt:lpstr>Caratteri utilizzati</vt:lpstr>
      </vt:variant>
      <vt:variant>
        <vt:i4>20</vt:i4>
      </vt:variant>
      <vt:variant>
        <vt:lpstr>Tema</vt:lpstr>
      </vt:variant>
      <vt:variant>
        <vt:i4>1</vt:i4>
      </vt:variant>
      <vt:variant>
        <vt:lpstr>Server OLE incorporati</vt:lpstr>
      </vt:variant>
      <vt:variant>
        <vt:i4>1</vt:i4>
      </vt:variant>
      <vt:variant>
        <vt:lpstr>Titoli diapositive</vt:lpstr>
      </vt:variant>
      <vt:variant>
        <vt:i4>23</vt:i4>
      </vt:variant>
    </vt:vector>
  </HeadingPairs>
  <TitlesOfParts>
    <vt:vector size="45" baseType="lpstr">
      <vt:lpstr>Batang</vt:lpstr>
      <vt:lpstr>Microsoft YaHei</vt:lpstr>
      <vt:lpstr>Aharoni</vt:lpstr>
      <vt:lpstr>Arial</vt:lpstr>
      <vt:lpstr>Arial Black</vt:lpstr>
      <vt:lpstr>Bell MT</vt:lpstr>
      <vt:lpstr>Bookman Old Style</vt:lpstr>
      <vt:lpstr>Calibri</vt:lpstr>
      <vt:lpstr>Calibri Light</vt:lpstr>
      <vt:lpstr>Calibri,Italic</vt:lpstr>
      <vt:lpstr>Century Schoolbook</vt:lpstr>
      <vt:lpstr>CMBX12</vt:lpstr>
      <vt:lpstr>CMR12</vt:lpstr>
      <vt:lpstr>CMTI12</vt:lpstr>
      <vt:lpstr>Mangal</vt:lpstr>
      <vt:lpstr>Marlett</vt:lpstr>
      <vt:lpstr>Palatino Linotype</vt:lpstr>
      <vt:lpstr>Symbol</vt:lpstr>
      <vt:lpstr>Tahoma</vt:lpstr>
      <vt:lpstr>Times New Roman</vt:lpstr>
      <vt:lpstr>Tema di Office</vt:lpstr>
      <vt:lpstr>think-cell Slide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Pitagora e il suo teorema  (circa VI sec. a. C.) </vt:lpstr>
      <vt:lpstr>Una risposta qualitativa a una domanda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Insegnare geometria …                                                    Intervista a un gruppo di insegnanti (2013)</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Paola</dc:title>
  <dc:creator>Gario</dc:creator>
  <cp:lastModifiedBy>utente</cp:lastModifiedBy>
  <cp:revision>127</cp:revision>
  <dcterms:created xsi:type="dcterms:W3CDTF">2018-07-14T12:48:30Z</dcterms:created>
  <dcterms:modified xsi:type="dcterms:W3CDTF">2018-07-22T10:06:27Z</dcterms:modified>
</cp:coreProperties>
</file>