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65" r:id="rId7"/>
    <p:sldId id="268" r:id="rId8"/>
    <p:sldId id="266" r:id="rId9"/>
    <p:sldId id="267" r:id="rId10"/>
    <p:sldId id="258" r:id="rId11"/>
    <p:sldId id="269" r:id="rId1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82" d="100"/>
          <a:sy n="82" d="100"/>
        </p:scale>
        <p:origin x="96"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C2EF7B2-C187-4D06-9ECF-1EAEAEF25CD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 xmlns:a16="http://schemas.microsoft.com/office/drawing/2014/main" id="{21B95683-0495-44DA-A591-1596126491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 xmlns:a16="http://schemas.microsoft.com/office/drawing/2014/main" id="{67718FA8-D2D3-42FB-84F1-FD7087C153C7}"/>
              </a:ext>
            </a:extLst>
          </p:cNvPr>
          <p:cNvSpPr>
            <a:spLocks noGrp="1"/>
          </p:cNvSpPr>
          <p:nvPr>
            <p:ph type="dt" sz="half" idx="10"/>
          </p:nvPr>
        </p:nvSpPr>
        <p:spPr/>
        <p:txBody>
          <a:bodyPr/>
          <a:lstStyle/>
          <a:p>
            <a:fld id="{BE6E5745-9A00-4EE4-8167-A164B5DF6CB2}" type="datetimeFigureOut">
              <a:rPr lang="it-IT" smtClean="0"/>
              <a:t>26/07/2018</a:t>
            </a:fld>
            <a:endParaRPr lang="it-IT"/>
          </a:p>
        </p:txBody>
      </p:sp>
      <p:sp>
        <p:nvSpPr>
          <p:cNvPr id="5" name="Segnaposto piè di pagina 4">
            <a:extLst>
              <a:ext uri="{FF2B5EF4-FFF2-40B4-BE49-F238E27FC236}">
                <a16:creationId xmlns="" xmlns:a16="http://schemas.microsoft.com/office/drawing/2014/main" id="{24E91F04-83B1-422F-BD2A-BC513F3943A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2BA125FD-9605-4BB9-BD00-5BE7539D2F43}"/>
              </a:ext>
            </a:extLst>
          </p:cNvPr>
          <p:cNvSpPr>
            <a:spLocks noGrp="1"/>
          </p:cNvSpPr>
          <p:nvPr>
            <p:ph type="sldNum" sz="quarter" idx="12"/>
          </p:nvPr>
        </p:nvSpPr>
        <p:spPr/>
        <p:txBody>
          <a:bodyPr/>
          <a:lstStyle/>
          <a:p>
            <a:fld id="{5A7105D9-A996-4C7A-9F57-CEAF0A398DB4}" type="slidenum">
              <a:rPr lang="it-IT" smtClean="0"/>
              <a:t>‹N›</a:t>
            </a:fld>
            <a:endParaRPr lang="it-IT"/>
          </a:p>
        </p:txBody>
      </p:sp>
    </p:spTree>
    <p:extLst>
      <p:ext uri="{BB962C8B-B14F-4D97-AF65-F5344CB8AC3E}">
        <p14:creationId xmlns:p14="http://schemas.microsoft.com/office/powerpoint/2010/main" val="1377131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225183E-5D2F-4863-B21C-61F04D10699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 xmlns:a16="http://schemas.microsoft.com/office/drawing/2014/main" id="{38160617-3F24-45D1-B2EC-ECD8D799C8C6}"/>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50B9E46D-BFFA-44AC-B323-1E9DA8E9502A}"/>
              </a:ext>
            </a:extLst>
          </p:cNvPr>
          <p:cNvSpPr>
            <a:spLocks noGrp="1"/>
          </p:cNvSpPr>
          <p:nvPr>
            <p:ph type="dt" sz="half" idx="10"/>
          </p:nvPr>
        </p:nvSpPr>
        <p:spPr/>
        <p:txBody>
          <a:bodyPr/>
          <a:lstStyle/>
          <a:p>
            <a:fld id="{BE6E5745-9A00-4EE4-8167-A164B5DF6CB2}" type="datetimeFigureOut">
              <a:rPr lang="it-IT" smtClean="0"/>
              <a:t>26/07/2018</a:t>
            </a:fld>
            <a:endParaRPr lang="it-IT"/>
          </a:p>
        </p:txBody>
      </p:sp>
      <p:sp>
        <p:nvSpPr>
          <p:cNvPr id="5" name="Segnaposto piè di pagina 4">
            <a:extLst>
              <a:ext uri="{FF2B5EF4-FFF2-40B4-BE49-F238E27FC236}">
                <a16:creationId xmlns="" xmlns:a16="http://schemas.microsoft.com/office/drawing/2014/main" id="{13C7F952-D68C-4CC5-B580-428CB559CA2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24EA99A0-9823-480C-9037-57DD882F1923}"/>
              </a:ext>
            </a:extLst>
          </p:cNvPr>
          <p:cNvSpPr>
            <a:spLocks noGrp="1"/>
          </p:cNvSpPr>
          <p:nvPr>
            <p:ph type="sldNum" sz="quarter" idx="12"/>
          </p:nvPr>
        </p:nvSpPr>
        <p:spPr/>
        <p:txBody>
          <a:bodyPr/>
          <a:lstStyle/>
          <a:p>
            <a:fld id="{5A7105D9-A996-4C7A-9F57-CEAF0A398DB4}" type="slidenum">
              <a:rPr lang="it-IT" smtClean="0"/>
              <a:t>‹N›</a:t>
            </a:fld>
            <a:endParaRPr lang="it-IT"/>
          </a:p>
        </p:txBody>
      </p:sp>
    </p:spTree>
    <p:extLst>
      <p:ext uri="{BB962C8B-B14F-4D97-AF65-F5344CB8AC3E}">
        <p14:creationId xmlns:p14="http://schemas.microsoft.com/office/powerpoint/2010/main" val="4243800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 xmlns:a16="http://schemas.microsoft.com/office/drawing/2014/main" id="{4E38470D-0BA1-4373-9A0A-BCBEC4B7B536}"/>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 xmlns:a16="http://schemas.microsoft.com/office/drawing/2014/main" id="{AAB6FB94-F600-4926-882D-32206CE15994}"/>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2FA8A25A-44BF-4CE5-8B5D-EDFD74ECDF02}"/>
              </a:ext>
            </a:extLst>
          </p:cNvPr>
          <p:cNvSpPr>
            <a:spLocks noGrp="1"/>
          </p:cNvSpPr>
          <p:nvPr>
            <p:ph type="dt" sz="half" idx="10"/>
          </p:nvPr>
        </p:nvSpPr>
        <p:spPr/>
        <p:txBody>
          <a:bodyPr/>
          <a:lstStyle/>
          <a:p>
            <a:fld id="{BE6E5745-9A00-4EE4-8167-A164B5DF6CB2}" type="datetimeFigureOut">
              <a:rPr lang="it-IT" smtClean="0"/>
              <a:t>26/07/2018</a:t>
            </a:fld>
            <a:endParaRPr lang="it-IT"/>
          </a:p>
        </p:txBody>
      </p:sp>
      <p:sp>
        <p:nvSpPr>
          <p:cNvPr id="5" name="Segnaposto piè di pagina 4">
            <a:extLst>
              <a:ext uri="{FF2B5EF4-FFF2-40B4-BE49-F238E27FC236}">
                <a16:creationId xmlns="" xmlns:a16="http://schemas.microsoft.com/office/drawing/2014/main" id="{DE7DF571-C5FB-45C3-95E0-6924847524C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BC455B22-5A87-4EA8-A6B0-EBF199ECAA5B}"/>
              </a:ext>
            </a:extLst>
          </p:cNvPr>
          <p:cNvSpPr>
            <a:spLocks noGrp="1"/>
          </p:cNvSpPr>
          <p:nvPr>
            <p:ph type="sldNum" sz="quarter" idx="12"/>
          </p:nvPr>
        </p:nvSpPr>
        <p:spPr/>
        <p:txBody>
          <a:bodyPr/>
          <a:lstStyle/>
          <a:p>
            <a:fld id="{5A7105D9-A996-4C7A-9F57-CEAF0A398DB4}" type="slidenum">
              <a:rPr lang="it-IT" smtClean="0"/>
              <a:t>‹N›</a:t>
            </a:fld>
            <a:endParaRPr lang="it-IT"/>
          </a:p>
        </p:txBody>
      </p:sp>
    </p:spTree>
    <p:extLst>
      <p:ext uri="{BB962C8B-B14F-4D97-AF65-F5344CB8AC3E}">
        <p14:creationId xmlns:p14="http://schemas.microsoft.com/office/powerpoint/2010/main" val="2769564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A54836B-8E7E-4E4D-80F8-D837B2BC4B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57F740C3-54A7-4D4A-B582-907F070A7D53}"/>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B592C838-7B7F-41FF-84EE-E7FC0D931779}"/>
              </a:ext>
            </a:extLst>
          </p:cNvPr>
          <p:cNvSpPr>
            <a:spLocks noGrp="1"/>
          </p:cNvSpPr>
          <p:nvPr>
            <p:ph type="dt" sz="half" idx="10"/>
          </p:nvPr>
        </p:nvSpPr>
        <p:spPr/>
        <p:txBody>
          <a:bodyPr/>
          <a:lstStyle/>
          <a:p>
            <a:fld id="{BE6E5745-9A00-4EE4-8167-A164B5DF6CB2}" type="datetimeFigureOut">
              <a:rPr lang="it-IT" smtClean="0"/>
              <a:t>26/07/2018</a:t>
            </a:fld>
            <a:endParaRPr lang="it-IT"/>
          </a:p>
        </p:txBody>
      </p:sp>
      <p:sp>
        <p:nvSpPr>
          <p:cNvPr id="5" name="Segnaposto piè di pagina 4">
            <a:extLst>
              <a:ext uri="{FF2B5EF4-FFF2-40B4-BE49-F238E27FC236}">
                <a16:creationId xmlns="" xmlns:a16="http://schemas.microsoft.com/office/drawing/2014/main" id="{A65B7F0D-C432-411E-9F1A-1E35AC05BD2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BFE81984-544D-4C55-80D6-4F1DD516D14B}"/>
              </a:ext>
            </a:extLst>
          </p:cNvPr>
          <p:cNvSpPr>
            <a:spLocks noGrp="1"/>
          </p:cNvSpPr>
          <p:nvPr>
            <p:ph type="sldNum" sz="quarter" idx="12"/>
          </p:nvPr>
        </p:nvSpPr>
        <p:spPr/>
        <p:txBody>
          <a:bodyPr/>
          <a:lstStyle/>
          <a:p>
            <a:fld id="{5A7105D9-A996-4C7A-9F57-CEAF0A398DB4}" type="slidenum">
              <a:rPr lang="it-IT" smtClean="0"/>
              <a:t>‹N›</a:t>
            </a:fld>
            <a:endParaRPr lang="it-IT"/>
          </a:p>
        </p:txBody>
      </p:sp>
    </p:spTree>
    <p:extLst>
      <p:ext uri="{BB962C8B-B14F-4D97-AF65-F5344CB8AC3E}">
        <p14:creationId xmlns:p14="http://schemas.microsoft.com/office/powerpoint/2010/main" val="121243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6ACB863-6BB6-48AD-800A-4B8954FBDFC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31A4765E-BD83-45C4-8EA1-E381EF519A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 xmlns:a16="http://schemas.microsoft.com/office/drawing/2014/main" id="{F29149F5-C6CC-454B-80CB-932A70591F4D}"/>
              </a:ext>
            </a:extLst>
          </p:cNvPr>
          <p:cNvSpPr>
            <a:spLocks noGrp="1"/>
          </p:cNvSpPr>
          <p:nvPr>
            <p:ph type="dt" sz="half" idx="10"/>
          </p:nvPr>
        </p:nvSpPr>
        <p:spPr/>
        <p:txBody>
          <a:bodyPr/>
          <a:lstStyle/>
          <a:p>
            <a:fld id="{BE6E5745-9A00-4EE4-8167-A164B5DF6CB2}" type="datetimeFigureOut">
              <a:rPr lang="it-IT" smtClean="0"/>
              <a:t>26/07/2018</a:t>
            </a:fld>
            <a:endParaRPr lang="it-IT"/>
          </a:p>
        </p:txBody>
      </p:sp>
      <p:sp>
        <p:nvSpPr>
          <p:cNvPr id="5" name="Segnaposto piè di pagina 4">
            <a:extLst>
              <a:ext uri="{FF2B5EF4-FFF2-40B4-BE49-F238E27FC236}">
                <a16:creationId xmlns="" xmlns:a16="http://schemas.microsoft.com/office/drawing/2014/main" id="{FF7625E9-311E-420B-BB5A-3E1F15A756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CDDAFCDB-9F43-4BFE-931B-5B9613C9AA07}"/>
              </a:ext>
            </a:extLst>
          </p:cNvPr>
          <p:cNvSpPr>
            <a:spLocks noGrp="1"/>
          </p:cNvSpPr>
          <p:nvPr>
            <p:ph type="sldNum" sz="quarter" idx="12"/>
          </p:nvPr>
        </p:nvSpPr>
        <p:spPr/>
        <p:txBody>
          <a:bodyPr/>
          <a:lstStyle/>
          <a:p>
            <a:fld id="{5A7105D9-A996-4C7A-9F57-CEAF0A398DB4}" type="slidenum">
              <a:rPr lang="it-IT" smtClean="0"/>
              <a:t>‹N›</a:t>
            </a:fld>
            <a:endParaRPr lang="it-IT"/>
          </a:p>
        </p:txBody>
      </p:sp>
    </p:spTree>
    <p:extLst>
      <p:ext uri="{BB962C8B-B14F-4D97-AF65-F5344CB8AC3E}">
        <p14:creationId xmlns:p14="http://schemas.microsoft.com/office/powerpoint/2010/main" val="2485731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465FDFA4-EEDF-477C-91EA-90258516FB5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32A80035-23E8-4178-A7F1-B2613EF8A5EB}"/>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 xmlns:a16="http://schemas.microsoft.com/office/drawing/2014/main" id="{1A4CD64F-A4A3-4F94-A4DE-68981CA5F924}"/>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 xmlns:a16="http://schemas.microsoft.com/office/drawing/2014/main" id="{B61147D3-D2BC-4EE4-9428-617292DA1330}"/>
              </a:ext>
            </a:extLst>
          </p:cNvPr>
          <p:cNvSpPr>
            <a:spLocks noGrp="1"/>
          </p:cNvSpPr>
          <p:nvPr>
            <p:ph type="dt" sz="half" idx="10"/>
          </p:nvPr>
        </p:nvSpPr>
        <p:spPr/>
        <p:txBody>
          <a:bodyPr/>
          <a:lstStyle/>
          <a:p>
            <a:fld id="{BE6E5745-9A00-4EE4-8167-A164B5DF6CB2}" type="datetimeFigureOut">
              <a:rPr lang="it-IT" smtClean="0"/>
              <a:t>26/07/2018</a:t>
            </a:fld>
            <a:endParaRPr lang="it-IT"/>
          </a:p>
        </p:txBody>
      </p:sp>
      <p:sp>
        <p:nvSpPr>
          <p:cNvPr id="6" name="Segnaposto piè di pagina 5">
            <a:extLst>
              <a:ext uri="{FF2B5EF4-FFF2-40B4-BE49-F238E27FC236}">
                <a16:creationId xmlns="" xmlns:a16="http://schemas.microsoft.com/office/drawing/2014/main" id="{0E2337B5-B412-4F7A-9909-CE9DB51A146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 xmlns:a16="http://schemas.microsoft.com/office/drawing/2014/main" id="{DB4D04D4-A13A-497B-820B-E99BEE5D820A}"/>
              </a:ext>
            </a:extLst>
          </p:cNvPr>
          <p:cNvSpPr>
            <a:spLocks noGrp="1"/>
          </p:cNvSpPr>
          <p:nvPr>
            <p:ph type="sldNum" sz="quarter" idx="12"/>
          </p:nvPr>
        </p:nvSpPr>
        <p:spPr/>
        <p:txBody>
          <a:bodyPr/>
          <a:lstStyle/>
          <a:p>
            <a:fld id="{5A7105D9-A996-4C7A-9F57-CEAF0A398DB4}" type="slidenum">
              <a:rPr lang="it-IT" smtClean="0"/>
              <a:t>‹N›</a:t>
            </a:fld>
            <a:endParaRPr lang="it-IT"/>
          </a:p>
        </p:txBody>
      </p:sp>
    </p:spTree>
    <p:extLst>
      <p:ext uri="{BB962C8B-B14F-4D97-AF65-F5344CB8AC3E}">
        <p14:creationId xmlns:p14="http://schemas.microsoft.com/office/powerpoint/2010/main" val="414138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4D14A6C3-91F0-4C71-AB44-60C31DAE6163}"/>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FA4742C5-5251-4D91-B31B-071B0A4ABF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 xmlns:a16="http://schemas.microsoft.com/office/drawing/2014/main" id="{8146574E-6136-410C-BA11-28446CADC3F2}"/>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 xmlns:a16="http://schemas.microsoft.com/office/drawing/2014/main" id="{F4012265-25EE-472B-9B5F-C83FB9AE40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 xmlns:a16="http://schemas.microsoft.com/office/drawing/2014/main" id="{0A5A21B2-0F88-4347-AFC5-A3D0320D2062}"/>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 xmlns:a16="http://schemas.microsoft.com/office/drawing/2014/main" id="{49D00243-F5C0-45C5-9311-E4E00C161F23}"/>
              </a:ext>
            </a:extLst>
          </p:cNvPr>
          <p:cNvSpPr>
            <a:spLocks noGrp="1"/>
          </p:cNvSpPr>
          <p:nvPr>
            <p:ph type="dt" sz="half" idx="10"/>
          </p:nvPr>
        </p:nvSpPr>
        <p:spPr/>
        <p:txBody>
          <a:bodyPr/>
          <a:lstStyle/>
          <a:p>
            <a:fld id="{BE6E5745-9A00-4EE4-8167-A164B5DF6CB2}" type="datetimeFigureOut">
              <a:rPr lang="it-IT" smtClean="0"/>
              <a:t>26/07/2018</a:t>
            </a:fld>
            <a:endParaRPr lang="it-IT"/>
          </a:p>
        </p:txBody>
      </p:sp>
      <p:sp>
        <p:nvSpPr>
          <p:cNvPr id="8" name="Segnaposto piè di pagina 7">
            <a:extLst>
              <a:ext uri="{FF2B5EF4-FFF2-40B4-BE49-F238E27FC236}">
                <a16:creationId xmlns="" xmlns:a16="http://schemas.microsoft.com/office/drawing/2014/main" id="{09100D4A-1331-4DB4-849F-BA0DF09610A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 xmlns:a16="http://schemas.microsoft.com/office/drawing/2014/main" id="{F7E4BED3-ED58-4B38-9638-75C668C96553}"/>
              </a:ext>
            </a:extLst>
          </p:cNvPr>
          <p:cNvSpPr>
            <a:spLocks noGrp="1"/>
          </p:cNvSpPr>
          <p:nvPr>
            <p:ph type="sldNum" sz="quarter" idx="12"/>
          </p:nvPr>
        </p:nvSpPr>
        <p:spPr/>
        <p:txBody>
          <a:bodyPr/>
          <a:lstStyle/>
          <a:p>
            <a:fld id="{5A7105D9-A996-4C7A-9F57-CEAF0A398DB4}" type="slidenum">
              <a:rPr lang="it-IT" smtClean="0"/>
              <a:t>‹N›</a:t>
            </a:fld>
            <a:endParaRPr lang="it-IT"/>
          </a:p>
        </p:txBody>
      </p:sp>
    </p:spTree>
    <p:extLst>
      <p:ext uri="{BB962C8B-B14F-4D97-AF65-F5344CB8AC3E}">
        <p14:creationId xmlns:p14="http://schemas.microsoft.com/office/powerpoint/2010/main" val="677037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F2595CB-9124-4033-97E5-0BC868BCAAC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 xmlns:a16="http://schemas.microsoft.com/office/drawing/2014/main" id="{3B68D3A5-26F5-4906-A2EB-CE3DFA31F066}"/>
              </a:ext>
            </a:extLst>
          </p:cNvPr>
          <p:cNvSpPr>
            <a:spLocks noGrp="1"/>
          </p:cNvSpPr>
          <p:nvPr>
            <p:ph type="dt" sz="half" idx="10"/>
          </p:nvPr>
        </p:nvSpPr>
        <p:spPr/>
        <p:txBody>
          <a:bodyPr/>
          <a:lstStyle/>
          <a:p>
            <a:fld id="{BE6E5745-9A00-4EE4-8167-A164B5DF6CB2}" type="datetimeFigureOut">
              <a:rPr lang="it-IT" smtClean="0"/>
              <a:t>26/07/2018</a:t>
            </a:fld>
            <a:endParaRPr lang="it-IT"/>
          </a:p>
        </p:txBody>
      </p:sp>
      <p:sp>
        <p:nvSpPr>
          <p:cNvPr id="4" name="Segnaposto piè di pagina 3">
            <a:extLst>
              <a:ext uri="{FF2B5EF4-FFF2-40B4-BE49-F238E27FC236}">
                <a16:creationId xmlns="" xmlns:a16="http://schemas.microsoft.com/office/drawing/2014/main" id="{70BCBC23-B135-418F-A32D-B58CAC343FE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 xmlns:a16="http://schemas.microsoft.com/office/drawing/2014/main" id="{340AEBC1-5A9E-448F-85CB-7B4CD0E420BA}"/>
              </a:ext>
            </a:extLst>
          </p:cNvPr>
          <p:cNvSpPr>
            <a:spLocks noGrp="1"/>
          </p:cNvSpPr>
          <p:nvPr>
            <p:ph type="sldNum" sz="quarter" idx="12"/>
          </p:nvPr>
        </p:nvSpPr>
        <p:spPr/>
        <p:txBody>
          <a:bodyPr/>
          <a:lstStyle/>
          <a:p>
            <a:fld id="{5A7105D9-A996-4C7A-9F57-CEAF0A398DB4}" type="slidenum">
              <a:rPr lang="it-IT" smtClean="0"/>
              <a:t>‹N›</a:t>
            </a:fld>
            <a:endParaRPr lang="it-IT"/>
          </a:p>
        </p:txBody>
      </p:sp>
    </p:spTree>
    <p:extLst>
      <p:ext uri="{BB962C8B-B14F-4D97-AF65-F5344CB8AC3E}">
        <p14:creationId xmlns:p14="http://schemas.microsoft.com/office/powerpoint/2010/main" val="556913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 xmlns:a16="http://schemas.microsoft.com/office/drawing/2014/main" id="{C82ADF45-AB10-4EE9-B771-26C034B1A78E}"/>
              </a:ext>
            </a:extLst>
          </p:cNvPr>
          <p:cNvSpPr>
            <a:spLocks noGrp="1"/>
          </p:cNvSpPr>
          <p:nvPr>
            <p:ph type="dt" sz="half" idx="10"/>
          </p:nvPr>
        </p:nvSpPr>
        <p:spPr/>
        <p:txBody>
          <a:bodyPr/>
          <a:lstStyle/>
          <a:p>
            <a:fld id="{BE6E5745-9A00-4EE4-8167-A164B5DF6CB2}" type="datetimeFigureOut">
              <a:rPr lang="it-IT" smtClean="0"/>
              <a:t>26/07/2018</a:t>
            </a:fld>
            <a:endParaRPr lang="it-IT"/>
          </a:p>
        </p:txBody>
      </p:sp>
      <p:sp>
        <p:nvSpPr>
          <p:cNvPr id="3" name="Segnaposto piè di pagina 2">
            <a:extLst>
              <a:ext uri="{FF2B5EF4-FFF2-40B4-BE49-F238E27FC236}">
                <a16:creationId xmlns="" xmlns:a16="http://schemas.microsoft.com/office/drawing/2014/main" id="{EDF2CDB6-8155-4D30-A85B-FAE50A66626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 xmlns:a16="http://schemas.microsoft.com/office/drawing/2014/main" id="{0219B1C4-CAFC-461B-93AD-519412770669}"/>
              </a:ext>
            </a:extLst>
          </p:cNvPr>
          <p:cNvSpPr>
            <a:spLocks noGrp="1"/>
          </p:cNvSpPr>
          <p:nvPr>
            <p:ph type="sldNum" sz="quarter" idx="12"/>
          </p:nvPr>
        </p:nvSpPr>
        <p:spPr/>
        <p:txBody>
          <a:bodyPr/>
          <a:lstStyle/>
          <a:p>
            <a:fld id="{5A7105D9-A996-4C7A-9F57-CEAF0A398DB4}" type="slidenum">
              <a:rPr lang="it-IT" smtClean="0"/>
              <a:t>‹N›</a:t>
            </a:fld>
            <a:endParaRPr lang="it-IT"/>
          </a:p>
        </p:txBody>
      </p:sp>
    </p:spTree>
    <p:extLst>
      <p:ext uri="{BB962C8B-B14F-4D97-AF65-F5344CB8AC3E}">
        <p14:creationId xmlns:p14="http://schemas.microsoft.com/office/powerpoint/2010/main" val="294790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0A4944AA-6CC7-440A-90AD-1825070F706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B86885FF-5692-4B4B-8E59-7394ED8275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 xmlns:a16="http://schemas.microsoft.com/office/drawing/2014/main" id="{57380862-16DE-4AB8-A460-BEC767D75E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 xmlns:a16="http://schemas.microsoft.com/office/drawing/2014/main" id="{73671B36-932C-42CA-9D72-D9F002A64591}"/>
              </a:ext>
            </a:extLst>
          </p:cNvPr>
          <p:cNvSpPr>
            <a:spLocks noGrp="1"/>
          </p:cNvSpPr>
          <p:nvPr>
            <p:ph type="dt" sz="half" idx="10"/>
          </p:nvPr>
        </p:nvSpPr>
        <p:spPr/>
        <p:txBody>
          <a:bodyPr/>
          <a:lstStyle/>
          <a:p>
            <a:fld id="{BE6E5745-9A00-4EE4-8167-A164B5DF6CB2}" type="datetimeFigureOut">
              <a:rPr lang="it-IT" smtClean="0"/>
              <a:t>26/07/2018</a:t>
            </a:fld>
            <a:endParaRPr lang="it-IT"/>
          </a:p>
        </p:txBody>
      </p:sp>
      <p:sp>
        <p:nvSpPr>
          <p:cNvPr id="6" name="Segnaposto piè di pagina 5">
            <a:extLst>
              <a:ext uri="{FF2B5EF4-FFF2-40B4-BE49-F238E27FC236}">
                <a16:creationId xmlns="" xmlns:a16="http://schemas.microsoft.com/office/drawing/2014/main" id="{53B89700-6B69-4F9B-B2EB-DE43BA6BFD3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 xmlns:a16="http://schemas.microsoft.com/office/drawing/2014/main" id="{2C07E86F-2CEF-4FF2-A58B-580EB589242F}"/>
              </a:ext>
            </a:extLst>
          </p:cNvPr>
          <p:cNvSpPr>
            <a:spLocks noGrp="1"/>
          </p:cNvSpPr>
          <p:nvPr>
            <p:ph type="sldNum" sz="quarter" idx="12"/>
          </p:nvPr>
        </p:nvSpPr>
        <p:spPr/>
        <p:txBody>
          <a:bodyPr/>
          <a:lstStyle/>
          <a:p>
            <a:fld id="{5A7105D9-A996-4C7A-9F57-CEAF0A398DB4}" type="slidenum">
              <a:rPr lang="it-IT" smtClean="0"/>
              <a:t>‹N›</a:t>
            </a:fld>
            <a:endParaRPr lang="it-IT"/>
          </a:p>
        </p:txBody>
      </p:sp>
    </p:spTree>
    <p:extLst>
      <p:ext uri="{BB962C8B-B14F-4D97-AF65-F5344CB8AC3E}">
        <p14:creationId xmlns:p14="http://schemas.microsoft.com/office/powerpoint/2010/main" val="580183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B1EE835-5FD7-4656-BD87-B6D644EE7EA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 xmlns:a16="http://schemas.microsoft.com/office/drawing/2014/main" id="{EAF3F382-E5BE-4685-BA1F-60E2FFADFF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 xmlns:a16="http://schemas.microsoft.com/office/drawing/2014/main" id="{2ECCF560-38B8-4724-B9FF-0B1F9017F7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 xmlns:a16="http://schemas.microsoft.com/office/drawing/2014/main" id="{9C24C140-CBBF-4E43-918A-C783792A68E3}"/>
              </a:ext>
            </a:extLst>
          </p:cNvPr>
          <p:cNvSpPr>
            <a:spLocks noGrp="1"/>
          </p:cNvSpPr>
          <p:nvPr>
            <p:ph type="dt" sz="half" idx="10"/>
          </p:nvPr>
        </p:nvSpPr>
        <p:spPr/>
        <p:txBody>
          <a:bodyPr/>
          <a:lstStyle/>
          <a:p>
            <a:fld id="{BE6E5745-9A00-4EE4-8167-A164B5DF6CB2}" type="datetimeFigureOut">
              <a:rPr lang="it-IT" smtClean="0"/>
              <a:t>26/07/2018</a:t>
            </a:fld>
            <a:endParaRPr lang="it-IT"/>
          </a:p>
        </p:txBody>
      </p:sp>
      <p:sp>
        <p:nvSpPr>
          <p:cNvPr id="6" name="Segnaposto piè di pagina 5">
            <a:extLst>
              <a:ext uri="{FF2B5EF4-FFF2-40B4-BE49-F238E27FC236}">
                <a16:creationId xmlns="" xmlns:a16="http://schemas.microsoft.com/office/drawing/2014/main" id="{56941340-2C99-4BCB-B0AF-B2A6520659B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 xmlns:a16="http://schemas.microsoft.com/office/drawing/2014/main" id="{E8B57FBA-81E6-4A03-8888-001FAC02A6CB}"/>
              </a:ext>
            </a:extLst>
          </p:cNvPr>
          <p:cNvSpPr>
            <a:spLocks noGrp="1"/>
          </p:cNvSpPr>
          <p:nvPr>
            <p:ph type="sldNum" sz="quarter" idx="12"/>
          </p:nvPr>
        </p:nvSpPr>
        <p:spPr/>
        <p:txBody>
          <a:bodyPr/>
          <a:lstStyle/>
          <a:p>
            <a:fld id="{5A7105D9-A996-4C7A-9F57-CEAF0A398DB4}" type="slidenum">
              <a:rPr lang="it-IT" smtClean="0"/>
              <a:t>‹N›</a:t>
            </a:fld>
            <a:endParaRPr lang="it-IT"/>
          </a:p>
        </p:txBody>
      </p:sp>
    </p:spTree>
    <p:extLst>
      <p:ext uri="{BB962C8B-B14F-4D97-AF65-F5344CB8AC3E}">
        <p14:creationId xmlns:p14="http://schemas.microsoft.com/office/powerpoint/2010/main" val="3816539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 xmlns:a16="http://schemas.microsoft.com/office/drawing/2014/main" id="{0E0E3124-E0B3-4C96-BB0F-ECDE024D44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C962B3EE-B49D-4933-A34D-D1F582D695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E683D32E-9341-4FAA-BFD1-43B775DC42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E5745-9A00-4EE4-8167-A164B5DF6CB2}" type="datetimeFigureOut">
              <a:rPr lang="it-IT" smtClean="0"/>
              <a:t>26/07/2018</a:t>
            </a:fld>
            <a:endParaRPr lang="it-IT"/>
          </a:p>
        </p:txBody>
      </p:sp>
      <p:sp>
        <p:nvSpPr>
          <p:cNvPr id="5" name="Segnaposto piè di pagina 4">
            <a:extLst>
              <a:ext uri="{FF2B5EF4-FFF2-40B4-BE49-F238E27FC236}">
                <a16:creationId xmlns="" xmlns:a16="http://schemas.microsoft.com/office/drawing/2014/main" id="{A06C7443-A477-4E58-BA45-9048FDFA79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 xmlns:a16="http://schemas.microsoft.com/office/drawing/2014/main" id="{056D8559-29BE-4A36-8700-F79790E2B2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7105D9-A996-4C7A-9F57-CEAF0A398DB4}" type="slidenum">
              <a:rPr lang="it-IT" smtClean="0"/>
              <a:t>‹N›</a:t>
            </a:fld>
            <a:endParaRPr lang="it-IT"/>
          </a:p>
        </p:txBody>
      </p:sp>
    </p:spTree>
    <p:extLst>
      <p:ext uri="{BB962C8B-B14F-4D97-AF65-F5344CB8AC3E}">
        <p14:creationId xmlns:p14="http://schemas.microsoft.com/office/powerpoint/2010/main" val="1203571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invalsi_matematica_2016-2017_secondaria_seconda.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20Ambrisi.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B19159C-D2E3-4A06-BC23-D85EA43AEE44}"/>
              </a:ext>
            </a:extLst>
          </p:cNvPr>
          <p:cNvSpPr>
            <a:spLocks noGrp="1"/>
          </p:cNvSpPr>
          <p:nvPr>
            <p:ph type="ctrTitle"/>
          </p:nvPr>
        </p:nvSpPr>
        <p:spPr>
          <a:xfrm>
            <a:off x="2095500" y="617442"/>
            <a:ext cx="9144000" cy="2387600"/>
          </a:xfrm>
        </p:spPr>
        <p:txBody>
          <a:bodyPr>
            <a:normAutofit fontScale="90000"/>
          </a:bodyPr>
          <a:lstStyle/>
          <a:p>
            <a:r>
              <a:rPr lang="it-IT" dirty="0"/>
              <a:t/>
            </a:r>
            <a:br>
              <a:rPr lang="it-IT" dirty="0"/>
            </a:br>
            <a:r>
              <a:rPr lang="it-IT" dirty="0"/>
              <a:t> </a:t>
            </a:r>
            <a:r>
              <a:rPr lang="it-IT" b="1" dirty="0"/>
              <a:t>Laboratorio 2</a:t>
            </a:r>
            <a:br>
              <a:rPr lang="it-IT" b="1" dirty="0"/>
            </a:br>
            <a:r>
              <a:rPr lang="it-IT" sz="4400" dirty="0"/>
              <a:t>Le prove Invalsi per il secondo ciclo: </a:t>
            </a:r>
            <a:br>
              <a:rPr lang="it-IT" sz="4400" dirty="0"/>
            </a:br>
            <a:r>
              <a:rPr lang="it-IT" sz="4400" dirty="0"/>
              <a:t>analisi degli item proposti </a:t>
            </a:r>
          </a:p>
        </p:txBody>
      </p:sp>
      <p:pic>
        <p:nvPicPr>
          <p:cNvPr id="4" name="Immagine 3">
            <a:extLst>
              <a:ext uri="{FF2B5EF4-FFF2-40B4-BE49-F238E27FC236}">
                <a16:creationId xmlns="" xmlns:a16="http://schemas.microsoft.com/office/drawing/2014/main" id="{A19332F4-9C68-4B96-8CD2-DA00978A4F17}"/>
              </a:ext>
            </a:extLst>
          </p:cNvPr>
          <p:cNvPicPr>
            <a:picLocks noChangeAspect="1"/>
          </p:cNvPicPr>
          <p:nvPr/>
        </p:nvPicPr>
        <p:blipFill>
          <a:blip r:embed="rId2"/>
          <a:stretch>
            <a:fillRect/>
          </a:stretch>
        </p:blipFill>
        <p:spPr>
          <a:xfrm>
            <a:off x="4021184" y="3652838"/>
            <a:ext cx="4149631" cy="2587720"/>
          </a:xfrm>
          <a:prstGeom prst="rect">
            <a:avLst/>
          </a:prstGeom>
        </p:spPr>
      </p:pic>
      <p:sp>
        <p:nvSpPr>
          <p:cNvPr id="3" name="Sottotitolo 2">
            <a:extLst>
              <a:ext uri="{FF2B5EF4-FFF2-40B4-BE49-F238E27FC236}">
                <a16:creationId xmlns="" xmlns:a16="http://schemas.microsoft.com/office/drawing/2014/main" id="{07B56B2D-74FE-440E-86AF-A5BAD6A9DC67}"/>
              </a:ext>
            </a:extLst>
          </p:cNvPr>
          <p:cNvSpPr>
            <a:spLocks noGrp="1"/>
          </p:cNvSpPr>
          <p:nvPr>
            <p:ph type="subTitle" idx="1"/>
          </p:nvPr>
        </p:nvSpPr>
        <p:spPr>
          <a:xfrm>
            <a:off x="1524000" y="3602038"/>
            <a:ext cx="9575800" cy="2587720"/>
          </a:xfrm>
        </p:spPr>
        <p:txBody>
          <a:bodyPr/>
          <a:lstStyle/>
          <a:p>
            <a:endParaRPr lang="it-IT" dirty="0"/>
          </a:p>
        </p:txBody>
      </p:sp>
    </p:spTree>
    <p:extLst>
      <p:ext uri="{BB962C8B-B14F-4D97-AF65-F5344CB8AC3E}">
        <p14:creationId xmlns:p14="http://schemas.microsoft.com/office/powerpoint/2010/main" val="1164650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6504901-AF86-440E-9D2F-32AF4FA9AFCA}"/>
              </a:ext>
            </a:extLst>
          </p:cNvPr>
          <p:cNvSpPr>
            <a:spLocks noGrp="1"/>
          </p:cNvSpPr>
          <p:nvPr>
            <p:ph type="title"/>
          </p:nvPr>
        </p:nvSpPr>
        <p:spPr/>
        <p:txBody>
          <a:bodyPr/>
          <a:lstStyle/>
          <a:p>
            <a:pPr algn="ctr"/>
            <a:r>
              <a:rPr lang="it-IT" dirty="0"/>
              <a:t>Prova classe seconda secondaria di II grado</a:t>
            </a:r>
          </a:p>
        </p:txBody>
      </p:sp>
      <p:sp>
        <p:nvSpPr>
          <p:cNvPr id="3" name="Segnaposto contenuto 2">
            <a:extLst>
              <a:ext uri="{FF2B5EF4-FFF2-40B4-BE49-F238E27FC236}">
                <a16:creationId xmlns="" xmlns:a16="http://schemas.microsoft.com/office/drawing/2014/main" id="{2CD5E5D8-776A-4FFF-8A52-9D84A7C7EDF2}"/>
              </a:ext>
            </a:extLst>
          </p:cNvPr>
          <p:cNvSpPr>
            <a:spLocks noGrp="1"/>
          </p:cNvSpPr>
          <p:nvPr>
            <p:ph idx="1"/>
          </p:nvPr>
        </p:nvSpPr>
        <p:spPr>
          <a:xfrm>
            <a:off x="838200" y="1825624"/>
            <a:ext cx="10515600" cy="5032375"/>
          </a:xfrm>
        </p:spPr>
        <p:txBody>
          <a:bodyPr/>
          <a:lstStyle/>
          <a:p>
            <a:pPr marL="0" indent="0">
              <a:buNone/>
            </a:pPr>
            <a:r>
              <a:rPr lang="it-IT" dirty="0"/>
              <a:t>L’ultima prova nota è pertanto quella del </a:t>
            </a:r>
            <a:r>
              <a:rPr lang="it-IT" dirty="0">
                <a:hlinkClick r:id="rId2" action="ppaction://hlinkfile"/>
              </a:rPr>
              <a:t>2017</a:t>
            </a:r>
            <a:r>
              <a:rPr lang="it-IT" dirty="0"/>
              <a:t>. Gli studenti in 90 minuti dovevano rispondere a 32 domande così distribuite.</a:t>
            </a:r>
          </a:p>
          <a:p>
            <a:pPr marL="0" indent="0">
              <a:buNone/>
            </a:pPr>
            <a:endParaRPr lang="it-IT" dirty="0"/>
          </a:p>
        </p:txBody>
      </p:sp>
      <p:graphicFrame>
        <p:nvGraphicFramePr>
          <p:cNvPr id="4" name="Tabella 3">
            <a:extLst>
              <a:ext uri="{FF2B5EF4-FFF2-40B4-BE49-F238E27FC236}">
                <a16:creationId xmlns="" xmlns:a16="http://schemas.microsoft.com/office/drawing/2014/main" id="{BB180380-828C-4B82-8CDD-562B0B641F7C}"/>
              </a:ext>
            </a:extLst>
          </p:cNvPr>
          <p:cNvGraphicFramePr>
            <a:graphicFrameLocks noGrp="1"/>
          </p:cNvGraphicFramePr>
          <p:nvPr>
            <p:extLst>
              <p:ext uri="{D42A27DB-BD31-4B8C-83A1-F6EECF244321}">
                <p14:modId xmlns:p14="http://schemas.microsoft.com/office/powerpoint/2010/main" val="3514615325"/>
              </p:ext>
            </p:extLst>
          </p:nvPr>
        </p:nvGraphicFramePr>
        <p:xfrm>
          <a:off x="1828800" y="3352800"/>
          <a:ext cx="8089899" cy="2806700"/>
        </p:xfrm>
        <a:graphic>
          <a:graphicData uri="http://schemas.openxmlformats.org/drawingml/2006/table">
            <a:tbl>
              <a:tblPr firstRow="1" bandRow="1">
                <a:tableStyleId>{5C22544A-7EE6-4342-B048-85BDC9FD1C3A}</a:tableStyleId>
              </a:tblPr>
              <a:tblGrid>
                <a:gridCol w="2671233">
                  <a:extLst>
                    <a:ext uri="{9D8B030D-6E8A-4147-A177-3AD203B41FA5}">
                      <a16:colId xmlns="" xmlns:a16="http://schemas.microsoft.com/office/drawing/2014/main" val="54606145"/>
                    </a:ext>
                  </a:extLst>
                </a:gridCol>
                <a:gridCol w="2709333">
                  <a:extLst>
                    <a:ext uri="{9D8B030D-6E8A-4147-A177-3AD203B41FA5}">
                      <a16:colId xmlns="" xmlns:a16="http://schemas.microsoft.com/office/drawing/2014/main" val="4226004084"/>
                    </a:ext>
                  </a:extLst>
                </a:gridCol>
                <a:gridCol w="2709333">
                  <a:extLst>
                    <a:ext uri="{9D8B030D-6E8A-4147-A177-3AD203B41FA5}">
                      <a16:colId xmlns="" xmlns:a16="http://schemas.microsoft.com/office/drawing/2014/main" val="2025072953"/>
                    </a:ext>
                  </a:extLst>
                </a:gridCol>
              </a:tblGrid>
              <a:tr h="520700">
                <a:tc>
                  <a:txBody>
                    <a:bodyPr/>
                    <a:lstStyle/>
                    <a:p>
                      <a:r>
                        <a:rPr lang="it-IT" sz="2400" dirty="0"/>
                        <a:t>AMBITO</a:t>
                      </a:r>
                    </a:p>
                  </a:txBody>
                  <a:tcPr/>
                </a:tc>
                <a:tc>
                  <a:txBody>
                    <a:bodyPr/>
                    <a:lstStyle/>
                    <a:p>
                      <a:r>
                        <a:rPr lang="it-IT" dirty="0"/>
                        <a:t>Numero delle domande</a:t>
                      </a:r>
                    </a:p>
                  </a:txBody>
                  <a:tcPr/>
                </a:tc>
                <a:tc>
                  <a:txBody>
                    <a:bodyPr/>
                    <a:lstStyle/>
                    <a:p>
                      <a:r>
                        <a:rPr lang="it-IT" dirty="0"/>
                        <a:t>Numero degli item</a:t>
                      </a:r>
                    </a:p>
                  </a:txBody>
                  <a:tcPr/>
                </a:tc>
                <a:extLst>
                  <a:ext uri="{0D108BD9-81ED-4DB2-BD59-A6C34878D82A}">
                    <a16:rowId xmlns="" xmlns:a16="http://schemas.microsoft.com/office/drawing/2014/main" val="2804943533"/>
                  </a:ext>
                </a:extLst>
              </a:tr>
              <a:tr h="370840">
                <a:tc>
                  <a:txBody>
                    <a:bodyPr/>
                    <a:lstStyle/>
                    <a:p>
                      <a:r>
                        <a:rPr lang="it-IT" sz="2400" dirty="0"/>
                        <a:t>Numeri</a:t>
                      </a:r>
                    </a:p>
                  </a:txBody>
                  <a:tcPr/>
                </a:tc>
                <a:tc>
                  <a:txBody>
                    <a:bodyPr/>
                    <a:lstStyle/>
                    <a:p>
                      <a:pPr algn="ctr"/>
                      <a:r>
                        <a:rPr lang="it-IT" sz="2400" dirty="0"/>
                        <a:t>11</a:t>
                      </a:r>
                    </a:p>
                  </a:txBody>
                  <a:tcPr/>
                </a:tc>
                <a:tc>
                  <a:txBody>
                    <a:bodyPr/>
                    <a:lstStyle/>
                    <a:p>
                      <a:pPr algn="ctr"/>
                      <a:r>
                        <a:rPr lang="it-IT" sz="2400" dirty="0"/>
                        <a:t>18</a:t>
                      </a:r>
                    </a:p>
                  </a:txBody>
                  <a:tcPr/>
                </a:tc>
                <a:extLst>
                  <a:ext uri="{0D108BD9-81ED-4DB2-BD59-A6C34878D82A}">
                    <a16:rowId xmlns="" xmlns:a16="http://schemas.microsoft.com/office/drawing/2014/main" val="1267135059"/>
                  </a:ext>
                </a:extLst>
              </a:tr>
              <a:tr h="370840">
                <a:tc>
                  <a:txBody>
                    <a:bodyPr/>
                    <a:lstStyle/>
                    <a:p>
                      <a:r>
                        <a:rPr lang="it-IT" sz="2400" dirty="0"/>
                        <a:t>Spazio e figure</a:t>
                      </a:r>
                    </a:p>
                  </a:txBody>
                  <a:tcPr/>
                </a:tc>
                <a:tc>
                  <a:txBody>
                    <a:bodyPr/>
                    <a:lstStyle/>
                    <a:p>
                      <a:pPr algn="ctr"/>
                      <a:r>
                        <a:rPr lang="it-IT" sz="2400" dirty="0"/>
                        <a:t>9</a:t>
                      </a:r>
                    </a:p>
                  </a:txBody>
                  <a:tcPr/>
                </a:tc>
                <a:tc>
                  <a:txBody>
                    <a:bodyPr/>
                    <a:lstStyle/>
                    <a:p>
                      <a:pPr algn="ctr"/>
                      <a:r>
                        <a:rPr lang="it-IT" sz="2400" dirty="0"/>
                        <a:t>9</a:t>
                      </a:r>
                    </a:p>
                  </a:txBody>
                  <a:tcPr/>
                </a:tc>
                <a:extLst>
                  <a:ext uri="{0D108BD9-81ED-4DB2-BD59-A6C34878D82A}">
                    <a16:rowId xmlns="" xmlns:a16="http://schemas.microsoft.com/office/drawing/2014/main" val="3741167116"/>
                  </a:ext>
                </a:extLst>
              </a:tr>
              <a:tr h="370840">
                <a:tc>
                  <a:txBody>
                    <a:bodyPr/>
                    <a:lstStyle/>
                    <a:p>
                      <a:r>
                        <a:rPr lang="it-IT" sz="2400" dirty="0"/>
                        <a:t>Dati e previsioni</a:t>
                      </a:r>
                    </a:p>
                  </a:txBody>
                  <a:tcPr/>
                </a:tc>
                <a:tc>
                  <a:txBody>
                    <a:bodyPr/>
                    <a:lstStyle/>
                    <a:p>
                      <a:pPr algn="ctr"/>
                      <a:r>
                        <a:rPr lang="it-IT" sz="2400" dirty="0"/>
                        <a:t>7</a:t>
                      </a:r>
                    </a:p>
                  </a:txBody>
                  <a:tcPr/>
                </a:tc>
                <a:tc>
                  <a:txBody>
                    <a:bodyPr/>
                    <a:lstStyle/>
                    <a:p>
                      <a:pPr algn="ctr"/>
                      <a:r>
                        <a:rPr lang="it-IT" sz="2400" dirty="0"/>
                        <a:t>11</a:t>
                      </a:r>
                    </a:p>
                  </a:txBody>
                  <a:tcPr/>
                </a:tc>
                <a:extLst>
                  <a:ext uri="{0D108BD9-81ED-4DB2-BD59-A6C34878D82A}">
                    <a16:rowId xmlns="" xmlns:a16="http://schemas.microsoft.com/office/drawing/2014/main" val="4025175741"/>
                  </a:ext>
                </a:extLst>
              </a:tr>
              <a:tr h="370840">
                <a:tc>
                  <a:txBody>
                    <a:bodyPr/>
                    <a:lstStyle/>
                    <a:p>
                      <a:r>
                        <a:rPr lang="it-IT" sz="2400" dirty="0"/>
                        <a:t>Relazioni e funzioni</a:t>
                      </a:r>
                    </a:p>
                  </a:txBody>
                  <a:tcPr/>
                </a:tc>
                <a:tc>
                  <a:txBody>
                    <a:bodyPr/>
                    <a:lstStyle/>
                    <a:p>
                      <a:pPr algn="ctr"/>
                      <a:r>
                        <a:rPr lang="it-IT" sz="2400" dirty="0"/>
                        <a:t>5</a:t>
                      </a:r>
                    </a:p>
                  </a:txBody>
                  <a:tcPr/>
                </a:tc>
                <a:tc>
                  <a:txBody>
                    <a:bodyPr/>
                    <a:lstStyle/>
                    <a:p>
                      <a:pPr algn="ctr"/>
                      <a:r>
                        <a:rPr lang="it-IT" sz="2400" dirty="0"/>
                        <a:t>15</a:t>
                      </a:r>
                    </a:p>
                  </a:txBody>
                  <a:tcPr/>
                </a:tc>
                <a:extLst>
                  <a:ext uri="{0D108BD9-81ED-4DB2-BD59-A6C34878D82A}">
                    <a16:rowId xmlns="" xmlns:a16="http://schemas.microsoft.com/office/drawing/2014/main" val="3364789626"/>
                  </a:ext>
                </a:extLst>
              </a:tr>
              <a:tr h="370840">
                <a:tc>
                  <a:txBody>
                    <a:bodyPr/>
                    <a:lstStyle/>
                    <a:p>
                      <a:r>
                        <a:rPr lang="it-IT" sz="2400" dirty="0"/>
                        <a:t>Totali</a:t>
                      </a:r>
                    </a:p>
                  </a:txBody>
                  <a:tcPr/>
                </a:tc>
                <a:tc>
                  <a:txBody>
                    <a:bodyPr/>
                    <a:lstStyle/>
                    <a:p>
                      <a:pPr algn="ctr"/>
                      <a:r>
                        <a:rPr lang="it-IT" sz="2400" dirty="0"/>
                        <a:t>32</a:t>
                      </a:r>
                    </a:p>
                  </a:txBody>
                  <a:tcPr/>
                </a:tc>
                <a:tc>
                  <a:txBody>
                    <a:bodyPr/>
                    <a:lstStyle/>
                    <a:p>
                      <a:pPr algn="ctr"/>
                      <a:r>
                        <a:rPr lang="it-IT" sz="2400" dirty="0"/>
                        <a:t>53</a:t>
                      </a:r>
                    </a:p>
                  </a:txBody>
                  <a:tcPr/>
                </a:tc>
                <a:extLst>
                  <a:ext uri="{0D108BD9-81ED-4DB2-BD59-A6C34878D82A}">
                    <a16:rowId xmlns="" xmlns:a16="http://schemas.microsoft.com/office/drawing/2014/main" val="2653789823"/>
                  </a:ext>
                </a:extLst>
              </a:tr>
            </a:tbl>
          </a:graphicData>
        </a:graphic>
      </p:graphicFrame>
    </p:spTree>
    <p:extLst>
      <p:ext uri="{BB962C8B-B14F-4D97-AF65-F5344CB8AC3E}">
        <p14:creationId xmlns:p14="http://schemas.microsoft.com/office/powerpoint/2010/main" val="3236537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81742" y="1635805"/>
            <a:ext cx="10515600" cy="4351338"/>
          </a:xfrm>
        </p:spPr>
        <p:txBody>
          <a:bodyPr>
            <a:normAutofit/>
          </a:bodyPr>
          <a:lstStyle/>
          <a:p>
            <a:pPr marL="0" indent="0">
              <a:buNone/>
            </a:pPr>
            <a:endParaRPr lang="it-IT" sz="3600" dirty="0" smtClean="0">
              <a:latin typeface="Bradley Hand ITC" panose="03070402050302030203" pitchFamily="66" charset="0"/>
            </a:endParaRPr>
          </a:p>
          <a:p>
            <a:pPr marL="0" indent="0" algn="ctr">
              <a:buNone/>
            </a:pPr>
            <a:endParaRPr lang="it-IT" sz="7200" smtClean="0">
              <a:latin typeface="Bradley Hand ITC" panose="03070402050302030203" pitchFamily="66" charset="0"/>
            </a:endParaRPr>
          </a:p>
          <a:p>
            <a:pPr marL="0" indent="0" algn="ctr">
              <a:buNone/>
            </a:pPr>
            <a:r>
              <a:rPr lang="it-IT" sz="7200" smtClean="0">
                <a:latin typeface="Bradley Hand ITC" panose="03070402050302030203" pitchFamily="66" charset="0"/>
              </a:rPr>
              <a:t>Grazie</a:t>
            </a:r>
            <a:r>
              <a:rPr lang="it-IT" sz="3600" smtClean="0">
                <a:latin typeface="Bradley Hand ITC" panose="03070402050302030203" pitchFamily="66" charset="0"/>
              </a:rPr>
              <a:t> </a:t>
            </a:r>
            <a:endParaRPr lang="it-IT" sz="3600" dirty="0" smtClean="0">
              <a:latin typeface="Bradley Hand ITC" panose="03070402050302030203" pitchFamily="66" charset="0"/>
            </a:endParaRPr>
          </a:p>
          <a:p>
            <a:pPr marL="0" indent="0" algn="ctr">
              <a:buNone/>
            </a:pPr>
            <a:r>
              <a:rPr lang="it-IT" sz="3600" dirty="0" smtClean="0">
                <a:latin typeface="Bradley Hand ITC" panose="03070402050302030203" pitchFamily="66" charset="0"/>
              </a:rPr>
              <a:t>Tiziana Bindo</a:t>
            </a:r>
            <a:endParaRPr lang="it-IT" sz="3600" dirty="0">
              <a:latin typeface="Bradley Hand ITC" panose="03070402050302030203" pitchFamily="66" charset="0"/>
            </a:endParaRPr>
          </a:p>
        </p:txBody>
      </p:sp>
    </p:spTree>
    <p:extLst>
      <p:ext uri="{BB962C8B-B14F-4D97-AF65-F5344CB8AC3E}">
        <p14:creationId xmlns:p14="http://schemas.microsoft.com/office/powerpoint/2010/main" val="213793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2F7AD123-B66A-4EA6-A488-0DF868D6035F}"/>
              </a:ext>
            </a:extLst>
          </p:cNvPr>
          <p:cNvSpPr>
            <a:spLocks noGrp="1"/>
          </p:cNvSpPr>
          <p:nvPr>
            <p:ph type="title"/>
          </p:nvPr>
        </p:nvSpPr>
        <p:spPr/>
        <p:txBody>
          <a:bodyPr/>
          <a:lstStyle/>
          <a:p>
            <a:pPr algn="ctr"/>
            <a:r>
              <a:rPr lang="it-IT" dirty="0"/>
              <a:t>Normativa</a:t>
            </a:r>
          </a:p>
        </p:txBody>
      </p:sp>
      <p:sp>
        <p:nvSpPr>
          <p:cNvPr id="3" name="Segnaposto contenuto 2">
            <a:extLst>
              <a:ext uri="{FF2B5EF4-FFF2-40B4-BE49-F238E27FC236}">
                <a16:creationId xmlns="" xmlns:a16="http://schemas.microsoft.com/office/drawing/2014/main" id="{58467895-6CAB-4E9A-A8EB-C4E70604FC34}"/>
              </a:ext>
            </a:extLst>
          </p:cNvPr>
          <p:cNvSpPr>
            <a:spLocks noGrp="1"/>
          </p:cNvSpPr>
          <p:nvPr>
            <p:ph idx="1"/>
          </p:nvPr>
        </p:nvSpPr>
        <p:spPr/>
        <p:txBody>
          <a:bodyPr>
            <a:normAutofit/>
          </a:bodyPr>
          <a:lstStyle/>
          <a:p>
            <a:pPr marL="0" indent="0">
              <a:buNone/>
            </a:pPr>
            <a:r>
              <a:rPr lang="it-IT" dirty="0"/>
              <a:t>Il Decreto Legislativo n.62 del 13 aprile 2017  ha apportato modifiche  sia agli esami della terza classe della scuola secondaria di I grado che agli esami di stato conclusivi del secondo ciclo di istruzione e stabilito per entrambi che l’INVALSI effettui rilevazioni nazionali attraverso prove standardizzate, Computer </a:t>
            </a:r>
            <a:r>
              <a:rPr lang="it-IT" dirty="0" err="1"/>
              <a:t>Based</a:t>
            </a:r>
            <a:r>
              <a:rPr lang="it-IT" dirty="0"/>
              <a:t> Test (CBT), volte ad accertare i livelli generali e specifici di apprendimento conseguiti in italiano, matematica e inglese. La partecipazione alle prove suddette  rappresenta requisito per poter sostenere gli esami. Il decreto n.62 non precisa su quali basi  saranno predisposte le prove standardizzate.</a:t>
            </a:r>
          </a:p>
          <a:p>
            <a:pPr marL="0" indent="0">
              <a:buNone/>
            </a:pPr>
            <a:endParaRPr lang="it-IT" dirty="0"/>
          </a:p>
        </p:txBody>
      </p:sp>
    </p:spTree>
    <p:extLst>
      <p:ext uri="{BB962C8B-B14F-4D97-AF65-F5344CB8AC3E}">
        <p14:creationId xmlns:p14="http://schemas.microsoft.com/office/powerpoint/2010/main" val="1967976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La prova 2018</a:t>
            </a:r>
            <a:endParaRPr lang="it-IT" dirty="0"/>
          </a:p>
        </p:txBody>
      </p:sp>
      <p:sp>
        <p:nvSpPr>
          <p:cNvPr id="3" name="Segnaposto contenuto 2"/>
          <p:cNvSpPr>
            <a:spLocks noGrp="1"/>
          </p:cNvSpPr>
          <p:nvPr>
            <p:ph idx="1"/>
          </p:nvPr>
        </p:nvSpPr>
        <p:spPr>
          <a:xfrm>
            <a:off x="674914" y="1683205"/>
            <a:ext cx="10515600" cy="4351338"/>
          </a:xfrm>
        </p:spPr>
        <p:txBody>
          <a:bodyPr/>
          <a:lstStyle/>
          <a:p>
            <a:pPr marL="0" indent="0" algn="just">
              <a:buNone/>
            </a:pPr>
            <a:r>
              <a:rPr lang="it-IT" dirty="0"/>
              <a:t>Il 5 luglio al ministero </a:t>
            </a:r>
            <a:r>
              <a:rPr lang="it-IT" dirty="0" smtClean="0"/>
              <a:t>dell’istruzione </a:t>
            </a:r>
            <a:r>
              <a:rPr lang="it-IT" dirty="0"/>
              <a:t>è stato presentato il rapporto nazionale sulle prove INVALSI. Nel rapporto non c’è alcuna informazione sui contenuti della prova somministrata </a:t>
            </a:r>
            <a:r>
              <a:rPr lang="it-IT" dirty="0" smtClean="0"/>
              <a:t>nel </a:t>
            </a:r>
            <a:r>
              <a:rPr lang="it-IT" dirty="0"/>
              <a:t>mese di maggio alle </a:t>
            </a:r>
            <a:r>
              <a:rPr lang="it-IT" dirty="0" smtClean="0"/>
              <a:t>seconde </a:t>
            </a:r>
            <a:r>
              <a:rPr lang="it-IT" dirty="0"/>
              <a:t>classi della scuola secondaria di </a:t>
            </a:r>
            <a:r>
              <a:rPr lang="it-IT" dirty="0" smtClean="0"/>
              <a:t>II </a:t>
            </a:r>
            <a:r>
              <a:rPr lang="it-IT" dirty="0"/>
              <a:t>grado. Qualche informazione sarà data solo ad ottobre</a:t>
            </a:r>
            <a:r>
              <a:rPr lang="it-IT" dirty="0" smtClean="0"/>
              <a:t>. (</a:t>
            </a:r>
            <a:r>
              <a:rPr lang="it-IT" dirty="0" smtClean="0">
                <a:hlinkClick r:id="rId2" action="ppaction://hlinkfile"/>
              </a:rPr>
              <a:t>mail Ambrisi</a:t>
            </a:r>
            <a:r>
              <a:rPr lang="it-IT" dirty="0" smtClean="0"/>
              <a:t>)</a:t>
            </a:r>
          </a:p>
          <a:p>
            <a:pPr marL="0" indent="0" algn="just">
              <a:buNone/>
            </a:pPr>
            <a:r>
              <a:rPr lang="it-IT" dirty="0" smtClean="0"/>
              <a:t>La prova è stata composta da una selezione di domande estratte a caso da un ampio repertorio di quesiti «equipollenti».</a:t>
            </a:r>
          </a:p>
          <a:p>
            <a:pPr marL="0" indent="0" algn="just">
              <a:buNone/>
            </a:pPr>
            <a:r>
              <a:rPr lang="it-IT" dirty="0" smtClean="0"/>
              <a:t>Non essendo più su carta, non si sono svolte nello stesso giorno e alla stessa ora per tutti e sono variate da studente a studente pur mantenendo identica forma e struttura. La durata è stata di 100 minuti.</a:t>
            </a:r>
            <a:endParaRPr lang="it-IT" dirty="0"/>
          </a:p>
          <a:p>
            <a:pPr marL="0" indent="0">
              <a:buNone/>
            </a:pPr>
            <a:endParaRPr lang="it-IT" dirty="0"/>
          </a:p>
        </p:txBody>
      </p:sp>
    </p:spTree>
    <p:extLst>
      <p:ext uri="{BB962C8B-B14F-4D97-AF65-F5344CB8AC3E}">
        <p14:creationId xmlns:p14="http://schemas.microsoft.com/office/powerpoint/2010/main" val="393870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59542" y="1232580"/>
            <a:ext cx="10279743" cy="5625420"/>
          </a:xfrm>
        </p:spPr>
        <p:txBody>
          <a:bodyPr>
            <a:normAutofit/>
          </a:bodyPr>
          <a:lstStyle/>
          <a:p>
            <a:pPr marL="0" indent="0" algn="just">
              <a:buNone/>
            </a:pPr>
            <a:r>
              <a:rPr lang="it-IT" sz="3200" dirty="0" smtClean="0"/>
              <a:t>Dal 2008 ad oggi l’INVALSI ha raddoppiato i finanziamenti e soprattutto ha aumentato il suo peso nel dibattito pubblico sulla scuola con rilevanti ripercussioni sulla didattica.</a:t>
            </a:r>
          </a:p>
          <a:p>
            <a:pPr marL="0" indent="0" algn="just">
              <a:buNone/>
            </a:pPr>
            <a:r>
              <a:rPr lang="it-IT" sz="3200" dirty="0" smtClean="0"/>
              <a:t>Testi recenti come </a:t>
            </a:r>
            <a:r>
              <a:rPr lang="it-IT" sz="3200" b="1" i="1" dirty="0" smtClean="0"/>
              <a:t>La tirannia della valutazione </a:t>
            </a:r>
            <a:r>
              <a:rPr lang="it-IT" sz="3200" dirty="0" smtClean="0"/>
              <a:t>di Angelique del </a:t>
            </a:r>
            <a:r>
              <a:rPr lang="it-IT" sz="3200" dirty="0" err="1" smtClean="0"/>
              <a:t>Rey</a:t>
            </a:r>
            <a:r>
              <a:rPr lang="it-IT" sz="3200" dirty="0" smtClean="0"/>
              <a:t> e </a:t>
            </a:r>
            <a:r>
              <a:rPr lang="it-IT" sz="3200" b="1" i="1" dirty="0" smtClean="0"/>
              <a:t>Valutazione! </a:t>
            </a:r>
            <a:r>
              <a:rPr lang="it-IT" sz="3200" dirty="0" smtClean="0"/>
              <a:t>di </a:t>
            </a:r>
            <a:r>
              <a:rPr lang="it-IT" sz="3200" dirty="0" err="1" smtClean="0"/>
              <a:t>Benédicte</a:t>
            </a:r>
            <a:r>
              <a:rPr lang="it-IT" sz="3200" dirty="0" smtClean="0"/>
              <a:t> </a:t>
            </a:r>
            <a:r>
              <a:rPr lang="it-IT" sz="3200" dirty="0" err="1" smtClean="0"/>
              <a:t>Vidaillet</a:t>
            </a:r>
            <a:r>
              <a:rPr lang="it-IT" sz="3200" dirty="0" smtClean="0"/>
              <a:t> sottolineano come l’eccessivo peso attribuito a queste prove genera negli studenti ansia da prestazione e da competizione.</a:t>
            </a:r>
          </a:p>
        </p:txBody>
      </p:sp>
    </p:spTree>
    <p:extLst>
      <p:ext uri="{BB962C8B-B14F-4D97-AF65-F5344CB8AC3E}">
        <p14:creationId xmlns:p14="http://schemas.microsoft.com/office/powerpoint/2010/main" val="3729265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81743" y="1477283"/>
            <a:ext cx="10515600" cy="4351338"/>
          </a:xfrm>
        </p:spPr>
        <p:txBody>
          <a:bodyPr>
            <a:normAutofit/>
          </a:bodyPr>
          <a:lstStyle/>
          <a:p>
            <a:pPr marL="0" indent="0" algn="just">
              <a:buNone/>
            </a:pPr>
            <a:r>
              <a:rPr lang="it-IT" sz="3200" dirty="0"/>
              <a:t>Il dare tanto rilievo alle prove porta non solo i docenti a dedicare molto tempo al </a:t>
            </a:r>
            <a:r>
              <a:rPr lang="it-IT" sz="3200" b="1" i="1" dirty="0" err="1"/>
              <a:t>teaching</a:t>
            </a:r>
            <a:r>
              <a:rPr lang="it-IT" sz="3200" b="1" i="1" dirty="0"/>
              <a:t> to test</a:t>
            </a:r>
            <a:r>
              <a:rPr lang="it-IT" sz="3200" dirty="0"/>
              <a:t> ma anche all’incremento del florido mercato di manuali specifici.</a:t>
            </a:r>
          </a:p>
          <a:p>
            <a:pPr marL="0" indent="0" algn="just">
              <a:buNone/>
            </a:pPr>
            <a:r>
              <a:rPr lang="it-IT" sz="3200" dirty="0"/>
              <a:t>E’ prevedibile che il prossimo anno scolastico molte ore verranno sottratte alla didattica per la preparazione alla prova che gli studenti dell’ultimo anno delle scuole secondarie superiori di II grado dovranno sostenere a marzo.</a:t>
            </a:r>
          </a:p>
          <a:p>
            <a:pPr marL="0" indent="0" algn="just">
              <a:buNone/>
            </a:pPr>
            <a:endParaRPr lang="it-IT" sz="3200" dirty="0"/>
          </a:p>
        </p:txBody>
      </p:sp>
    </p:spTree>
    <p:extLst>
      <p:ext uri="{BB962C8B-B14F-4D97-AF65-F5344CB8AC3E}">
        <p14:creationId xmlns:p14="http://schemas.microsoft.com/office/powerpoint/2010/main" val="13401020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53440" y="789305"/>
            <a:ext cx="10515600" cy="4351338"/>
          </a:xfrm>
        </p:spPr>
        <p:txBody>
          <a:bodyPr>
            <a:noAutofit/>
          </a:bodyPr>
          <a:lstStyle/>
          <a:p>
            <a:pPr marL="0" indent="0" algn="just">
              <a:buNone/>
            </a:pPr>
            <a:r>
              <a:rPr lang="it-IT" dirty="0" smtClean="0"/>
              <a:t>Nel rapporto 2018 si cita </a:t>
            </a:r>
            <a:r>
              <a:rPr lang="it-IT" b="1" i="1" dirty="0" smtClean="0"/>
              <a:t>lo sforzo corale e generoso di tutte le scuole italiane</a:t>
            </a:r>
            <a:r>
              <a:rPr lang="it-IT" dirty="0" smtClean="0"/>
              <a:t> profuso per il successo dell’operazione,  ritenuta tra le più importanti a livello europeo, ma si tace sull’impatto negativo che essa ha avuto sulla didattica.</a:t>
            </a:r>
          </a:p>
          <a:p>
            <a:pPr marL="0" indent="0" algn="just">
              <a:buNone/>
            </a:pPr>
            <a:r>
              <a:rPr lang="it-IT" dirty="0" smtClean="0"/>
              <a:t> La modalità</a:t>
            </a:r>
            <a:r>
              <a:rPr lang="it-IT" dirty="0"/>
              <a:t>	CBT	ha	fatto	registrare	un	incremento	</a:t>
            </a:r>
            <a:r>
              <a:rPr lang="it-IT" dirty="0" smtClean="0"/>
              <a:t>nella partecipazione degli studenti di tutte le tipologie  e in tutte le regioni italiane, senza alcuna eccezione.</a:t>
            </a:r>
          </a:p>
          <a:p>
            <a:pPr marL="0" indent="0" algn="just">
              <a:buNone/>
            </a:pPr>
            <a:r>
              <a:rPr lang="it-IT" dirty="0" smtClean="0"/>
              <a:t>La partecipazione degli studenti alle prove INVALSI ha raggiunto il livello più alto dalla loro introduzione (2011).  L’incremento medio è stato +10%</a:t>
            </a:r>
            <a:r>
              <a:rPr lang="it-IT" dirty="0"/>
              <a:t>	</a:t>
            </a:r>
            <a:r>
              <a:rPr lang="it-IT" dirty="0" smtClean="0"/>
              <a:t>e ugualmente diffuso su tutto il territorio nazionale, ma ancora più elevato nell’istruzione professionale.</a:t>
            </a:r>
          </a:p>
        </p:txBody>
      </p:sp>
    </p:spTree>
    <p:extLst>
      <p:ext uri="{BB962C8B-B14F-4D97-AF65-F5344CB8AC3E}">
        <p14:creationId xmlns:p14="http://schemas.microsoft.com/office/powerpoint/2010/main" val="36089908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1157968"/>
            <a:ext cx="10515600" cy="4351338"/>
          </a:xfrm>
        </p:spPr>
        <p:txBody>
          <a:bodyPr>
            <a:normAutofit/>
          </a:bodyPr>
          <a:lstStyle/>
          <a:p>
            <a:pPr marL="0" indent="0" algn="just">
              <a:buNone/>
            </a:pPr>
            <a:r>
              <a:rPr lang="it-IT" sz="3200" dirty="0"/>
              <a:t>Permangono le differenze di risultato degli studenti dei diversi indirizzi di studio (Licei, Tecnici e Professionali) ma soprattutto nel Nord Est e in  matematica gli allievi degli istituti tecnici raggiungono ottimi risultati, paragonabili a quelli dei Licei.</a:t>
            </a:r>
          </a:p>
          <a:p>
            <a:pPr marL="0" indent="0" algn="just">
              <a:buNone/>
            </a:pPr>
            <a:r>
              <a:rPr lang="it-IT" sz="3200" dirty="0" smtClean="0"/>
              <a:t>Lo svolgimento CBT delle prove ha permesso di ottenere il sostanziale azzeramento del </a:t>
            </a:r>
            <a:r>
              <a:rPr lang="it-IT" sz="3200" dirty="0" err="1" smtClean="0"/>
              <a:t>cheating</a:t>
            </a:r>
            <a:r>
              <a:rPr lang="it-IT" sz="3200" dirty="0" smtClean="0"/>
              <a:t> ma forse ha fatto perdere qualche altro requisito.</a:t>
            </a:r>
            <a:endParaRPr lang="it-IT" sz="3200" dirty="0"/>
          </a:p>
        </p:txBody>
      </p:sp>
    </p:spTree>
    <p:extLst>
      <p:ext uri="{BB962C8B-B14F-4D97-AF65-F5344CB8AC3E}">
        <p14:creationId xmlns:p14="http://schemas.microsoft.com/office/powerpoint/2010/main" val="944397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just">
              <a:buNone/>
            </a:pPr>
            <a:r>
              <a:rPr lang="it-IT" dirty="0"/>
              <a:t>Le differenze regionali e per </a:t>
            </a:r>
            <a:r>
              <a:rPr lang="it-IT" dirty="0" smtClean="0"/>
              <a:t>tipologie </a:t>
            </a:r>
            <a:r>
              <a:rPr lang="it-IT" dirty="0"/>
              <a:t>di scuola diventano ancora più rilevanti di quanto si osserva al termine della scuola secondaria di primo grado. Il problema è particolarmente accentuato in Matematica; in Campania, Calabria, Sicilia e Sardegna oltre il 75% degli studenti ottiene risultati più bassi della media nazionale</a:t>
            </a:r>
            <a:r>
              <a:rPr lang="it-IT" dirty="0" smtClean="0"/>
              <a:t>.</a:t>
            </a:r>
          </a:p>
          <a:p>
            <a:pPr marL="0" indent="0" algn="just">
              <a:buNone/>
            </a:pPr>
            <a:r>
              <a:rPr lang="it-IT" dirty="0" smtClean="0"/>
              <a:t>E’ significativa l’affermazione fatta durante la presentazione del rapporto annuale: « </a:t>
            </a:r>
            <a:r>
              <a:rPr lang="it-IT" b="1" i="1" dirty="0" smtClean="0"/>
              <a:t>Per chi va a scuola in Veneto è come se, per competenze acquisite, di fatto facesse un anno in più di chi va a scuola in Calabria.»</a:t>
            </a:r>
            <a:endParaRPr lang="it-IT" dirty="0"/>
          </a:p>
          <a:p>
            <a:pPr marL="0" indent="0" algn="just">
              <a:buNone/>
            </a:pPr>
            <a:r>
              <a:rPr lang="it-IT" dirty="0"/>
              <a:t>	.</a:t>
            </a:r>
          </a:p>
          <a:p>
            <a:pPr marL="0" indent="0">
              <a:buNone/>
            </a:pPr>
            <a:endParaRPr lang="it-IT" dirty="0"/>
          </a:p>
        </p:txBody>
      </p:sp>
    </p:spTree>
    <p:extLst>
      <p:ext uri="{BB962C8B-B14F-4D97-AF65-F5344CB8AC3E}">
        <p14:creationId xmlns:p14="http://schemas.microsoft.com/office/powerpoint/2010/main" val="3232963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just">
              <a:buNone/>
            </a:pPr>
            <a:r>
              <a:rPr lang="it-IT" dirty="0" smtClean="0"/>
              <a:t>L’INVALSI sembra volgere lo sguardo al passato per distribuire meriti o colpe, mentre la sua funzione dovrebbe essere quella di migliorare la scuola, analizzare i processi per indirizzare le attività future.</a:t>
            </a:r>
          </a:p>
          <a:p>
            <a:pPr marL="0" indent="0" algn="just">
              <a:buNone/>
            </a:pPr>
            <a:r>
              <a:rPr lang="it-IT" dirty="0" smtClean="0"/>
              <a:t>E’ ipotizzabile che gli ambiti previsti per la prova delle quinte classi della scuola secondaria superiore siano:</a:t>
            </a:r>
          </a:p>
          <a:p>
            <a:pPr algn="just"/>
            <a:r>
              <a:rPr lang="it-IT" dirty="0" smtClean="0"/>
              <a:t>Aritmetica e algebra</a:t>
            </a:r>
          </a:p>
          <a:p>
            <a:pPr algn="just"/>
            <a:r>
              <a:rPr lang="it-IT" dirty="0" smtClean="0"/>
              <a:t>Geometria</a:t>
            </a:r>
          </a:p>
          <a:p>
            <a:pPr algn="just"/>
            <a:r>
              <a:rPr lang="it-IT" dirty="0" smtClean="0"/>
              <a:t>Relazioni e funzioni</a:t>
            </a:r>
          </a:p>
          <a:p>
            <a:pPr algn="just"/>
            <a:r>
              <a:rPr lang="it-IT" dirty="0" smtClean="0"/>
              <a:t>Dati e previsioni</a:t>
            </a:r>
            <a:endParaRPr lang="it-IT" dirty="0"/>
          </a:p>
        </p:txBody>
      </p:sp>
    </p:spTree>
    <p:extLst>
      <p:ext uri="{BB962C8B-B14F-4D97-AF65-F5344CB8AC3E}">
        <p14:creationId xmlns:p14="http://schemas.microsoft.com/office/powerpoint/2010/main" val="1537862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TotalTime>
  <Words>676</Words>
  <Application>Microsoft Office PowerPoint</Application>
  <PresentationFormat>Widescreen</PresentationFormat>
  <Paragraphs>49</Paragraphs>
  <Slides>11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Arial</vt:lpstr>
      <vt:lpstr>Bradley Hand ITC</vt:lpstr>
      <vt:lpstr>Calibri</vt:lpstr>
      <vt:lpstr>Calibri Light</vt:lpstr>
      <vt:lpstr>Tema di Office</vt:lpstr>
      <vt:lpstr>  Laboratorio 2 Le prove Invalsi per il secondo ciclo:  analisi degli item proposti </vt:lpstr>
      <vt:lpstr>Normativa</vt:lpstr>
      <vt:lpstr>La prova 2018</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Prova classe seconda secondaria di II grado</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Laboratorio 2 Le prove Invalsi per il secondo ciclo:  analisi degli item proposti</dc:title>
  <dc:creator>Utente-PC</dc:creator>
  <cp:lastModifiedBy>utente</cp:lastModifiedBy>
  <cp:revision>22</cp:revision>
  <dcterms:created xsi:type="dcterms:W3CDTF">2018-07-16T13:48:38Z</dcterms:created>
  <dcterms:modified xsi:type="dcterms:W3CDTF">2018-07-26T19:08:53Z</dcterms:modified>
</cp:coreProperties>
</file>