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1" r:id="rId3"/>
    <p:sldId id="258" r:id="rId4"/>
    <p:sldId id="259" r:id="rId5"/>
    <p:sldId id="260" r:id="rId6"/>
    <p:sldId id="257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8CC0BC-20CA-4EC8-8AB8-6288A988E8E9}" type="datetimeFigureOut">
              <a:rPr lang="it-IT" smtClean="0"/>
              <a:pPr/>
              <a:t>25/03/2015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00704-9AF0-4E28-ADB4-70025C8B29E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Caserta, 28/03/2015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Michelangelo Di Stasio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8234-455D-4E80-B70C-AD84F65A3C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Caserta, 28/03/2015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Michelangelo Di Stasio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8234-455D-4E80-B70C-AD84F65A3C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Caserta, 28/03/2015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Michelangelo Di Stasio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8234-455D-4E80-B70C-AD84F65A3C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Caserta, 28/03/2015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Michelangelo Di Stasio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8234-455D-4E80-B70C-AD84F65A3C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Caserta, 28/03/2015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Michelangelo Di Stasio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8234-455D-4E80-B70C-AD84F65A3C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Caserta, 28/03/2015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Michelangelo Di Stasio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8234-455D-4E80-B70C-AD84F65A3C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Caserta, 28/03/2015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Michelangelo Di Stasio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8234-455D-4E80-B70C-AD84F65A3C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Caserta, 28/03/2015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Michelangelo Di Stasio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8234-455D-4E80-B70C-AD84F65A3C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Caserta, 28/03/2015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Michelangelo Di Stasio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8234-455D-4E80-B70C-AD84F65A3C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Caserta, 28/03/2015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Michelangelo Di Stasio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8234-455D-4E80-B70C-AD84F65A3C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Caserta, 28/03/2015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Michelangelo Di Stasio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8234-455D-4E80-B70C-AD84F65A3C7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Caserta, 28/03/2015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Michelangelo Di Stasio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78234-455D-4E80-B70C-AD84F65A3C7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TFA%202012.xls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TFA%202014.xls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27584" y="2780928"/>
            <a:ext cx="7416824" cy="1752600"/>
          </a:xfrm>
          <a:blipFill>
            <a:blip r:embed="rId2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tile tx="0" ty="0" sx="100000" sy="100000" flip="none" algn="tl"/>
          </a:blipFill>
          <a:ln w="9525" cap="rnd" cmpd="dbl">
            <a:solidFill>
              <a:schemeClr val="tx2">
                <a:lumMod val="75000"/>
              </a:schemeClr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it-IT" sz="4000" b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tx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Baskerville Old Face" pitchFamily="18" charset="0"/>
              </a:rPr>
              <a:t>Test preliminari</a:t>
            </a:r>
          </a:p>
          <a:p>
            <a:r>
              <a:rPr lang="it-IT" sz="4000" b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tx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Baskerville Old Face" pitchFamily="18" charset="0"/>
              </a:rPr>
              <a:t>Quali apprendimenti denotano?</a:t>
            </a:r>
            <a:endParaRPr lang="it-IT" sz="4000" b="1" dirty="0"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solidFill>
                <a:schemeClr val="tx1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Baskerville Old Face" pitchFamily="18" charset="0"/>
            </a:endParaRP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Caserta, 28/03/2015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1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Michelangelo Di </a:t>
            </a:r>
            <a:r>
              <a:rPr lang="it-IT" dirty="0" err="1" smtClean="0">
                <a:solidFill>
                  <a:schemeClr val="tx1"/>
                </a:solidFill>
              </a:rPr>
              <a:t>Stasio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979712" y="908720"/>
            <a:ext cx="50105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TFA  2012 e 2014</a:t>
            </a:r>
            <a:endParaRPr lang="it-IT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TFA : tirocinio formativo attivo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2060849"/>
            <a:ext cx="7560840" cy="3744416"/>
          </a:xfrm>
        </p:spPr>
        <p:txBody>
          <a:bodyPr>
            <a:normAutofit/>
          </a:bodyPr>
          <a:lstStyle/>
          <a:p>
            <a:pPr algn="just"/>
            <a:r>
              <a:rPr lang="it-IT" sz="4000" dirty="0" smtClean="0"/>
              <a:t>È un percorso di formazione istituito presso le università per l’abilitazione all’ insegnamento della scuola secondaria di primo e secondo grado.</a:t>
            </a:r>
            <a:endParaRPr lang="it-IT" sz="4000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Caserta, 28/03/2015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8234-455D-4E80-B70C-AD84F65A3C7F}" type="slidenum">
              <a:rPr lang="it-IT" smtClean="0">
                <a:solidFill>
                  <a:schemeClr val="tx1"/>
                </a:solidFill>
              </a:rPr>
              <a:pPr/>
              <a:t>2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Michelangelo Di </a:t>
            </a:r>
            <a:r>
              <a:rPr lang="it-IT" dirty="0" err="1" smtClean="0">
                <a:solidFill>
                  <a:schemeClr val="tx1"/>
                </a:solidFill>
              </a:rPr>
              <a:t>Stasio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Prova di accesso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Predisposta da :</a:t>
            </a:r>
          </a:p>
          <a:p>
            <a:pPr>
              <a:buNone/>
            </a:pPr>
            <a:r>
              <a:rPr lang="it-IT" dirty="0" smtClean="0">
                <a:solidFill>
                  <a:schemeClr val="accent2"/>
                </a:solidFill>
                <a:latin typeface="Aharoni" pitchFamily="2" charset="-79"/>
                <a:cs typeface="Aharoni" pitchFamily="2" charset="-79"/>
              </a:rPr>
              <a:t>                                MIUR </a:t>
            </a:r>
          </a:p>
          <a:p>
            <a:r>
              <a:rPr lang="it-IT" dirty="0" smtClean="0"/>
              <a:t>Mira a:</a:t>
            </a:r>
          </a:p>
          <a:p>
            <a:pPr>
              <a:buNone/>
            </a:pPr>
            <a:r>
              <a:rPr lang="it-IT" dirty="0" smtClean="0"/>
              <a:t>    Verificare le conoscenze disciplinari relative alle materie oggetto di insegnamento e le competenze linguistiche di lingua italiana</a:t>
            </a:r>
            <a:endParaRPr lang="it-IT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Caserta, 28/03/2015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8234-455D-4E80-B70C-AD84F65A3C7F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Michelangelo Di </a:t>
            </a:r>
            <a:r>
              <a:rPr lang="it-IT" dirty="0" err="1" smtClean="0">
                <a:solidFill>
                  <a:schemeClr val="tx1"/>
                </a:solidFill>
              </a:rPr>
              <a:t>Stasio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Come si articola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</a:pPr>
            <a:r>
              <a:rPr lang="it-IT" b="1" dirty="0" smtClean="0">
                <a:solidFill>
                  <a:schemeClr val="accent2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60</a:t>
            </a:r>
            <a:r>
              <a:rPr lang="it-IT" dirty="0" smtClean="0">
                <a:solidFill>
                  <a:srgbClr val="FF0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  </a:t>
            </a:r>
            <a:r>
              <a:rPr lang="it-IT" dirty="0" smtClean="0"/>
              <a:t>quesiti con 4 opzioni di risposta di cui una sola corretta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</a:pPr>
            <a:r>
              <a:rPr lang="it-IT" b="1" dirty="0" smtClean="0">
                <a:solidFill>
                  <a:srgbClr val="FF0000"/>
                </a:solidFill>
              </a:rPr>
              <a:t>50  </a:t>
            </a:r>
            <a:r>
              <a:rPr lang="it-IT" dirty="0" smtClean="0"/>
              <a:t>quesiti accertano le conoscenze disciplinari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</a:pPr>
            <a:r>
              <a:rPr lang="it-IT" b="1" dirty="0" smtClean="0">
                <a:solidFill>
                  <a:srgbClr val="0070C0"/>
                </a:solidFill>
              </a:rPr>
              <a:t>10</a:t>
            </a:r>
            <a:r>
              <a:rPr lang="it-IT" dirty="0" smtClean="0"/>
              <a:t>  quesiti accertano le competenze linguistiche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</a:pPr>
            <a:r>
              <a:rPr lang="it-IT" dirty="0" smtClean="0"/>
              <a:t>Tempo a disposizione : 3 ore 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Ø"/>
            </a:pPr>
            <a:r>
              <a:rPr lang="it-IT" dirty="0" smtClean="0"/>
              <a:t>Divieto di utilizzare la calcolatrice.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Caserta, 28/03/2015</a:t>
            </a:r>
            <a:endParaRPr lang="it-IT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8234-455D-4E80-B70C-AD84F65A3C7F}" type="slidenum">
              <a:rPr lang="it-IT" smtClean="0">
                <a:solidFill>
                  <a:schemeClr val="tx1"/>
                </a:solidFill>
              </a:rPr>
              <a:pPr/>
              <a:t>4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Michelangelo Di </a:t>
            </a:r>
            <a:r>
              <a:rPr lang="it-IT" dirty="0" err="1" smtClean="0">
                <a:solidFill>
                  <a:schemeClr val="tx1"/>
                </a:solidFill>
              </a:rPr>
              <a:t>Stasio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Come viene valutata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76873"/>
            <a:ext cx="8229600" cy="1728192"/>
          </a:xfrm>
        </p:spPr>
        <p:txBody>
          <a:bodyPr>
            <a:normAutofit fontScale="25000" lnSpcReduction="20000"/>
          </a:bodyPr>
          <a:lstStyle/>
          <a:p>
            <a:r>
              <a:rPr lang="it-IT" sz="14400" dirty="0" smtClean="0"/>
              <a:t>Risposta corretta :                       </a:t>
            </a:r>
            <a:r>
              <a:rPr lang="it-IT" sz="14400" b="1" dirty="0" smtClean="0"/>
              <a:t>0,5</a:t>
            </a:r>
            <a:r>
              <a:rPr lang="it-IT" sz="14400" dirty="0" smtClean="0"/>
              <a:t> punti</a:t>
            </a:r>
          </a:p>
          <a:p>
            <a:pPr>
              <a:buNone/>
            </a:pPr>
            <a:endParaRPr lang="it-IT" sz="14400" dirty="0" smtClean="0"/>
          </a:p>
          <a:p>
            <a:r>
              <a:rPr lang="it-IT" sz="14400" dirty="0" smtClean="0"/>
              <a:t>Risposta errata o non data</a:t>
            </a:r>
            <a:r>
              <a:rPr lang="it-IT" sz="14400" b="1" dirty="0" smtClean="0"/>
              <a:t>:       0</a:t>
            </a:r>
            <a:r>
              <a:rPr lang="it-IT" sz="14400" dirty="0" smtClean="0"/>
              <a:t>    punti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 </a:t>
            </a:r>
            <a:endParaRPr lang="it-IT" b="1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Caserta, 28/03/2015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8234-455D-4E80-B70C-AD84F65A3C7F}" type="slidenum">
              <a:rPr lang="it-IT" smtClean="0">
                <a:solidFill>
                  <a:schemeClr val="tx1"/>
                </a:solidFill>
              </a:rPr>
              <a:pPr/>
              <a:t>5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Michelangelo Di </a:t>
            </a:r>
            <a:r>
              <a:rPr lang="it-IT" dirty="0" err="1" smtClean="0">
                <a:solidFill>
                  <a:schemeClr val="tx1"/>
                </a:solidFill>
              </a:rPr>
              <a:t>Stasio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899592" y="4365104"/>
            <a:ext cx="7272808" cy="120032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3200" dirty="0" smtClean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Per essere ammessi : </a:t>
            </a:r>
          </a:p>
          <a:p>
            <a:r>
              <a:rPr lang="it-IT" sz="3200" smtClean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Minimo  </a:t>
            </a:r>
            <a:r>
              <a:rPr lang="it-IT" sz="3200" b="1" smtClean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it-IT" sz="4000" smtClean="0">
                <a:solidFill>
                  <a:schemeClr val="accent5">
                    <a:lumMod val="75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haroni" pitchFamily="2" charset="-79"/>
                <a:cs typeface="Aharoni" pitchFamily="2" charset="-79"/>
              </a:rPr>
              <a:t>21</a:t>
            </a:r>
            <a:r>
              <a:rPr lang="it-IT" sz="3200" b="1" smtClean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it-IT" sz="3200" dirty="0" smtClean="0">
                <a:solidFill>
                  <a:prstClr val="black"/>
                </a:solidFill>
                <a:latin typeface="Aharoni" pitchFamily="2" charset="-79"/>
                <a:cs typeface="Aharoni" pitchFamily="2" charset="-79"/>
              </a:rPr>
              <a:t>punti sul massimo di  </a:t>
            </a:r>
            <a:r>
              <a:rPr lang="it-IT" sz="4000" b="1" dirty="0" smtClean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haroni" pitchFamily="2" charset="-79"/>
                <a:cs typeface="Aharoni" pitchFamily="2" charset="-79"/>
              </a:rPr>
              <a:t>30.</a:t>
            </a:r>
            <a:endParaRPr lang="it-IT" sz="4000" dirty="0">
              <a:solidFill>
                <a:srgbClr val="0070C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Risultati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r>
              <a:rPr lang="it-IT" dirty="0" smtClean="0">
                <a:hlinkClick r:id="rId2" action="ppaction://hlinkfile"/>
              </a:rPr>
              <a:t>2012</a:t>
            </a:r>
            <a:endParaRPr lang="it-IT" dirty="0" smtClean="0"/>
          </a:p>
          <a:p>
            <a:pPr>
              <a:buNone/>
            </a:pPr>
            <a:endParaRPr lang="it-IT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Caserta, 28/03/2015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8234-455D-4E80-B70C-AD84F65A3C7F}" type="slidenum">
              <a:rPr lang="it-IT" smtClean="0">
                <a:solidFill>
                  <a:schemeClr val="tx1"/>
                </a:solidFill>
              </a:rPr>
              <a:pPr/>
              <a:t>6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Michelangelo Di </a:t>
            </a:r>
            <a:r>
              <a:rPr lang="it-IT" dirty="0" err="1" smtClean="0">
                <a:solidFill>
                  <a:schemeClr val="tx1"/>
                </a:solidFill>
              </a:rPr>
              <a:t>Stasio</a:t>
            </a:r>
            <a:endParaRPr lang="it-IT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it-IT" dirty="0" smtClean="0">
                <a:hlinkClick r:id="rId2" action="ppaction://hlinkfile"/>
              </a:rPr>
              <a:t>2014</a:t>
            </a:r>
            <a:endParaRPr lang="it-IT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Caserta, 28/03/2015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8234-455D-4E80-B70C-AD84F65A3C7F}" type="slidenum">
              <a:rPr lang="it-IT" smtClean="0">
                <a:solidFill>
                  <a:schemeClr val="tx1"/>
                </a:solidFill>
              </a:rPr>
              <a:pPr/>
              <a:t>7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Michelangelo Di </a:t>
            </a:r>
            <a:r>
              <a:rPr lang="it-IT" dirty="0" err="1" smtClean="0">
                <a:solidFill>
                  <a:schemeClr val="tx1"/>
                </a:solidFill>
              </a:rPr>
              <a:t>Stasio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0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Risultati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Qualche riflessione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600201"/>
            <a:ext cx="8003232" cy="532655"/>
          </a:xfrm>
        </p:spPr>
        <p:txBody>
          <a:bodyPr>
            <a:no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it-IT" sz="1800" dirty="0" smtClean="0"/>
              <a:t>Non ci sono state ri-correzioni: i quesiti preparati con maggiore oculatezza o </a:t>
            </a:r>
            <a:r>
              <a:rPr lang="it-IT" sz="1800" dirty="0" smtClean="0"/>
              <a:t>di proposito  </a:t>
            </a:r>
            <a:r>
              <a:rPr lang="it-IT" sz="1800" dirty="0" smtClean="0"/>
              <a:t>non si è voluto  cercare il pelo nell’uovo?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Caserta, 28/03/2015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8234-455D-4E80-B70C-AD84F65A3C7F}" type="slidenum">
              <a:rPr lang="it-IT" smtClean="0">
                <a:solidFill>
                  <a:schemeClr val="tx1"/>
                </a:solidFill>
              </a:rPr>
              <a:pPr/>
              <a:t>8</a:t>
            </a:fld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Michelangelo Di </a:t>
            </a:r>
            <a:r>
              <a:rPr lang="it-IT" dirty="0" err="1" smtClean="0">
                <a:solidFill>
                  <a:schemeClr val="tx1"/>
                </a:solidFill>
              </a:rPr>
              <a:t>Stasio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611560" y="2492896"/>
            <a:ext cx="75608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it-IT" dirty="0" smtClean="0"/>
              <a:t>  Basso il numero degli ammessi, in alcuni casi non sono stati ricoperti i posti     </a:t>
            </a:r>
          </a:p>
          <a:p>
            <a:pPr>
              <a:buClr>
                <a:srgbClr val="FF0000"/>
              </a:buClr>
            </a:pPr>
            <a:r>
              <a:rPr lang="it-IT" dirty="0" smtClean="0"/>
              <a:t> </a:t>
            </a:r>
            <a:r>
              <a:rPr lang="it-IT" dirty="0" smtClean="0"/>
              <a:t>     messi a disposizione.  Come mai?</a:t>
            </a:r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611560" y="3356992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it-IT" dirty="0" smtClean="0"/>
              <a:t>  Le </a:t>
            </a:r>
            <a:r>
              <a:rPr lang="it-IT" dirty="0" smtClean="0"/>
              <a:t>università non danno una preparazione adeguata</a:t>
            </a:r>
            <a:r>
              <a:rPr lang="it-IT" dirty="0" smtClean="0"/>
              <a:t>?</a:t>
            </a:r>
            <a:endParaRPr lang="it-IT" dirty="0" smtClean="0"/>
          </a:p>
        </p:txBody>
      </p:sp>
      <p:sp>
        <p:nvSpPr>
          <p:cNvPr id="12" name="Rettangolo 11"/>
          <p:cNvSpPr/>
          <p:nvPr/>
        </p:nvSpPr>
        <p:spPr>
          <a:xfrm>
            <a:off x="611560" y="3861048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it-IT" dirty="0" smtClean="0"/>
              <a:t>  Domande </a:t>
            </a:r>
            <a:r>
              <a:rPr lang="it-IT" dirty="0" smtClean="0"/>
              <a:t>troppo difficili  o lontane da ciò che si studia nei corsi universitari?</a:t>
            </a:r>
          </a:p>
          <a:p>
            <a:pPr>
              <a:buClr>
                <a:srgbClr val="FF0000"/>
              </a:buClr>
              <a:buFont typeface="Wingdings" pitchFamily="2" charset="2"/>
              <a:buChar char="ü"/>
            </a:pPr>
            <a:endParaRPr lang="it-IT" dirty="0"/>
          </a:p>
        </p:txBody>
      </p:sp>
      <p:sp>
        <p:nvSpPr>
          <p:cNvPr id="13" name="Rettangolo 12"/>
          <p:cNvSpPr/>
          <p:nvPr/>
        </p:nvSpPr>
        <p:spPr>
          <a:xfrm>
            <a:off x="611560" y="4293096"/>
            <a:ext cx="47160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it-IT" dirty="0" smtClean="0"/>
              <a:t> Inadeguata </a:t>
            </a:r>
            <a:r>
              <a:rPr lang="it-IT" dirty="0" smtClean="0"/>
              <a:t>preparazione dei laureati </a:t>
            </a:r>
            <a:r>
              <a:rPr lang="it-IT" dirty="0" smtClean="0"/>
              <a:t>?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611560" y="4869160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ü"/>
            </a:pPr>
            <a:r>
              <a:rPr lang="it-IT" dirty="0" smtClean="0"/>
              <a:t> Ritorna la divisione tra Nord e Sud: l’ università del nord preparano meglio?  </a:t>
            </a:r>
            <a:endParaRPr lang="it-IT" dirty="0" smtClean="0"/>
          </a:p>
          <a:p>
            <a:pPr>
              <a:buClr>
                <a:srgbClr val="FF0000"/>
              </a:buClr>
            </a:pPr>
            <a:r>
              <a:rPr lang="it-IT" dirty="0" smtClean="0"/>
              <a:t> </a:t>
            </a:r>
            <a:r>
              <a:rPr lang="it-IT" dirty="0" smtClean="0"/>
              <a:t>  (Analogia </a:t>
            </a:r>
            <a:r>
              <a:rPr lang="it-IT" dirty="0" smtClean="0"/>
              <a:t>inversa con l’esame di Stato)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build="allAtOnce"/>
      <p:bldP spid="11" grpId="0" build="p"/>
      <p:bldP spid="12" grpId="0" build="p"/>
      <p:bldP spid="13" grpId="0" build="p"/>
      <p:bldP spid="15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Caserta, 28/03/2015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>
                <a:solidFill>
                  <a:schemeClr val="tx1"/>
                </a:solidFill>
              </a:rPr>
              <a:t>Michelangelo Di </a:t>
            </a:r>
            <a:r>
              <a:rPr lang="it-IT" dirty="0" err="1" smtClean="0">
                <a:solidFill>
                  <a:schemeClr val="tx1"/>
                </a:solidFill>
              </a:rPr>
              <a:t>Stasio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8234-455D-4E80-B70C-AD84F65A3C7F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1403648" y="1988840"/>
            <a:ext cx="6480720" cy="2448271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InflateBottom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Grazie per l’attenzione</a:t>
            </a:r>
            <a:endParaRPr lang="it-IT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312</Words>
  <Application>Microsoft Office PowerPoint</Application>
  <PresentationFormat>Presentazione su schermo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Diapositiva 1</vt:lpstr>
      <vt:lpstr>TFA : tirocinio formativo attivo</vt:lpstr>
      <vt:lpstr>Prova di accesso</vt:lpstr>
      <vt:lpstr>Come si articola</vt:lpstr>
      <vt:lpstr>Come viene valutata</vt:lpstr>
      <vt:lpstr>Risultati </vt:lpstr>
      <vt:lpstr>Risultati </vt:lpstr>
      <vt:lpstr>Qualche riflessione</vt:lpstr>
      <vt:lpstr>Diapositiva 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TFA  2012 e 2014</dc:title>
  <dc:creator>User</dc:creator>
  <cp:lastModifiedBy>User</cp:lastModifiedBy>
  <cp:revision>55</cp:revision>
  <dcterms:created xsi:type="dcterms:W3CDTF">2015-03-24T17:55:10Z</dcterms:created>
  <dcterms:modified xsi:type="dcterms:W3CDTF">2015-03-25T22:11:24Z</dcterms:modified>
</cp:coreProperties>
</file>