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  <a:srgbClr val="FFCC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05FD9-D35E-4256-B91A-A02F037E6E1E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D5AA-771F-41ED-AEFA-65E6C7243BE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2835-BAA2-4175-BC06-1B696DD2B5D7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4FB3-1B88-4D57-BD9F-8489424D1B9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69341-78C1-4501-90F7-5A0F54556CDA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1622-80B6-431C-9399-69DCCED6638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E0499-9C86-4ACA-852D-6B9C54B8ED91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423B-F76E-4881-80CF-7F10872877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EBC66-6CBF-4AC2-AAAB-5267F9FFB6FA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C50BA-ED08-4C92-80E8-279A45312D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5A56-08AB-4F0F-9ADC-192C250B2645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1096-EC92-446D-9274-B48C0CDE7E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80A0-CC76-45DB-90BC-EC37872FFA4B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0CE3-FC64-4C4D-B76D-09B9CEBAAA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AB90-C897-47AE-98A6-AD71ED82521C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7EAA-D083-4ED4-8478-8EEC8D949A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7F2B-E5FB-482B-8D9D-6D8D27423958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3211-8BFB-406A-9C47-3409E6FCA03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C7CE-4ECE-40D8-A148-12DD8FBA830D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C068-BF75-458D-AB07-2182620DCFD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3562-3C63-478F-B0B5-2F83F8649268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F4439-D805-45F0-B914-C2611C0EE30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DCEFF-9525-4CD4-9A9A-407ADD6AAC51}" type="datetimeFigureOut">
              <a:rPr lang="it-IT"/>
              <a:pPr>
                <a:defRPr/>
              </a:pPr>
              <a:t>24/09/2013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3AC971-EA0E-4369-90A3-550DB678DAE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71438" y="5013325"/>
            <a:ext cx="1547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  <a:latin typeface="Monotype Corsiva" pitchFamily="66" charset="0"/>
              </a:rPr>
              <a:t>“Matematizzare” la realtà</a:t>
            </a:r>
          </a:p>
          <a:p>
            <a:pPr algn="ctr"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  <a:latin typeface="Monotype Corsiva" pitchFamily="66" charset="0"/>
              </a:rPr>
              <a:t>parlando il “matematichese”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569790" y="6093296"/>
            <a:ext cx="90019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Numeri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220985" y="6128821"/>
            <a:ext cx="87021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Spazi o e figure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20072" y="5949280"/>
            <a:ext cx="105651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Relazioni e funzioni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092280" y="6109018"/>
            <a:ext cx="12176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Dati  e previsioni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979712" y="332992"/>
            <a:ext cx="5328592" cy="2591952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81758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Tavola degli apprendimenti</a:t>
            </a:r>
          </a:p>
        </p:txBody>
      </p:sp>
      <p:grpSp>
        <p:nvGrpSpPr>
          <p:cNvPr id="2" name="Gruppo 25"/>
          <p:cNvGrpSpPr>
            <a:grpSpLocks/>
          </p:cNvGrpSpPr>
          <p:nvPr/>
        </p:nvGrpSpPr>
        <p:grpSpPr bwMode="auto">
          <a:xfrm>
            <a:off x="0" y="1196975"/>
            <a:ext cx="2303463" cy="1511300"/>
            <a:chOff x="323528" y="1196752"/>
            <a:chExt cx="2304256" cy="1512168"/>
          </a:xfrm>
        </p:grpSpPr>
        <p:sp>
          <p:nvSpPr>
            <p:cNvPr id="22" name="Fumetto 4 21"/>
            <p:cNvSpPr/>
            <p:nvPr/>
          </p:nvSpPr>
          <p:spPr>
            <a:xfrm>
              <a:off x="323528" y="1196752"/>
              <a:ext cx="2304256" cy="1512168"/>
            </a:xfrm>
            <a:prstGeom prst="cloudCallout">
              <a:avLst>
                <a:gd name="adj1" fmla="val 7861"/>
                <a:gd name="adj2" fmla="val 61351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4" name="CasellaDiTesto 23"/>
            <p:cNvSpPr txBox="1"/>
            <p:nvPr/>
          </p:nvSpPr>
          <p:spPr>
            <a:xfrm rot="20946661">
              <a:off x="539502" y="1557322"/>
              <a:ext cx="1943769" cy="768791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Calcolare l’area e il volume delle figure solide più comuni e darne stime di oggetti della vita quotidiana</a:t>
              </a:r>
              <a:endParaRPr lang="it-IT" dirty="0"/>
            </a:p>
          </p:txBody>
        </p:sp>
      </p:grpSp>
      <p:grpSp>
        <p:nvGrpSpPr>
          <p:cNvPr id="3" name="Gruppo 26"/>
          <p:cNvGrpSpPr>
            <a:grpSpLocks/>
          </p:cNvGrpSpPr>
          <p:nvPr/>
        </p:nvGrpSpPr>
        <p:grpSpPr bwMode="auto">
          <a:xfrm rot="307352">
            <a:off x="2143125" y="1552575"/>
            <a:ext cx="1992313" cy="1168400"/>
            <a:chOff x="323528" y="1346069"/>
            <a:chExt cx="2304256" cy="1362850"/>
          </a:xfrm>
        </p:grpSpPr>
        <p:sp>
          <p:nvSpPr>
            <p:cNvPr id="28" name="Fumetto 4 27"/>
            <p:cNvSpPr/>
            <p:nvPr/>
          </p:nvSpPr>
          <p:spPr>
            <a:xfrm>
              <a:off x="323528" y="1346069"/>
              <a:ext cx="2304256" cy="1362850"/>
            </a:xfrm>
            <a:prstGeom prst="cloudCallout">
              <a:avLst>
                <a:gd name="adj1" fmla="val 7861"/>
                <a:gd name="adj2" fmla="val 61351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 rot="20946661">
              <a:off x="539814" y="1723974"/>
              <a:ext cx="1942552" cy="429594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Saper operare con i numeri (N,Q,R)</a:t>
              </a:r>
              <a:endParaRPr lang="it-IT" dirty="0"/>
            </a:p>
          </p:txBody>
        </p:sp>
      </p:grpSp>
      <p:grpSp>
        <p:nvGrpSpPr>
          <p:cNvPr id="4" name="Gruppo 44"/>
          <p:cNvGrpSpPr>
            <a:grpSpLocks/>
          </p:cNvGrpSpPr>
          <p:nvPr/>
        </p:nvGrpSpPr>
        <p:grpSpPr bwMode="auto">
          <a:xfrm>
            <a:off x="4643438" y="1557338"/>
            <a:ext cx="2305050" cy="1366837"/>
            <a:chOff x="4644008" y="1556792"/>
            <a:chExt cx="2304256" cy="1368152"/>
          </a:xfrm>
        </p:grpSpPr>
        <p:sp>
          <p:nvSpPr>
            <p:cNvPr id="31" name="Fumetto 4 30"/>
            <p:cNvSpPr/>
            <p:nvPr/>
          </p:nvSpPr>
          <p:spPr>
            <a:xfrm>
              <a:off x="4644008" y="1556792"/>
              <a:ext cx="2304256" cy="1368152"/>
            </a:xfrm>
            <a:prstGeom prst="cloudCallout">
              <a:avLst>
                <a:gd name="adj1" fmla="val -22054"/>
                <a:gd name="adj2" fmla="val 116875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874116" y="1855529"/>
              <a:ext cx="1858323" cy="600652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Comprendere il significato di percentuale e saperla rappresentare in vari modi</a:t>
              </a:r>
              <a:endParaRPr lang="it-IT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uppo 45"/>
          <p:cNvGrpSpPr>
            <a:grpSpLocks/>
          </p:cNvGrpSpPr>
          <p:nvPr/>
        </p:nvGrpSpPr>
        <p:grpSpPr bwMode="auto">
          <a:xfrm rot="635196">
            <a:off x="5845175" y="3265488"/>
            <a:ext cx="2293938" cy="1254125"/>
            <a:chOff x="5763543" y="3360354"/>
            <a:chExt cx="2294976" cy="1339028"/>
          </a:xfrm>
        </p:grpSpPr>
        <p:sp>
          <p:nvSpPr>
            <p:cNvPr id="34" name="Fumetto 4 33"/>
            <p:cNvSpPr/>
            <p:nvPr/>
          </p:nvSpPr>
          <p:spPr>
            <a:xfrm rot="21120000">
              <a:off x="5763543" y="3360354"/>
              <a:ext cx="2294976" cy="1339028"/>
            </a:xfrm>
            <a:prstGeom prst="cloudCallout">
              <a:avLst>
                <a:gd name="adj1" fmla="val -3750"/>
                <a:gd name="adj2" fmla="val 5896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35" name="CasellaDiTesto 34"/>
            <p:cNvSpPr txBox="1"/>
            <p:nvPr/>
          </p:nvSpPr>
          <p:spPr>
            <a:xfrm rot="20964804">
              <a:off x="6052290" y="3606008"/>
              <a:ext cx="1538983" cy="769517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Costruire figure geometriche utilizzando vari strumenti</a:t>
              </a:r>
              <a:endParaRPr lang="it-IT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o 35"/>
          <p:cNvGrpSpPr>
            <a:grpSpLocks/>
          </p:cNvGrpSpPr>
          <p:nvPr/>
        </p:nvGrpSpPr>
        <p:grpSpPr bwMode="auto">
          <a:xfrm>
            <a:off x="6875463" y="1628775"/>
            <a:ext cx="2268537" cy="1800225"/>
            <a:chOff x="323528" y="1271803"/>
            <a:chExt cx="2304256" cy="1587532"/>
          </a:xfrm>
        </p:grpSpPr>
        <p:sp>
          <p:nvSpPr>
            <p:cNvPr id="37" name="Fumetto 4 36"/>
            <p:cNvSpPr/>
            <p:nvPr/>
          </p:nvSpPr>
          <p:spPr>
            <a:xfrm>
              <a:off x="323528" y="1271803"/>
              <a:ext cx="2304256" cy="1587532"/>
            </a:xfrm>
            <a:prstGeom prst="cloudCallout">
              <a:avLst>
                <a:gd name="adj1" fmla="val 7861"/>
                <a:gd name="adj2" fmla="val 61351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617002" y="1716984"/>
              <a:ext cx="1681833" cy="677571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Rappresentare i numeri conosciuti sulla retta ordinandoli e confrontandoli tra loro</a:t>
              </a:r>
              <a:endParaRPr lang="it-IT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po 46"/>
          <p:cNvGrpSpPr>
            <a:grpSpLocks/>
          </p:cNvGrpSpPr>
          <p:nvPr/>
        </p:nvGrpSpPr>
        <p:grpSpPr bwMode="auto">
          <a:xfrm>
            <a:off x="611188" y="3068638"/>
            <a:ext cx="2232025" cy="1081087"/>
            <a:chOff x="539552" y="2924944"/>
            <a:chExt cx="2232248" cy="1080120"/>
          </a:xfrm>
        </p:grpSpPr>
        <p:sp>
          <p:nvSpPr>
            <p:cNvPr id="40" name="Fumetto 4 39"/>
            <p:cNvSpPr/>
            <p:nvPr/>
          </p:nvSpPr>
          <p:spPr>
            <a:xfrm>
              <a:off x="539552" y="2924944"/>
              <a:ext cx="2232248" cy="1080120"/>
            </a:xfrm>
            <a:prstGeom prst="cloudCallout">
              <a:avLst>
                <a:gd name="adj1" fmla="val 27397"/>
                <a:gd name="adj2" fmla="val 70468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 rot="21443763">
              <a:off x="836444" y="3250090"/>
              <a:ext cx="1684506" cy="431414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Dimostrare e applicare il teorema di Pitagora</a:t>
              </a:r>
              <a:endParaRPr lang="it-IT" dirty="0"/>
            </a:p>
          </p:txBody>
        </p:sp>
      </p:grpSp>
      <p:grpSp>
        <p:nvGrpSpPr>
          <p:cNvPr id="8" name="Gruppo 41"/>
          <p:cNvGrpSpPr>
            <a:grpSpLocks/>
          </p:cNvGrpSpPr>
          <p:nvPr/>
        </p:nvGrpSpPr>
        <p:grpSpPr bwMode="auto">
          <a:xfrm>
            <a:off x="2700338" y="2924175"/>
            <a:ext cx="2232025" cy="1081088"/>
            <a:chOff x="323528" y="1196752"/>
            <a:chExt cx="2304256" cy="1512168"/>
          </a:xfrm>
        </p:grpSpPr>
        <p:sp>
          <p:nvSpPr>
            <p:cNvPr id="43" name="Fumetto 4 42"/>
            <p:cNvSpPr/>
            <p:nvPr/>
          </p:nvSpPr>
          <p:spPr>
            <a:xfrm>
              <a:off x="323528" y="1196752"/>
              <a:ext cx="2304256" cy="1512168"/>
            </a:xfrm>
            <a:prstGeom prst="cloudCallout">
              <a:avLst>
                <a:gd name="adj1" fmla="val 7861"/>
                <a:gd name="adj2" fmla="val 61351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523471" y="1567578"/>
              <a:ext cx="1961731" cy="532922"/>
            </a:xfrm>
            <a:prstGeom prst="rect">
              <a:avLst/>
            </a:prstGeom>
            <a:solidFill>
              <a:schemeClr val="bg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sz="1100" dirty="0">
                  <a:solidFill>
                    <a:schemeClr val="accent1">
                      <a:lumMod val="75000"/>
                    </a:schemeClr>
                  </a:solidFill>
                  <a:latin typeface="Book Antiqua" pitchFamily="18" charset="0"/>
                </a:rPr>
                <a:t>Risolvere un problema mediante un’espressione </a:t>
              </a:r>
              <a:endParaRPr lang="it-IT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4"/>
          <p:cNvSpPr txBox="1">
            <a:spLocks noChangeArrowheads="1"/>
          </p:cNvSpPr>
          <p:nvPr/>
        </p:nvSpPr>
        <p:spPr bwMode="auto">
          <a:xfrm>
            <a:off x="0" y="5013325"/>
            <a:ext cx="161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  <a:latin typeface="Monotype Corsiva" pitchFamily="66" charset="0"/>
              </a:rPr>
              <a:t>“Matematizzare” la realtà</a:t>
            </a:r>
          </a:p>
          <a:p>
            <a:pPr algn="ctr">
              <a:lnSpc>
                <a:spcPct val="150000"/>
              </a:lnSpc>
            </a:pPr>
            <a:r>
              <a:rPr lang="it-IT" b="1">
                <a:solidFill>
                  <a:schemeClr val="bg1"/>
                </a:solidFill>
                <a:latin typeface="Monotype Corsiva" pitchFamily="66" charset="0"/>
              </a:rPr>
              <a:t>parlando il “matematichese</a:t>
            </a:r>
            <a:r>
              <a:rPr lang="it-IT" sz="1400" b="1">
                <a:solidFill>
                  <a:schemeClr val="bg1"/>
                </a:solidFill>
                <a:latin typeface="Monotype Corsiva" pitchFamily="66" charset="0"/>
              </a:rPr>
              <a:t>”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569790" y="6213571"/>
            <a:ext cx="90019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Numeri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131840" y="6150114"/>
            <a:ext cx="90019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Spazi o e figure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20072" y="5941729"/>
            <a:ext cx="108012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Relazioni e funzioni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7081277" y="6074560"/>
            <a:ext cx="12176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+mn-cs"/>
              </a:rPr>
              <a:t>Dati  e previsioni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979712" y="332992"/>
            <a:ext cx="5508000" cy="302400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Tavola degli apprendimenti</a:t>
            </a:r>
          </a:p>
        </p:txBody>
      </p:sp>
      <p:grpSp>
        <p:nvGrpSpPr>
          <p:cNvPr id="2" name="Gruppo 27"/>
          <p:cNvGrpSpPr>
            <a:grpSpLocks/>
          </p:cNvGrpSpPr>
          <p:nvPr/>
        </p:nvGrpSpPr>
        <p:grpSpPr bwMode="auto">
          <a:xfrm>
            <a:off x="4716463" y="1484313"/>
            <a:ext cx="2808287" cy="1152525"/>
            <a:chOff x="4716016" y="1484784"/>
            <a:chExt cx="2808312" cy="1152128"/>
          </a:xfrm>
        </p:grpSpPr>
        <p:sp>
          <p:nvSpPr>
            <p:cNvPr id="23" name="Fumetto 4 22"/>
            <p:cNvSpPr/>
            <p:nvPr/>
          </p:nvSpPr>
          <p:spPr>
            <a:xfrm>
              <a:off x="4716016" y="1484784"/>
              <a:ext cx="2808312" cy="1152128"/>
            </a:xfrm>
            <a:prstGeom prst="cloudCallout">
              <a:avLst>
                <a:gd name="adj1" fmla="val -8429"/>
                <a:gd name="adj2" fmla="val 7705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dirty="0"/>
            </a:p>
          </p:txBody>
        </p:sp>
        <p:sp>
          <p:nvSpPr>
            <p:cNvPr id="3091" name="CasellaDiTesto 23"/>
            <p:cNvSpPr txBox="1">
              <a:spLocks noChangeArrowheads="1"/>
            </p:cNvSpPr>
            <p:nvPr/>
          </p:nvSpPr>
          <p:spPr bwMode="auto">
            <a:xfrm>
              <a:off x="5076056" y="1772816"/>
              <a:ext cx="208823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latin typeface="Book Antiqua" pitchFamily="18" charset="0"/>
                </a:rPr>
                <a:t>Riconoscere e rappresentare nel piano cartesiano relazioni di proporzionalità</a:t>
              </a:r>
            </a:p>
          </p:txBody>
        </p:sp>
      </p:grpSp>
      <p:grpSp>
        <p:nvGrpSpPr>
          <p:cNvPr id="3" name="Gruppo 28"/>
          <p:cNvGrpSpPr>
            <a:grpSpLocks/>
          </p:cNvGrpSpPr>
          <p:nvPr/>
        </p:nvGrpSpPr>
        <p:grpSpPr bwMode="auto">
          <a:xfrm>
            <a:off x="6480175" y="2276475"/>
            <a:ext cx="2663825" cy="1223963"/>
            <a:chOff x="6479704" y="2276872"/>
            <a:chExt cx="2664296" cy="1224136"/>
          </a:xfrm>
        </p:grpSpPr>
        <p:sp>
          <p:nvSpPr>
            <p:cNvPr id="22" name="Fumetto 4 21"/>
            <p:cNvSpPr/>
            <p:nvPr/>
          </p:nvSpPr>
          <p:spPr>
            <a:xfrm>
              <a:off x="6479704" y="2276872"/>
              <a:ext cx="2664296" cy="1224136"/>
            </a:xfrm>
            <a:prstGeom prst="cloudCallout">
              <a:avLst>
                <a:gd name="adj1" fmla="val -19199"/>
                <a:gd name="adj2" fmla="val 80285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89" name="CasellaDiTesto 24"/>
            <p:cNvSpPr txBox="1">
              <a:spLocks noChangeArrowheads="1"/>
            </p:cNvSpPr>
            <p:nvPr/>
          </p:nvSpPr>
          <p:spPr bwMode="auto">
            <a:xfrm>
              <a:off x="6732240" y="2564904"/>
              <a:ext cx="2016224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it-IT" sz="1100">
                  <a:latin typeface="Book Antiqua" pitchFamily="18" charset="0"/>
                </a:rPr>
                <a:t>Raccogliere, selezionare, interpretare e rappresentare dati</a:t>
              </a:r>
              <a:endParaRPr lang="it-IT" sz="1100"/>
            </a:p>
          </p:txBody>
        </p:sp>
      </p:grpSp>
      <p:grpSp>
        <p:nvGrpSpPr>
          <p:cNvPr id="4" name="Gruppo 29"/>
          <p:cNvGrpSpPr>
            <a:grpSpLocks/>
          </p:cNvGrpSpPr>
          <p:nvPr/>
        </p:nvGrpSpPr>
        <p:grpSpPr bwMode="auto">
          <a:xfrm>
            <a:off x="3563938" y="2997200"/>
            <a:ext cx="1871662" cy="1008063"/>
            <a:chOff x="3563888" y="2996952"/>
            <a:chExt cx="1872208" cy="1008112"/>
          </a:xfrm>
        </p:grpSpPr>
        <p:sp>
          <p:nvSpPr>
            <p:cNvPr id="14" name="Fumetto 4 13"/>
            <p:cNvSpPr/>
            <p:nvPr/>
          </p:nvSpPr>
          <p:spPr>
            <a:xfrm>
              <a:off x="3563888" y="2996952"/>
              <a:ext cx="1872208" cy="1008112"/>
            </a:xfrm>
            <a:prstGeom prst="cloudCallout">
              <a:avLst>
                <a:gd name="adj1" fmla="val -21608"/>
                <a:gd name="adj2" fmla="val 68799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87" name="CasellaDiTesto 25"/>
            <p:cNvSpPr txBox="1">
              <a:spLocks noChangeArrowheads="1"/>
            </p:cNvSpPr>
            <p:nvPr/>
          </p:nvSpPr>
          <p:spPr bwMode="auto">
            <a:xfrm>
              <a:off x="3923928" y="3140968"/>
              <a:ext cx="136815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latin typeface="Book Antiqua" pitchFamily="18" charset="0"/>
                </a:rPr>
                <a:t>Calcolare la probabilità di qualche evento</a:t>
              </a:r>
            </a:p>
            <a:p>
              <a:endParaRPr lang="it-IT" sz="1100">
                <a:latin typeface="Book Antiqua" pitchFamily="18" charset="0"/>
              </a:endParaRPr>
            </a:p>
          </p:txBody>
        </p:sp>
      </p:grpSp>
      <p:grpSp>
        <p:nvGrpSpPr>
          <p:cNvPr id="5" name="Gruppo 30"/>
          <p:cNvGrpSpPr>
            <a:grpSpLocks/>
          </p:cNvGrpSpPr>
          <p:nvPr/>
        </p:nvGrpSpPr>
        <p:grpSpPr bwMode="auto">
          <a:xfrm>
            <a:off x="684213" y="1700213"/>
            <a:ext cx="2374900" cy="1081087"/>
            <a:chOff x="683568" y="1700808"/>
            <a:chExt cx="2376264" cy="1080120"/>
          </a:xfrm>
        </p:grpSpPr>
        <p:sp>
          <p:nvSpPr>
            <p:cNvPr id="21" name="Fumetto 4 20"/>
            <p:cNvSpPr/>
            <p:nvPr/>
          </p:nvSpPr>
          <p:spPr>
            <a:xfrm>
              <a:off x="683568" y="1700808"/>
              <a:ext cx="2376264" cy="1080120"/>
            </a:xfrm>
            <a:prstGeom prst="cloudCallout">
              <a:avLst>
                <a:gd name="adj1" fmla="val -5563"/>
                <a:gd name="adj2" fmla="val 62500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085" name="CasellaDiTesto 26"/>
            <p:cNvSpPr txBox="1">
              <a:spLocks noChangeArrowheads="1"/>
            </p:cNvSpPr>
            <p:nvPr/>
          </p:nvSpPr>
          <p:spPr bwMode="auto">
            <a:xfrm>
              <a:off x="971600" y="1916832"/>
              <a:ext cx="187220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100">
                  <a:latin typeface="Book Antiqua" pitchFamily="18" charset="0"/>
                </a:rPr>
                <a:t>Esplorare e risolvere problemi con equazioni di I grado</a:t>
              </a:r>
            </a:p>
            <a:p>
              <a:endParaRPr lang="it-IT" sz="1100">
                <a:latin typeface="Book Antiqua" pitchFamily="18" charset="0"/>
              </a:endParaRPr>
            </a:p>
          </p:txBody>
        </p:sp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uola matematica secondar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scuola matematica secondaria</Template>
  <TotalTime>0</TotalTime>
  <Words>146</Words>
  <Application>Microsoft Office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Monotype Corsiva</vt:lpstr>
      <vt:lpstr>Book Antiqua</vt:lpstr>
      <vt:lpstr>scuola matematica secondaria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Emilio</dc:creator>
  <cp:lastModifiedBy>Emilio</cp:lastModifiedBy>
  <cp:revision>1</cp:revision>
  <dcterms:created xsi:type="dcterms:W3CDTF">2013-09-24T17:08:15Z</dcterms:created>
  <dcterms:modified xsi:type="dcterms:W3CDTF">2013-09-24T17:08:46Z</dcterms:modified>
</cp:coreProperties>
</file>